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64" r:id="rId2"/>
  </p:sldMasterIdLst>
  <p:notesMasterIdLst>
    <p:notesMasterId r:id="rId26"/>
  </p:notesMasterIdLst>
  <p:handoutMasterIdLst>
    <p:handoutMasterId r:id="rId27"/>
  </p:handoutMasterIdLst>
  <p:sldIdLst>
    <p:sldId id="289" r:id="rId3"/>
    <p:sldId id="290" r:id="rId4"/>
    <p:sldId id="291" r:id="rId5"/>
    <p:sldId id="292" r:id="rId6"/>
    <p:sldId id="293" r:id="rId7"/>
    <p:sldId id="295" r:id="rId8"/>
    <p:sldId id="294" r:id="rId9"/>
    <p:sldId id="288" r:id="rId10"/>
    <p:sldId id="256" r:id="rId11"/>
    <p:sldId id="302" r:id="rId12"/>
    <p:sldId id="296" r:id="rId13"/>
    <p:sldId id="299" r:id="rId14"/>
    <p:sldId id="283" r:id="rId15"/>
    <p:sldId id="298" r:id="rId16"/>
    <p:sldId id="257" r:id="rId17"/>
    <p:sldId id="258" r:id="rId18"/>
    <p:sldId id="259" r:id="rId19"/>
    <p:sldId id="260" r:id="rId20"/>
    <p:sldId id="263" r:id="rId21"/>
    <p:sldId id="284" r:id="rId22"/>
    <p:sldId id="261" r:id="rId23"/>
    <p:sldId id="270" r:id="rId24"/>
    <p:sldId id="262" r:id="rId2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0566"/>
    <a:srgbClr val="A8045A"/>
    <a:srgbClr val="EE7D0C"/>
    <a:srgbClr val="EEA30C"/>
    <a:srgbClr val="F4AF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01B821-A1FF-4177-AEE7-76D212191A0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74" autoAdjust="0"/>
    <p:restoredTop sz="94660"/>
  </p:normalViewPr>
  <p:slideViewPr>
    <p:cSldViewPr>
      <p:cViewPr varScale="1">
        <p:scale>
          <a:sx n="65" d="100"/>
          <a:sy n="65" d="100"/>
        </p:scale>
        <p:origin x="1554" y="78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s-ES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A7959C71-B73A-49FF-9308-B24F710812B5}" type="datetimeFigureOut">
              <a:rPr lang="es-ES" smtClean="0"/>
              <a:pPr/>
              <a:t>23/10/2024</a:t>
            </a:fld>
            <a:endParaRPr lang="es-E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s-ES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D6790D8E-0C56-4F61-9B17-7A387442778A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5953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6T15:36:35.417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0,'14'0,"46"0,69 0,68 0,223 0,146 0,59 0,-21 0,-78 0,-86 0,-105 0,-102 0,-84 0,-59 0,-32 0,-26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6T15:36:36.614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0,'21'0,"63"0,114 0,121 0,146 0,91 0,14 0,-55 0,-95 0,-104 0,-93 0,-76 0,-64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6T15:59:06.842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2867 74,'-12'-4,"0"0,0 1,-23-3,-641-17,516 22,-1399-1,1443 3,63-2,1-2,-90-17,105 12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6T15:37:20.779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1 2,'372'-1,"1161"19,-873 12,928 32,503 26,-1661-59,42 13,-321-22,-131-17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6T15:37:25.333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0,'56'0,"81"0,128 28,82 9,87 12,25 32,53 4,37-14,15-18,-18-19,-46-15,-101-10,-112-7,-105-4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6T15:37:30.159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0 288,'0'-7,"7"-24,16-5,46-5,67-9,66 4,55 10,150 11,104 10,28 21,-9 17,-38 4,-82 12,-97-1,-87-7,-76-8,-49-9,-42-6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6T15:37:33.148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0,'42'0,"90"0,142 0,135 0,102 0,28 0,26 0,-13 0,-52 0,-97 0,-110 0,-97 0,-83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3T17:28:51.081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1,'3086'0,"-3015"3,105 18,-172-20,45 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10-23T17:28:51.453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0 1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5-26T17:13:56.090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0,'1018'32,"454"189,-1289-186,209 50,-287-49,-83-27,1 0,0-2,0 0,0-2,1-1,25 2,114 11,-2 0,428-14,-320-5,-203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5468FC2B-D455-4AC4-9C5E-9317124768F4}" type="datetimeFigureOut">
              <a:pPr/>
              <a:t>23/10/2024</a:t>
            </a:fld>
            <a:endParaRPr lang="es-E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/>
          <a:p>
            <a:endParaRPr lang="es-E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s-ES"/>
              <a:t>Haga clic para modificar los estilos de título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s-E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1399807D-D128-4837-BF84-5EA633F317AE}" type="slidenum"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7318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/>
          </a:p>
        </p:txBody>
      </p:sp>
      <p:sp>
        <p:nvSpPr>
          <p:cNvPr id="8" name="Shap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 latinLnBrk="0">
              <a:defRPr lang="es-ES" cap="all" baseline="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9" name="Shap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 latinLnBrk="0">
              <a:buNone/>
              <a:defRPr lang="es-ES"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28" name="Shape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 latinLnBrk="0">
              <a:defRPr lang="es-ES" sz="2000">
                <a:solidFill>
                  <a:srgbClr val="FFFFFF"/>
                </a:solidFill>
              </a:defRPr>
            </a:lvl1pPr>
          </a:lstStyle>
          <a:p>
            <a:pPr algn="ctr"/>
            <a:fld id="{047E157E-8DCB-4F70-A0AF-5EB586A91DD4}" type="datetime1">
              <a:rPr lang="es-ES">
                <a:solidFill>
                  <a:srgbClr val="FFFFFF"/>
                </a:solidFill>
              </a:rPr>
              <a:pPr algn="ctr"/>
              <a:t>23/10/2024</a:t>
            </a:fld>
            <a:endParaRPr lang="es-ES" sz="2000">
              <a:solidFill>
                <a:srgbClr val="FFFFFF"/>
              </a:solidFill>
            </a:endParaRPr>
          </a:p>
        </p:txBody>
      </p:sp>
      <p:sp>
        <p:nvSpPr>
          <p:cNvPr id="17" name="Shape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 latinLnBrk="0">
              <a:defRPr lang="es-ES">
                <a:solidFill>
                  <a:schemeClr val="tx2"/>
                </a:solidFill>
              </a:defRPr>
            </a:lvl1pPr>
          </a:lstStyle>
          <a:p>
            <a:pPr algn="r"/>
            <a:endParaRPr lang="es-ES">
              <a:solidFill>
                <a:schemeClr val="tx2"/>
              </a:solidFill>
            </a:endParaRPr>
          </a:p>
        </p:txBody>
      </p:sp>
      <p:sp>
        <p:nvSpPr>
          <p:cNvPr id="29" name="Shape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 latinLnBrk="0">
              <a:defRPr lang="es-ES">
                <a:solidFill>
                  <a:schemeClr val="tx2"/>
                </a:solidFill>
              </a:defRPr>
            </a:lvl1pPr>
          </a:lstStyle>
          <a:p>
            <a:fld id="{8F82E0A0-C266-4798-8C8F-B9F91E9DA37E}" type="slidenum">
              <a:rPr lang="es-ES">
                <a:solidFill>
                  <a:schemeClr val="tx2"/>
                </a:solidFill>
              </a:rPr>
              <a:pPr/>
              <a:t>‹Nº›</a:t>
            </a:fld>
            <a:endParaRPr lang="es-ES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ítul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1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B819-6633-4615-BB07-C55D005E14AD}" type="datetimeFigureOut">
              <a:pPr/>
              <a:t>23/10/2024</a:t>
            </a:fld>
            <a:endParaRPr lang="es-ES"/>
          </a:p>
        </p:txBody>
      </p:sp>
      <p:sp>
        <p:nvSpPr>
          <p:cNvPr id="28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9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35222-B196-4F9B-9AEC-1292459A754A}" type="slidenum"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4" name="Shap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98645-E80F-450A-B756-91DCB9A8A25E}" type="datetime1">
              <a:pPr/>
              <a:t>23/10/2024</a:t>
            </a:fld>
            <a:endParaRPr lang="es-ES"/>
          </a:p>
        </p:txBody>
      </p:sp>
      <p:sp>
        <p:nvSpPr>
          <p:cNvPr id="5" name="Shap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hap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latinLnBrk="0">
              <a:defRPr lang="es-ES">
                <a:solidFill>
                  <a:srgbClr val="FFFFFF"/>
                </a:solidFill>
              </a:defRPr>
            </a:lvl1pPr>
          </a:lstStyle>
          <a:p>
            <a:fld id="{A3F7CB7D-F184-43C7-B6FD-03D728E1BBFF}" type="slidenum">
              <a:rPr lang="es-ES">
                <a:solidFill>
                  <a:srgbClr val="FFFFFF"/>
                </a:solidFill>
              </a:rPr>
              <a:pPr/>
              <a:t>‹Nº›</a:t>
            </a:fld>
            <a:endParaRPr lang="es-ES">
              <a:solidFill>
                <a:srgbClr val="FFFFFF"/>
              </a:solidFill>
            </a:endParaRPr>
          </a:p>
        </p:txBody>
      </p:sp>
      <p:sp>
        <p:nvSpPr>
          <p:cNvPr id="8" name="Shape 7"/>
          <p:cNvSpPr>
            <a:spLocks noGrp="1"/>
          </p:cNvSpPr>
          <p:nvPr>
            <p:ph sz="quarter" idx="13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hap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pPr/>
              <a:t>23/10/2024</a:t>
            </a:fld>
            <a:endParaRPr lang="es-ES"/>
          </a:p>
        </p:txBody>
      </p:sp>
      <p:sp>
        <p:nvSpPr>
          <p:cNvPr id="4" name="Shap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hap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latinLnBrk="0">
              <a:defRPr lang="es-ES">
                <a:solidFill>
                  <a:srgbClr val="FFFFFF"/>
                </a:solidFill>
              </a:defRPr>
            </a:lvl1pPr>
          </a:lstStyle>
          <a:p>
            <a:fld id="{A3F7CB7D-F184-43C7-B6FD-03D728E1BBFF}" type="slidenum">
              <a:rPr lang="es-ES">
                <a:solidFill>
                  <a:srgbClr val="FFFFFF"/>
                </a:solidFill>
              </a:rPr>
              <a:pPr/>
              <a:t>‹Nº›</a:t>
            </a:fld>
            <a:endParaRPr lang="es-ES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pPr/>
              <a:t>23/10/2024</a:t>
            </a:fld>
            <a:endParaRPr lang="es-ES"/>
          </a:p>
        </p:txBody>
      </p:sp>
      <p:sp>
        <p:nvSpPr>
          <p:cNvPr id="3" name="Shap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hap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 latinLnBrk="0">
              <a:defRPr lang="es-ES">
                <a:solidFill>
                  <a:schemeClr val="tx2"/>
                </a:solidFill>
              </a:defRPr>
            </a:lvl1pPr>
          </a:lstStyle>
          <a:p>
            <a:fld id="{A3F7CB7D-F184-43C7-B6FD-03D728E1BBFF}" type="slidenum">
              <a:rPr lang="es-ES">
                <a:solidFill>
                  <a:schemeClr val="tx2"/>
                </a:solidFill>
              </a:rPr>
              <a:pPr/>
              <a:t>‹Nº›</a:t>
            </a:fld>
            <a:endParaRPr lang="es-E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ítulo y conteni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50183-A4F0-4B5F-923C-1EA91824690E}" type="datetimeFigureOut">
              <a:pPr/>
              <a:t>23/10/2024</a:t>
            </a:fld>
            <a:endParaRPr lang="es-E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475A-FCA3-4B41-B368-0F71602C96B4}" type="slidenum"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ítulo y texto a 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50183-A4F0-4B5F-923C-1EA91824690E}" type="datetimeFigureOut">
              <a:pPr/>
              <a:t>23/10/2024</a:t>
            </a:fld>
            <a:endParaRPr lang="es-E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FD475A-FCA3-4B41-B368-0F71602C96B4}" type="slidenum"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13" name="Rectangle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s-ES"/>
              <a:t>Haga clic para modificar los estilos de título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  <a:p>
            <a:pPr lvl="5"/>
            <a:r>
              <a:rPr lang="es-ES"/>
              <a:t>Sexto nivel</a:t>
            </a:r>
          </a:p>
          <a:p>
            <a:pPr lvl="6"/>
            <a:r>
              <a:rPr lang="es-ES"/>
              <a:t>Séptimo nivel</a:t>
            </a:r>
          </a:p>
          <a:p>
            <a:pPr lvl="7"/>
            <a:r>
              <a:rPr lang="es-ES"/>
              <a:t>Octavo nivel</a:t>
            </a:r>
          </a:p>
          <a:p>
            <a:pPr lvl="8"/>
            <a:r>
              <a:rPr lang="es-ES"/>
              <a:t>Noveno nivel</a:t>
            </a:r>
          </a:p>
        </p:txBody>
      </p:sp>
      <p:sp>
        <p:nvSpPr>
          <p:cNvPr id="14" name="Rectangl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latinLnBrk="0">
              <a:defRPr lang="es-ES" sz="1400">
                <a:solidFill>
                  <a:schemeClr val="tx2"/>
                </a:solidFill>
              </a:defRPr>
            </a:lvl1pPr>
          </a:lstStyle>
          <a:p>
            <a:fld id="{E4606EA6-EFEA-4C30-9264-4F9291A5780D}" type="datetime1">
              <a:pPr/>
              <a:t>23/10/2024</a:t>
            </a:fld>
            <a:endParaRPr lang="es-ES" sz="140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latinLnBrk="0">
              <a:defRPr lang="es-ES" sz="1400">
                <a:solidFill>
                  <a:schemeClr val="tx2"/>
                </a:solidFill>
              </a:defRPr>
            </a:lvl1pPr>
          </a:lstStyle>
          <a:p>
            <a:pPr algn="r"/>
            <a:endParaRPr lang="es-ES" sz="140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s-ES"/>
          </a:p>
        </p:txBody>
      </p:sp>
      <p:sp>
        <p:nvSpPr>
          <p:cNvPr id="23" name="Rectangle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latinLnBrk="0">
              <a:defRPr lang="es-ES" sz="1400" b="1">
                <a:solidFill>
                  <a:srgbClr val="FFFFFF"/>
                </a:solidFill>
              </a:defRPr>
            </a:lvl1pPr>
          </a:lstStyle>
          <a:p>
            <a:pPr algn="ctr"/>
            <a:fld id="{8F82E0A0-C266-4798-8C8F-B9F91E9DA37E}" type="slidenum">
              <a:rPr lang="es-ES" sz="1400" b="1">
                <a:solidFill>
                  <a:srgbClr val="FFFFFF"/>
                </a:solidFill>
              </a:rPr>
              <a:pPr algn="ctr"/>
              <a:t>‹Nº›</a:t>
            </a:fld>
            <a:endParaRPr lang="es-ES" sz="1400" b="1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txStyles>
    <p:titleStyle>
      <a:lvl1pPr algn="l" rtl="0" eaLnBrk="1" latinLnBrk="0" hangingPunct="1">
        <a:spcBef>
          <a:spcPct val="0"/>
        </a:spcBef>
        <a:buNone/>
        <a:defRPr lang="es-ES" sz="4400" kern="1200"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lang="es-ES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lang="es-ES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lang="es-ES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lang="es-E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lang="es-ES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lang="es-ES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openxmlformats.org/officeDocument/2006/relationships/customXml" Target="../ink/ink2.xml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customXml" Target="../ink/ink9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B6B0BB-8BFA-4B1B-B411-58CAC7DFF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4610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s-MX" dirty="0"/>
              <a:t>Uso de un Formulario MDI</a:t>
            </a:r>
            <a:br>
              <a:rPr lang="es-MX" dirty="0"/>
            </a:br>
            <a:r>
              <a:rPr lang="es-MX" dirty="0"/>
              <a:t>uso de menú personalizado</a:t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F9B012-0D0A-4584-AE8B-5F9ACE3AF6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/>
              <a:t>Crear un nuevo proyecto</a:t>
            </a:r>
          </a:p>
          <a:p>
            <a:r>
              <a:rPr lang="es-MX" dirty="0"/>
              <a:t>Agregar 2 formularios</a:t>
            </a:r>
          </a:p>
          <a:p>
            <a:pPr marL="365760" lvl="1" indent="0">
              <a:buNone/>
            </a:pPr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628837F-501D-E8EA-683E-375BF28A50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6375" b="65407"/>
          <a:stretch/>
        </p:blipFill>
        <p:spPr>
          <a:xfrm>
            <a:off x="-1" y="4437112"/>
            <a:ext cx="9164381" cy="2420888"/>
          </a:xfrm>
          <a:prstGeom prst="rect">
            <a:avLst/>
          </a:prstGeom>
        </p:spPr>
      </p:pic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300FBEE4-7CB8-71D7-9A25-9261F2FC836B}"/>
              </a:ext>
            </a:extLst>
          </p:cNvPr>
          <p:cNvCxnSpPr/>
          <p:nvPr/>
        </p:nvCxnSpPr>
        <p:spPr>
          <a:xfrm flipH="1">
            <a:off x="2699792" y="2564904"/>
            <a:ext cx="576064" cy="2448272"/>
          </a:xfrm>
          <a:prstGeom prst="straightConnector1">
            <a:avLst/>
          </a:prstGeom>
          <a:ln w="28575">
            <a:solidFill>
              <a:srgbClr val="A8045A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CD946066-0288-40D0-74FA-248B42C0BE23}"/>
              </a:ext>
            </a:extLst>
          </p:cNvPr>
          <p:cNvCxnSpPr/>
          <p:nvPr/>
        </p:nvCxnSpPr>
        <p:spPr>
          <a:xfrm>
            <a:off x="3779912" y="2564904"/>
            <a:ext cx="432048" cy="2520280"/>
          </a:xfrm>
          <a:prstGeom prst="straightConnector1">
            <a:avLst/>
          </a:prstGeom>
          <a:ln w="28575">
            <a:solidFill>
              <a:srgbClr val="A8045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038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7B0D53-7A7D-4C5B-8657-D7D2D9BE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Agregar 1 formulario MDI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1EEF3F1-5847-4803-A7AC-79A5EE5996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err="1"/>
              <a:t>Click</a:t>
            </a:r>
            <a:r>
              <a:rPr lang="es-MX" dirty="0"/>
              <a:t> derecho en nombre del proyecto/agregar/nuevo elemento/formulario primario MDI</a:t>
            </a:r>
          </a:p>
          <a:p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1F9421A-00DE-4CEA-91E9-8F5FB42BDA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16" b="34592"/>
          <a:stretch/>
        </p:blipFill>
        <p:spPr>
          <a:xfrm>
            <a:off x="-8101" y="3856111"/>
            <a:ext cx="9144000" cy="3001889"/>
          </a:xfrm>
          <a:prstGeom prst="rect">
            <a:avLst/>
          </a:prstGeom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EB25F923-1860-E3D6-0191-63ED2EE8C6A5}"/>
              </a:ext>
            </a:extLst>
          </p:cNvPr>
          <p:cNvCxnSpPr>
            <a:cxnSpLocks/>
          </p:cNvCxnSpPr>
          <p:nvPr/>
        </p:nvCxnSpPr>
        <p:spPr>
          <a:xfrm>
            <a:off x="3275856" y="2564904"/>
            <a:ext cx="3024336" cy="3384376"/>
          </a:xfrm>
          <a:prstGeom prst="straightConnector1">
            <a:avLst/>
          </a:prstGeom>
          <a:ln w="28575">
            <a:solidFill>
              <a:srgbClr val="A8045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071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485935-DC72-45A4-916E-3413E8EB6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Formulario primario MDI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A89E4B-6CE8-4812-B827-6CAE8D05EA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4B85CAF-C199-4AA6-8CF4-1BE538CE28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63" t="9381" r="14563" b="14427"/>
          <a:stretch/>
        </p:blipFill>
        <p:spPr>
          <a:xfrm>
            <a:off x="0" y="1331245"/>
            <a:ext cx="9144000" cy="5526755"/>
          </a:xfrm>
          <a:prstGeom prst="rect">
            <a:avLst/>
          </a:prstGeom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499CE363-AC49-BBE0-1E99-BB5B1F321A3E}"/>
              </a:ext>
            </a:extLst>
          </p:cNvPr>
          <p:cNvCxnSpPr/>
          <p:nvPr/>
        </p:nvCxnSpPr>
        <p:spPr>
          <a:xfrm flipH="1">
            <a:off x="4427984" y="980728"/>
            <a:ext cx="1656184" cy="3816424"/>
          </a:xfrm>
          <a:prstGeom prst="straightConnector1">
            <a:avLst/>
          </a:prstGeom>
          <a:ln w="28575">
            <a:solidFill>
              <a:srgbClr val="A8045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748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6DAD49-8F67-4742-8A72-CDFDEF8A4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Vista diseño del formulario primario MDI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E755089-7F5D-4219-B833-C679381EC2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0" t="9381" b="30391"/>
          <a:stretch/>
        </p:blipFill>
        <p:spPr>
          <a:xfrm>
            <a:off x="14068" y="3429000"/>
            <a:ext cx="9093012" cy="3526211"/>
          </a:xfrm>
          <a:prstGeom prst="rect">
            <a:avLst/>
          </a:prstGeom>
        </p:spPr>
      </p:pic>
      <p:cxnSp>
        <p:nvCxnSpPr>
          <p:cNvPr id="4" name="Conector recto de flecha 3">
            <a:extLst>
              <a:ext uri="{FF2B5EF4-FFF2-40B4-BE49-F238E27FC236}">
                <a16:creationId xmlns:a16="http://schemas.microsoft.com/office/drawing/2014/main" id="{2F6F9DF2-2BF0-3F41-CC75-DE4F0C79DE06}"/>
              </a:ext>
            </a:extLst>
          </p:cNvPr>
          <p:cNvCxnSpPr/>
          <p:nvPr/>
        </p:nvCxnSpPr>
        <p:spPr>
          <a:xfrm flipH="1">
            <a:off x="4355976" y="980728"/>
            <a:ext cx="1800200" cy="2664296"/>
          </a:xfrm>
          <a:prstGeom prst="straightConnector1">
            <a:avLst/>
          </a:prstGeom>
          <a:ln w="28575">
            <a:solidFill>
              <a:srgbClr val="A8045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791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9E149-1E42-42EC-95AC-CC1077F38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Ir a las propiedades del proyecto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D7411F0-6F6B-6864-A8E4-5F7CDAD6C1E3}"/>
              </a:ext>
            </a:extLst>
          </p:cNvPr>
          <p:cNvSpPr txBox="1"/>
          <p:nvPr/>
        </p:nvSpPr>
        <p:spPr>
          <a:xfrm>
            <a:off x="5886" y="1657689"/>
            <a:ext cx="5365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/>
              <a:t>Menú proyecto/propiedades del proyecto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9658AA4-6534-5E85-DF6D-8814F22B76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3931" b="33192"/>
          <a:stretch/>
        </p:blipFill>
        <p:spPr>
          <a:xfrm>
            <a:off x="3824492" y="2499556"/>
            <a:ext cx="5345717" cy="4358444"/>
          </a:xfrm>
          <a:prstGeom prst="rect">
            <a:avLst/>
          </a:prstGeom>
        </p:spPr>
      </p:pic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C0CC2D2D-3448-233A-0205-6F44A0B0AF07}"/>
              </a:ext>
            </a:extLst>
          </p:cNvPr>
          <p:cNvCxnSpPr>
            <a:cxnSpLocks/>
          </p:cNvCxnSpPr>
          <p:nvPr/>
        </p:nvCxnSpPr>
        <p:spPr>
          <a:xfrm>
            <a:off x="2555776" y="2119354"/>
            <a:ext cx="3168352" cy="4510046"/>
          </a:xfrm>
          <a:prstGeom prst="straightConnector1">
            <a:avLst/>
          </a:prstGeom>
          <a:ln w="28575">
            <a:solidFill>
              <a:srgbClr val="A8045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854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E0739CE-BC9F-5C7C-19E6-2908693DF1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588" b="14983"/>
          <a:stretch/>
        </p:blipFill>
        <p:spPr>
          <a:xfrm>
            <a:off x="2306829" y="2487305"/>
            <a:ext cx="6804248" cy="437069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C79E149-1E42-42EC-95AC-CC1077F38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Seleccionar MDI como formulario de inicio</a:t>
            </a:r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C0CC2D2D-3448-233A-0205-6F44A0B0AF07}"/>
              </a:ext>
            </a:extLst>
          </p:cNvPr>
          <p:cNvCxnSpPr>
            <a:cxnSpLocks/>
          </p:cNvCxnSpPr>
          <p:nvPr/>
        </p:nvCxnSpPr>
        <p:spPr>
          <a:xfrm>
            <a:off x="3563888" y="723900"/>
            <a:ext cx="2520280" cy="3948752"/>
          </a:xfrm>
          <a:prstGeom prst="straightConnector1">
            <a:avLst/>
          </a:prstGeom>
          <a:ln w="28575">
            <a:solidFill>
              <a:srgbClr val="A8045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1760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8B7B62-E347-490C-9C46-AB748B564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Ejecutar el programa para verificar que no marque errores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62BF08A-D558-42A5-B327-F901DECE20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5BABA26-1AA5-4F56-A851-8B6E6BB924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476" t="17326" r="35825" b="10781"/>
          <a:stretch/>
        </p:blipFill>
        <p:spPr>
          <a:xfrm>
            <a:off x="683568" y="1340768"/>
            <a:ext cx="7466344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974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F8167E-C889-8364-B6F6-FFBFBCE18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Borrar la barra de herramientas del MDI</a:t>
            </a:r>
          </a:p>
        </p:txBody>
      </p:sp>
      <p:pic>
        <p:nvPicPr>
          <p:cNvPr id="4" name="Grabación de pantalla 3">
            <a:hlinkClick r:id="" action="ppaction://media"/>
            <a:extLst>
              <a:ext uri="{FF2B5EF4-FFF2-40B4-BE49-F238E27FC236}">
                <a16:creationId xmlns:a16="http://schemas.microsoft.com/office/drawing/2014/main" id="{CA790372-FB8E-46A4-EE2F-2922C29508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1769345"/>
            <a:ext cx="4756217" cy="2891780"/>
          </a:xfrm>
          <a:prstGeom prst="rect">
            <a:avLst/>
          </a:prstGeom>
        </p:spPr>
      </p:pic>
      <p:pic>
        <p:nvPicPr>
          <p:cNvPr id="5" name="Grabación de pantalla 4">
            <a:hlinkClick r:id="" action="ppaction://media"/>
            <a:extLst>
              <a:ext uri="{FF2B5EF4-FFF2-40B4-BE49-F238E27FC236}">
                <a16:creationId xmlns:a16="http://schemas.microsoft.com/office/drawing/2014/main" id="{2880BC3F-BECF-AD33-9097-890EC08A636A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89040" y="3727977"/>
            <a:ext cx="5148064" cy="313002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77ABBF9-AC9F-0B3E-EF6F-EBF9CEAE128D}"/>
              </a:ext>
            </a:extLst>
          </p:cNvPr>
          <p:cNvSpPr txBox="1"/>
          <p:nvPr/>
        </p:nvSpPr>
        <p:spPr>
          <a:xfrm>
            <a:off x="1871822" y="6488668"/>
            <a:ext cx="2149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Video Borrar el menú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0ED9447-5345-A16F-FED3-CE6E9750D8CD}"/>
              </a:ext>
            </a:extLst>
          </p:cNvPr>
          <p:cNvSpPr txBox="1"/>
          <p:nvPr/>
        </p:nvSpPr>
        <p:spPr>
          <a:xfrm>
            <a:off x="4737081" y="1710230"/>
            <a:ext cx="1978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/>
              <a:t>Video Borrar barra</a:t>
            </a:r>
          </a:p>
        </p:txBody>
      </p:sp>
    </p:spTree>
    <p:extLst>
      <p:ext uri="{BB962C8B-B14F-4D97-AF65-F5344CB8AC3E}">
        <p14:creationId xmlns:p14="http://schemas.microsoft.com/office/powerpoint/2010/main" val="201723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90"/>
    </mc:Choice>
    <mc:Fallback xmlns="">
      <p:transition spd="slow" advTm="59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99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53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B6B0BB-8BFA-4B1B-B411-58CAC7DFF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Menú</a:t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F9B012-0D0A-4584-AE8B-5F9ACE3AF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536" y="1458144"/>
            <a:ext cx="8153400" cy="4526280"/>
          </a:xfrm>
        </p:spPr>
        <p:txBody>
          <a:bodyPr>
            <a:normAutofit/>
          </a:bodyPr>
          <a:lstStyle/>
          <a:p>
            <a:r>
              <a:rPr lang="es-MX" dirty="0"/>
              <a:t>Agregar un </a:t>
            </a:r>
            <a:r>
              <a:rPr lang="es-MX" dirty="0" err="1"/>
              <a:t>menuStrip</a:t>
            </a:r>
            <a:endParaRPr lang="es-MX" dirty="0"/>
          </a:p>
          <a:p>
            <a:pPr marL="365760" lvl="1" indent="0">
              <a:buNone/>
            </a:pPr>
            <a:endParaRPr lang="es-MX" dirty="0"/>
          </a:p>
          <a:p>
            <a:pPr lvl="1"/>
            <a:endParaRPr lang="es-MX" dirty="0"/>
          </a:p>
          <a:p>
            <a:endParaRPr lang="es-MX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B253B20-ADB5-6A50-D888-0358DEFFDC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179"/>
          <a:stretch/>
        </p:blipFill>
        <p:spPr>
          <a:xfrm>
            <a:off x="0" y="1983249"/>
            <a:ext cx="9144000" cy="4874751"/>
          </a:xfrm>
          <a:prstGeom prst="rect">
            <a:avLst/>
          </a:prstGeom>
        </p:spPr>
      </p:pic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78BCE641-16C8-6863-F4C6-0E7367FEC7E2}"/>
              </a:ext>
            </a:extLst>
          </p:cNvPr>
          <p:cNvCxnSpPr>
            <a:cxnSpLocks/>
          </p:cNvCxnSpPr>
          <p:nvPr/>
        </p:nvCxnSpPr>
        <p:spPr>
          <a:xfrm flipH="1">
            <a:off x="827584" y="1983249"/>
            <a:ext cx="2880320" cy="1805791"/>
          </a:xfrm>
          <a:prstGeom prst="straightConnector1">
            <a:avLst/>
          </a:prstGeom>
          <a:ln w="28575">
            <a:solidFill>
              <a:srgbClr val="A8045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659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915"/>
    </mc:Choice>
    <mc:Fallback xmlns="">
      <p:transition spd="slow" advTm="3491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B6B0BB-8BFA-4B1B-B411-58CAC7DFF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Menú</a:t>
            </a:r>
            <a:br>
              <a:rPr lang="es-MX" dirty="0"/>
            </a:br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F9B012-0D0A-4584-AE8B-5F9ACE3AF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536" y="1458144"/>
            <a:ext cx="8153400" cy="4526280"/>
          </a:xfrm>
        </p:spPr>
        <p:txBody>
          <a:bodyPr>
            <a:normAutofit/>
          </a:bodyPr>
          <a:lstStyle/>
          <a:p>
            <a:r>
              <a:rPr lang="es-MX" dirty="0"/>
              <a:t>Hacer menú con las siguientes opciones:</a:t>
            </a:r>
          </a:p>
          <a:p>
            <a:r>
              <a:rPr lang="es-MX" dirty="0"/>
              <a:t>Datos</a:t>
            </a:r>
          </a:p>
          <a:p>
            <a:pPr lvl="1"/>
            <a:r>
              <a:rPr lang="es-MX" dirty="0"/>
              <a:t>Profesión</a:t>
            </a:r>
          </a:p>
          <a:p>
            <a:pPr lvl="1"/>
            <a:r>
              <a:rPr lang="es-MX" dirty="0"/>
              <a:t>Edad</a:t>
            </a:r>
          </a:p>
          <a:p>
            <a:r>
              <a:rPr lang="es-MX" dirty="0"/>
              <a:t>Cálculos</a:t>
            </a:r>
          </a:p>
          <a:p>
            <a:pPr lvl="1"/>
            <a:r>
              <a:rPr lang="es-MX" dirty="0"/>
              <a:t>Salario</a:t>
            </a:r>
          </a:p>
          <a:p>
            <a:pPr lvl="1"/>
            <a:r>
              <a:rPr lang="es-MX" dirty="0"/>
              <a:t>Nómina</a:t>
            </a:r>
          </a:p>
          <a:p>
            <a:r>
              <a:rPr lang="es-MX" dirty="0"/>
              <a:t>Salir</a:t>
            </a:r>
          </a:p>
          <a:p>
            <a:pPr marL="365760" lvl="1" indent="0">
              <a:buNone/>
            </a:pPr>
            <a:endParaRPr lang="es-MX" dirty="0"/>
          </a:p>
          <a:p>
            <a:pPr lvl="1"/>
            <a:endParaRPr lang="es-MX" dirty="0"/>
          </a:p>
          <a:p>
            <a:endParaRPr lang="es-MX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DC879308-83E6-A6B4-53BD-C5407CD69B4C}"/>
                  </a:ext>
                </a:extLst>
              </p14:cNvPr>
              <p14:cNvContentPartPr/>
              <p14:nvPr/>
            </p14:nvContentPartPr>
            <p14:xfrm>
              <a:off x="751451" y="2264692"/>
              <a:ext cx="1612440" cy="360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DC879308-83E6-A6B4-53BD-C5407CD69B4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7451" y="2156692"/>
                <a:ext cx="172008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Entrada de lápiz 8">
                <a:extLst>
                  <a:ext uri="{FF2B5EF4-FFF2-40B4-BE49-F238E27FC236}">
                    <a16:creationId xmlns:a16="http://schemas.microsoft.com/office/drawing/2014/main" id="{D60EF534-1E99-7744-66C3-D7D4F83A3D00}"/>
                  </a:ext>
                </a:extLst>
              </p14:cNvPr>
              <p14:cNvContentPartPr/>
              <p14:nvPr/>
            </p14:nvContentPartPr>
            <p14:xfrm>
              <a:off x="852431" y="3720924"/>
              <a:ext cx="1410480" cy="360"/>
            </p14:xfrm>
          </p:contentPart>
        </mc:Choice>
        <mc:Fallback xmlns="">
          <p:pic>
            <p:nvPicPr>
              <p:cNvPr id="9" name="Entrada de lápiz 8">
                <a:extLst>
                  <a:ext uri="{FF2B5EF4-FFF2-40B4-BE49-F238E27FC236}">
                    <a16:creationId xmlns:a16="http://schemas.microsoft.com/office/drawing/2014/main" id="{D60EF534-1E99-7744-66C3-D7D4F83A3D0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8431" y="3612924"/>
                <a:ext cx="15181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10102646-0156-6470-E3A9-93939A03B60E}"/>
                  </a:ext>
                </a:extLst>
              </p14:cNvPr>
              <p14:cNvContentPartPr/>
              <p14:nvPr/>
            </p14:nvContentPartPr>
            <p14:xfrm>
              <a:off x="852431" y="5211456"/>
              <a:ext cx="1032120" cy="26640"/>
            </p14:xfrm>
          </p:contentPart>
        </mc:Choice>
        <mc:Fallback xmlns=""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10102646-0156-6470-E3A9-93939A03B60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98431" y="5104896"/>
                <a:ext cx="1139760" cy="239405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Imagen 13">
            <a:extLst>
              <a:ext uri="{FF2B5EF4-FFF2-40B4-BE49-F238E27FC236}">
                <a16:creationId xmlns:a16="http://schemas.microsoft.com/office/drawing/2014/main" id="{3ADA2018-6A1F-A057-B1F2-A8E15BF3E9E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9477" t="14427" r="63624" b="68208"/>
          <a:stretch/>
        </p:blipFill>
        <p:spPr>
          <a:xfrm>
            <a:off x="5830815" y="4944397"/>
            <a:ext cx="3312368" cy="19136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F4FC7045-461B-1599-68B2-49D6DE46C2D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9288" t="17186" r="66507" b="70914"/>
          <a:stretch/>
        </p:blipFill>
        <p:spPr>
          <a:xfrm>
            <a:off x="2589378" y="2494381"/>
            <a:ext cx="1982622" cy="93374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4F41F20-C3A7-FF9A-57BF-63EF84E0406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9288" t="18494" r="65424" b="69029"/>
          <a:stretch/>
        </p:blipFill>
        <p:spPr>
          <a:xfrm>
            <a:off x="2489614" y="4301706"/>
            <a:ext cx="1982622" cy="9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20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915"/>
    </mc:Choice>
    <mc:Fallback xmlns="">
      <p:transition spd="slow" advTm="34915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B6B0BB-8BFA-4B1B-B411-58CAC7DFF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Menú</a:t>
            </a:r>
            <a:br>
              <a:rPr lang="es-MX" dirty="0"/>
            </a:br>
            <a:endParaRPr lang="es-MX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3ADA2018-6A1F-A057-B1F2-A8E15BF3E9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477" t="14427" r="63624" b="68208"/>
          <a:stretch/>
        </p:blipFill>
        <p:spPr>
          <a:xfrm>
            <a:off x="5806527" y="4944397"/>
            <a:ext cx="3312368" cy="19136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Grabación de pantalla 11">
            <a:hlinkClick r:id="" action="ppaction://media"/>
            <a:extLst>
              <a:ext uri="{FF2B5EF4-FFF2-40B4-BE49-F238E27FC236}">
                <a16:creationId xmlns:a16="http://schemas.microsoft.com/office/drawing/2014/main" id="{1CCE7C4F-843D-320F-8120-01F307D005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1484783"/>
            <a:ext cx="6342081" cy="345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31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915"/>
    </mc:Choice>
    <mc:Fallback xmlns="">
      <p:transition spd="slow" advTm="34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B6B0BB-8BFA-4B1B-B411-58CAC7DFF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MX" dirty="0"/>
              <a:t>Menú</a:t>
            </a:r>
            <a:br>
              <a:rPr lang="es-MX" dirty="0"/>
            </a:br>
            <a:endParaRPr lang="es-MX" dirty="0"/>
          </a:p>
        </p:txBody>
      </p:sp>
      <p:pic>
        <p:nvPicPr>
          <p:cNvPr id="6" name="Grabación de pantalla 4">
            <a:hlinkClick r:id="" action="ppaction://media"/>
            <a:extLst>
              <a:ext uri="{FF2B5EF4-FFF2-40B4-BE49-F238E27FC236}">
                <a16:creationId xmlns:a16="http://schemas.microsoft.com/office/drawing/2014/main" id="{300D6198-CEF4-C0E5-7CAF-A149ED140C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87544" y="764704"/>
            <a:ext cx="7597511" cy="5470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5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915"/>
    </mc:Choice>
    <mc:Fallback xmlns="">
      <p:transition spd="slow" advTm="349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224999-BDC6-7DC0-4ACC-FA10EC7C0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Después de agregar el </a:t>
            </a:r>
            <a:r>
              <a:rPr lang="es-MX" dirty="0" err="1"/>
              <a:t>menuStrip</a:t>
            </a:r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B860020-3FBF-5C95-FDE4-8E3E86966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119" y="1484784"/>
            <a:ext cx="8153400" cy="5373216"/>
          </a:xfrm>
        </p:spPr>
        <p:txBody>
          <a:bodyPr>
            <a:normAutofit/>
          </a:bodyPr>
          <a:lstStyle/>
          <a:p>
            <a:r>
              <a:rPr lang="es-MX" dirty="0"/>
              <a:t>Borrar todo el código que pertenece a las opciones por default.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</p:txBody>
      </p:sp>
      <p:pic>
        <p:nvPicPr>
          <p:cNvPr id="8" name="Grabación de pantalla 4">
            <a:hlinkClick r:id="" action="ppaction://media"/>
            <a:extLst>
              <a:ext uri="{FF2B5EF4-FFF2-40B4-BE49-F238E27FC236}">
                <a16:creationId xmlns:a16="http://schemas.microsoft.com/office/drawing/2014/main" id="{6E521DA7-2251-4F9F-8713-ADF3AD166A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53680" y="2299320"/>
            <a:ext cx="6690320" cy="455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9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224999-BDC6-7DC0-4ACC-FA10EC7C0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B860020-3FBF-5C95-FDE4-8E3E86966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7119" y="1484784"/>
            <a:ext cx="8153400" cy="5373216"/>
          </a:xfrm>
        </p:spPr>
        <p:txBody>
          <a:bodyPr>
            <a:normAutofit/>
          </a:bodyPr>
          <a:lstStyle/>
          <a:p>
            <a:r>
              <a:rPr lang="es-MX" dirty="0"/>
              <a:t>Borrar todo el código que pertenece a las opciones por default.</a:t>
            </a:r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endParaRPr lang="es-MX" dirty="0"/>
          </a:p>
          <a:p>
            <a:r>
              <a:rPr lang="es-MX" dirty="0"/>
              <a:t>Dejar el menú  personalizado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1599AC-D7DD-418A-A1A4-71CF5E13B3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77" t="14427" r="63624" b="68208"/>
          <a:stretch/>
        </p:blipFill>
        <p:spPr>
          <a:xfrm>
            <a:off x="5580112" y="4825911"/>
            <a:ext cx="3517459" cy="20320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E373120-4171-1259-9B50-752784C06B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350" t="17785" r="17692" b="57568"/>
          <a:stretch/>
        </p:blipFill>
        <p:spPr>
          <a:xfrm>
            <a:off x="609600" y="2593921"/>
            <a:ext cx="6122640" cy="1267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07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49FDE6D-68D6-40FF-A10B-54A86460F6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s-ES" sz="3200" dirty="0"/>
              <a:t>Realizar un programa con </a:t>
            </a:r>
            <a:r>
              <a:rPr lang="es-ES" sz="3200" b="1" dirty="0" err="1">
                <a:solidFill>
                  <a:srgbClr val="92D050"/>
                </a:solidFill>
              </a:rPr>
              <a:t>select</a:t>
            </a:r>
            <a:r>
              <a:rPr lang="es-ES" sz="3200" b="1" dirty="0">
                <a:solidFill>
                  <a:srgbClr val="92D050"/>
                </a:solidFill>
              </a:rPr>
              <a:t> case </a:t>
            </a:r>
            <a:r>
              <a:rPr lang="es-ES" sz="3200" dirty="0"/>
              <a:t>que permita recibir el código de usuario y el nombre, deberá mandar un mensaje que incluya el nombre y el tipo de empleado de acuerdo al código ingresado siguiendo la siguiente asignación.</a:t>
            </a:r>
          </a:p>
          <a:p>
            <a:pPr algn="just"/>
            <a:r>
              <a:rPr lang="es-ES" sz="3200" dirty="0"/>
              <a:t>A equivale analista</a:t>
            </a:r>
          </a:p>
          <a:p>
            <a:pPr algn="just"/>
            <a:r>
              <a:rPr lang="es-ES" sz="3200" dirty="0"/>
              <a:t>C equivale a capturista</a:t>
            </a:r>
          </a:p>
          <a:p>
            <a:pPr algn="just"/>
            <a:r>
              <a:rPr lang="es-ES" sz="3200" dirty="0"/>
              <a:t>D diseñador</a:t>
            </a:r>
          </a:p>
          <a:p>
            <a:pPr algn="just"/>
            <a:r>
              <a:rPr lang="es-ES" sz="3200" dirty="0"/>
              <a:t>G gestor</a:t>
            </a:r>
          </a:p>
          <a:p>
            <a:pPr algn="just"/>
            <a:r>
              <a:rPr lang="es-ES" sz="3200" dirty="0"/>
              <a:t>P programador</a:t>
            </a:r>
          </a:p>
          <a:p>
            <a:pPr algn="just"/>
            <a:endParaRPr lang="es-ES" sz="3200" dirty="0"/>
          </a:p>
          <a:p>
            <a:pPr algn="just"/>
            <a:r>
              <a:rPr lang="es-ES" sz="3200" dirty="0"/>
              <a:t>Si el código no es ninguno de los anteriores deberá enviar el siguiente mensaje: “Código no reconocido”</a:t>
            </a:r>
          </a:p>
          <a:p>
            <a:endParaRPr lang="es-MX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8DB5DA65-4523-4EB4-856B-F0732D68B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Formulario (Profesión)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Entrada de lápiz 1">
                <a:extLst>
                  <a:ext uri="{FF2B5EF4-FFF2-40B4-BE49-F238E27FC236}">
                    <a16:creationId xmlns:a16="http://schemas.microsoft.com/office/drawing/2014/main" id="{C0628F1A-A556-120A-93F9-A1D6D0B0F99C}"/>
                  </a:ext>
                </a:extLst>
              </p14:cNvPr>
              <p14:cNvContentPartPr/>
              <p14:nvPr/>
            </p14:nvContentPartPr>
            <p14:xfrm>
              <a:off x="3259057" y="751436"/>
              <a:ext cx="2634840" cy="105480"/>
            </p14:xfrm>
          </p:contentPart>
        </mc:Choice>
        <mc:Fallback xmlns="">
          <p:pic>
            <p:nvPicPr>
              <p:cNvPr id="2" name="Entrada de lápiz 1">
                <a:extLst>
                  <a:ext uri="{FF2B5EF4-FFF2-40B4-BE49-F238E27FC236}">
                    <a16:creationId xmlns:a16="http://schemas.microsoft.com/office/drawing/2014/main" id="{C0628F1A-A556-120A-93F9-A1D6D0B0F99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05417" y="643796"/>
                <a:ext cx="2742480" cy="32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6099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A56A05-3B50-49B8-BA63-C8526266E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Vista diseño Formulario (Profesión)</a:t>
            </a:r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1DEB38C-A4C7-405A-85F3-AD6B72C199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515" t="28145" r="33632" b="34901"/>
          <a:stretch/>
        </p:blipFill>
        <p:spPr>
          <a:xfrm>
            <a:off x="27590" y="3196386"/>
            <a:ext cx="9116410" cy="365280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FAEB140B-ACC8-6C73-268E-7DBF95CC1B95}"/>
                  </a:ext>
                </a:extLst>
              </p14:cNvPr>
              <p14:cNvContentPartPr/>
              <p14:nvPr/>
            </p14:nvContentPartPr>
            <p14:xfrm>
              <a:off x="6300192" y="639660"/>
              <a:ext cx="1885680" cy="168480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FAEB140B-ACC8-6C73-268E-7DBF95CC1B9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46192" y="531890"/>
                <a:ext cx="1993320" cy="3836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14493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E9787A-8C37-45D2-B717-8809FD993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Formulario (Edad)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BFD607C-56FE-41FE-83F1-8C37D380C3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s-MX" dirty="0"/>
              <a:t>Realizar un programa para determinar si una persona es mayor o menor de edad</a:t>
            </a:r>
          </a:p>
          <a:p>
            <a:pPr algn="just"/>
            <a:r>
              <a:rPr lang="es-MX" dirty="0"/>
              <a:t>Enviar un mensaje que incluya el nombre  y la edad q tiene la persona:</a:t>
            </a:r>
          </a:p>
          <a:p>
            <a:pPr lvl="1" algn="just"/>
            <a:r>
              <a:rPr lang="es-MX" dirty="0"/>
              <a:t>*</a:t>
            </a:r>
            <a:r>
              <a:rPr lang="es-MX" dirty="0">
                <a:solidFill>
                  <a:srgbClr val="00B0F0"/>
                </a:solidFill>
              </a:rPr>
              <a:t>Nota: No debe utilizar variables, para este caso los datos se manipulan directamente.</a:t>
            </a:r>
          </a:p>
          <a:p>
            <a:pPr algn="just"/>
            <a:endParaRPr lang="es-MX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Entrada de lápiz 3">
                <a:extLst>
                  <a:ext uri="{FF2B5EF4-FFF2-40B4-BE49-F238E27FC236}">
                    <a16:creationId xmlns:a16="http://schemas.microsoft.com/office/drawing/2014/main" id="{B30749A2-44F4-A948-F070-E0351C28CCB9}"/>
                  </a:ext>
                </a:extLst>
              </p14:cNvPr>
              <p14:cNvContentPartPr/>
              <p14:nvPr/>
            </p14:nvContentPartPr>
            <p14:xfrm>
              <a:off x="3332857" y="737036"/>
              <a:ext cx="1595880" cy="103680"/>
            </p14:xfrm>
          </p:contentPart>
        </mc:Choice>
        <mc:Fallback xmlns="">
          <p:pic>
            <p:nvPicPr>
              <p:cNvPr id="4" name="Entrada de lápiz 3">
                <a:extLst>
                  <a:ext uri="{FF2B5EF4-FFF2-40B4-BE49-F238E27FC236}">
                    <a16:creationId xmlns:a16="http://schemas.microsoft.com/office/drawing/2014/main" id="{B30749A2-44F4-A948-F070-E0351C28CCB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78857" y="629396"/>
                <a:ext cx="1703520" cy="31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1790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46"/>
    </mc:Choice>
    <mc:Fallback xmlns="">
      <p:transition spd="slow" advTm="19446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E078E8-D3F4-4CF1-8176-246DBC98D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Vista diseño Formulario (Edad)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ED0B54B-E578-4F88-989E-DF6C34F1E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70" t="29925" r="37065" b="36032"/>
          <a:stretch/>
        </p:blipFill>
        <p:spPr>
          <a:xfrm>
            <a:off x="-12599" y="2970901"/>
            <a:ext cx="9156599" cy="388951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3472A81D-384F-5EF2-B85A-920F8726C009}"/>
                  </a:ext>
                </a:extLst>
              </p14:cNvPr>
              <p14:cNvContentPartPr/>
              <p14:nvPr/>
            </p14:nvContentPartPr>
            <p14:xfrm>
              <a:off x="6012160" y="836712"/>
              <a:ext cx="1630440" cy="360"/>
            </p14:xfrm>
          </p:contentPart>
        </mc:Choice>
        <mc:Fallback xmlns=""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3472A81D-384F-5EF2-B85A-920F8726C00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58172" y="728712"/>
                <a:ext cx="1738056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98986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01B1E2-071D-4766-A423-46875DA2B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228600"/>
            <a:ext cx="8676456" cy="990600"/>
          </a:xfrm>
        </p:spPr>
        <p:txBody>
          <a:bodyPr>
            <a:normAutofit fontScale="90000"/>
          </a:bodyPr>
          <a:lstStyle/>
          <a:p>
            <a:r>
              <a:rPr lang="es-MX" dirty="0"/>
              <a:t>Práctica para cálculos (salario y nóminas)</a:t>
            </a:r>
            <a:br>
              <a:rPr lang="es-MX" dirty="0"/>
            </a:br>
            <a:r>
              <a:rPr lang="es-MX" dirty="0"/>
              <a:t>Agregar primer formulario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40927F1-1FAC-419E-9AEE-4DC55B659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3975" y="1484784"/>
            <a:ext cx="8153400" cy="4526280"/>
          </a:xfrm>
        </p:spPr>
        <p:txBody>
          <a:bodyPr/>
          <a:lstStyle/>
          <a:p>
            <a:r>
              <a:rPr lang="es-MX" dirty="0"/>
              <a:t>Para primer formulario:</a:t>
            </a:r>
          </a:p>
          <a:p>
            <a:pPr lvl="1"/>
            <a:r>
              <a:rPr lang="es-MX" dirty="0"/>
              <a:t>Nombre:</a:t>
            </a:r>
            <a:r>
              <a:rPr lang="es-MX" dirty="0">
                <a:solidFill>
                  <a:srgbClr val="FF0000"/>
                </a:solidFill>
              </a:rPr>
              <a:t>  </a:t>
            </a:r>
            <a:r>
              <a:rPr lang="es-MX" dirty="0" err="1">
                <a:solidFill>
                  <a:srgbClr val="FF0000"/>
                </a:solidFill>
              </a:rPr>
              <a:t>Form_salario</a:t>
            </a:r>
            <a:endParaRPr lang="es-MX" dirty="0">
              <a:solidFill>
                <a:srgbClr val="FF0000"/>
              </a:solidFill>
            </a:endParaRPr>
          </a:p>
          <a:p>
            <a:pPr lvl="1"/>
            <a:r>
              <a:rPr lang="es-MX" dirty="0"/>
              <a:t>Título: </a:t>
            </a:r>
            <a:r>
              <a:rPr lang="es-MX" dirty="0">
                <a:solidFill>
                  <a:srgbClr val="FF0000"/>
                </a:solidFill>
              </a:rPr>
              <a:t>Cálculo de salario</a:t>
            </a:r>
          </a:p>
          <a:p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A75ACE9-8084-215B-6109-1990C86DDC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0" t="9381" r="35038" b="14427"/>
          <a:stretch/>
        </p:blipFill>
        <p:spPr>
          <a:xfrm>
            <a:off x="4139952" y="2852936"/>
            <a:ext cx="5067227" cy="4011562"/>
          </a:xfrm>
          <a:prstGeom prst="rect">
            <a:avLst/>
          </a:prstGeom>
        </p:spPr>
      </p:pic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DB69713D-E662-C483-467B-1F4CDD218D37}"/>
              </a:ext>
            </a:extLst>
          </p:cNvPr>
          <p:cNvCxnSpPr>
            <a:cxnSpLocks/>
          </p:cNvCxnSpPr>
          <p:nvPr/>
        </p:nvCxnSpPr>
        <p:spPr>
          <a:xfrm>
            <a:off x="2123728" y="6453336"/>
            <a:ext cx="2016224" cy="0"/>
          </a:xfrm>
          <a:prstGeom prst="straightConnector1">
            <a:avLst/>
          </a:prstGeom>
          <a:ln w="38100">
            <a:solidFill>
              <a:srgbClr val="EE7D0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Entrada de lápiz 5">
                <a:extLst>
                  <a:ext uri="{FF2B5EF4-FFF2-40B4-BE49-F238E27FC236}">
                    <a16:creationId xmlns:a16="http://schemas.microsoft.com/office/drawing/2014/main" id="{FEEDFCD9-FE1D-860C-C5D1-DCE6ADCBDF56}"/>
                  </a:ext>
                </a:extLst>
              </p14:cNvPr>
              <p14:cNvContentPartPr/>
              <p14:nvPr/>
            </p14:nvContentPartPr>
            <p14:xfrm>
              <a:off x="2477288" y="1134871"/>
              <a:ext cx="1219320" cy="12240"/>
            </p14:xfrm>
          </p:contentPart>
        </mc:Choice>
        <mc:Fallback xmlns="">
          <p:pic>
            <p:nvPicPr>
              <p:cNvPr id="6" name="Entrada de lápiz 5">
                <a:extLst>
                  <a:ext uri="{FF2B5EF4-FFF2-40B4-BE49-F238E27FC236}">
                    <a16:creationId xmlns:a16="http://schemas.microsoft.com/office/drawing/2014/main" id="{FEEDFCD9-FE1D-860C-C5D1-DCE6ADCBDF5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423648" y="1027231"/>
                <a:ext cx="132696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Entrada de lápiz 7">
                <a:extLst>
                  <a:ext uri="{FF2B5EF4-FFF2-40B4-BE49-F238E27FC236}">
                    <a16:creationId xmlns:a16="http://schemas.microsoft.com/office/drawing/2014/main" id="{5396A2BB-8FE4-C925-8D9A-55708E6218A9}"/>
                  </a:ext>
                </a:extLst>
              </p14:cNvPr>
              <p14:cNvContentPartPr/>
              <p14:nvPr/>
            </p14:nvContentPartPr>
            <p14:xfrm>
              <a:off x="3716048" y="1149991"/>
              <a:ext cx="360" cy="360"/>
            </p14:xfrm>
          </p:contentPart>
        </mc:Choice>
        <mc:Fallback xmlns="">
          <p:pic>
            <p:nvPicPr>
              <p:cNvPr id="8" name="Entrada de lápiz 7">
                <a:extLst>
                  <a:ext uri="{FF2B5EF4-FFF2-40B4-BE49-F238E27FC236}">
                    <a16:creationId xmlns:a16="http://schemas.microsoft.com/office/drawing/2014/main" id="{5396A2BB-8FE4-C925-8D9A-55708E6218A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2048" y="1042351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60770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40927F1-1FAC-419E-9AEE-4DC55B659A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3975" y="1484784"/>
            <a:ext cx="8153400" cy="4526280"/>
          </a:xfrm>
        </p:spPr>
        <p:txBody>
          <a:bodyPr/>
          <a:lstStyle/>
          <a:p>
            <a:r>
              <a:rPr lang="es-MX" dirty="0"/>
              <a:t>Para segundo formulario </a:t>
            </a:r>
          </a:p>
          <a:p>
            <a:pPr lvl="1"/>
            <a:r>
              <a:rPr lang="es-MX" dirty="0"/>
              <a:t>Nombre: </a:t>
            </a:r>
            <a:r>
              <a:rPr lang="es-MX" dirty="0" err="1">
                <a:solidFill>
                  <a:srgbClr val="FF0000"/>
                </a:solidFill>
              </a:rPr>
              <a:t>Form_nómina</a:t>
            </a:r>
            <a:endParaRPr lang="es-MX" dirty="0">
              <a:solidFill>
                <a:srgbClr val="FF0000"/>
              </a:solidFill>
            </a:endParaRPr>
          </a:p>
          <a:p>
            <a:pPr lvl="1"/>
            <a:r>
              <a:rPr lang="es-MX" dirty="0"/>
              <a:t>Título: </a:t>
            </a:r>
            <a:r>
              <a:rPr lang="es-MX" dirty="0">
                <a:solidFill>
                  <a:srgbClr val="FF0000"/>
                </a:solidFill>
              </a:rPr>
              <a:t>Cálculo de nómina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E9C8B74-1024-E719-4EA3-3E1EEB124E4D}"/>
              </a:ext>
            </a:extLst>
          </p:cNvPr>
          <p:cNvSpPr txBox="1">
            <a:spLocks/>
          </p:cNvSpPr>
          <p:nvPr/>
        </p:nvSpPr>
        <p:spPr>
          <a:xfrm>
            <a:off x="593975" y="260648"/>
            <a:ext cx="8321425" cy="1110952"/>
          </a:xfrm>
          <a:prstGeom prst="rect">
            <a:avLst/>
          </a:prstGeom>
        </p:spPr>
        <p:txBody>
          <a:bodyPr vert="horz" anchor="ctr">
            <a:normAutofit fontScale="9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lang="es-ES" sz="4400" kern="1200">
                <a:solidFill>
                  <a:schemeClr val="tx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MX" dirty="0"/>
              <a:t>Práctica para salario y nóminas</a:t>
            </a:r>
            <a:br>
              <a:rPr lang="es-MX" dirty="0"/>
            </a:br>
            <a:r>
              <a:rPr lang="es-MX" dirty="0"/>
              <a:t>Agregar segundo formulario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EC03990-682C-9166-3F0C-9AE019C2C2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0" t="9980" r="34250" b="16384"/>
          <a:stretch/>
        </p:blipFill>
        <p:spPr>
          <a:xfrm>
            <a:off x="4355976" y="2871958"/>
            <a:ext cx="4824536" cy="3963043"/>
          </a:xfrm>
          <a:prstGeom prst="rect">
            <a:avLst/>
          </a:prstGeom>
        </p:spPr>
      </p:pic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98744B32-E175-7814-A535-4455F5C86FCB}"/>
              </a:ext>
            </a:extLst>
          </p:cNvPr>
          <p:cNvCxnSpPr/>
          <p:nvPr/>
        </p:nvCxnSpPr>
        <p:spPr>
          <a:xfrm>
            <a:off x="2195736" y="6525344"/>
            <a:ext cx="2160240" cy="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F9397252-292C-4AE8-96FA-010787FB94A3}"/>
                  </a:ext>
                </a:extLst>
              </p14:cNvPr>
              <p14:cNvContentPartPr/>
              <p14:nvPr/>
            </p14:nvContentPartPr>
            <p14:xfrm>
              <a:off x="2388937" y="973196"/>
              <a:ext cx="1658160" cy="177840"/>
            </p14:xfrm>
          </p:contentPart>
        </mc:Choice>
        <mc:Fallback xmlns=""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F9397252-292C-4AE8-96FA-010787FB94A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35297" y="865196"/>
                <a:ext cx="1765800" cy="39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25958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71FC9B-37FC-482A-8D0D-160C15E04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Vista diseño (</a:t>
            </a:r>
            <a:r>
              <a:rPr lang="es-MX" dirty="0" err="1"/>
              <a:t>Form_salario</a:t>
            </a:r>
            <a:r>
              <a:rPr lang="es-MX" dirty="0"/>
              <a:t>)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7B8B2261-6BDE-4940-B56E-3972422843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38" t="20585" r="24800" b="17785"/>
          <a:stretch/>
        </p:blipFill>
        <p:spPr>
          <a:xfrm>
            <a:off x="0" y="1493519"/>
            <a:ext cx="9144000" cy="5364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5925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86886C-CCAF-405B-8A34-1AB7AEED0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Resultado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B7B8852-61FF-6EB0-A5B7-EE3408111A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51" t="3778" r="43699" b="24788"/>
          <a:stretch/>
        </p:blipFill>
        <p:spPr>
          <a:xfrm>
            <a:off x="609599" y="1484785"/>
            <a:ext cx="7187991" cy="539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728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700E0F-D605-4E5E-AC41-AE9D5E5DB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dirty="0"/>
              <a:t>Vista diseño </a:t>
            </a:r>
            <a:r>
              <a:rPr lang="es-MX" dirty="0" err="1"/>
              <a:t>form_nómina</a:t>
            </a:r>
            <a:endParaRPr lang="es-MX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F31C341-525F-4231-B9CF-E30D38336C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0" t="9381" r="21650" b="26188"/>
          <a:stretch/>
        </p:blipFill>
        <p:spPr>
          <a:xfrm>
            <a:off x="22438" y="1569367"/>
            <a:ext cx="9197620" cy="528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604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rketingPlan">
  <a:themeElements>
    <a:clrScheme name="Violeta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75A99AA-889E-4761-8CDA-EEA388A369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345</Words>
  <Application>Microsoft Office PowerPoint</Application>
  <PresentationFormat>Presentación en pantalla (4:3)</PresentationFormat>
  <Paragraphs>67</Paragraphs>
  <Slides>23</Slides>
  <Notes>0</Notes>
  <HiddenSlides>0</HiddenSlides>
  <MMClips>5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8" baseType="lpstr">
      <vt:lpstr>Calibri</vt:lpstr>
      <vt:lpstr>Tw Cen MT</vt:lpstr>
      <vt:lpstr>Wingdings</vt:lpstr>
      <vt:lpstr>Wingdings 2</vt:lpstr>
      <vt:lpstr>MarketingPlan</vt:lpstr>
      <vt:lpstr>Uso de un Formulario MDI uso de menú personalizado </vt:lpstr>
      <vt:lpstr>Agregar 1 formulario MDI</vt:lpstr>
      <vt:lpstr>Formulario primario MDI</vt:lpstr>
      <vt:lpstr>Vista diseño del formulario primario MDI</vt:lpstr>
      <vt:lpstr>Ir a las propiedades del proyecto</vt:lpstr>
      <vt:lpstr>Seleccionar MDI como formulario de inicio</vt:lpstr>
      <vt:lpstr>Ejecutar el programa para verificar que no marque errores</vt:lpstr>
      <vt:lpstr>Borrar la barra de herramientas del MDI</vt:lpstr>
      <vt:lpstr>Menú </vt:lpstr>
      <vt:lpstr>Menú </vt:lpstr>
      <vt:lpstr>Menú </vt:lpstr>
      <vt:lpstr>Menú </vt:lpstr>
      <vt:lpstr>Después de agregar el menuStrip</vt:lpstr>
      <vt:lpstr>Presentación de PowerPoint</vt:lpstr>
      <vt:lpstr>Formulario (Profesión)</vt:lpstr>
      <vt:lpstr>Vista diseño Formulario (Profesión)</vt:lpstr>
      <vt:lpstr>Formulario (Edad)</vt:lpstr>
      <vt:lpstr>Vista diseño Formulario (Edad)</vt:lpstr>
      <vt:lpstr>Práctica para cálculos (salario y nóminas) Agregar primer formulario</vt:lpstr>
      <vt:lpstr>Presentación de PowerPoint</vt:lpstr>
      <vt:lpstr>Vista diseño (Form_salario)</vt:lpstr>
      <vt:lpstr>Resultado</vt:lpstr>
      <vt:lpstr>Vista diseño form_nómina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2016-09-29T17:22:02Z</dcterms:created>
  <dcterms:modified xsi:type="dcterms:W3CDTF">2024-10-24T00:11:39Z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TC101079699990</vt:lpwstr>
  </property>
</Properties>
</file>