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A090D19F-9EE3-43D8-9670-6A58E05C3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D55E1F-C225-46B0-8D02-A7F01D1EE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4049E3-9C2A-43EB-ABB7-F657418285A6}" type="datetime1">
              <a:rPr lang="es-ES" noProof="1" smtClean="0">
                <a:latin typeface="Calibri" panose="020F0502020204030204" pitchFamily="34" charset="0"/>
              </a:rPr>
              <a:t>08/05/2023</a:t>
            </a:fld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CF677B-DDC3-4004-9B1B-95E07E15D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4AD43975-40E2-4F98-BE43-D14876F36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BC8066-2EF6-4176-9ACB-F71BDAE9FFED}" type="slidenum">
              <a:rPr lang="es-ES" noProof="1" dirty="0" smtClean="0">
                <a:latin typeface="Calibri" panose="020F0502020204030204" pitchFamily="34" charset="0"/>
              </a:rPr>
              <a:t>‹Nº›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3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7T15:26:30.5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55,'37'-8,"1"2,0 1,46 2,-34 1,1755-17,-1128 22,-583-2,117-3,-167-4,-14-2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7T15:28:18.2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0,'774'59,"-489"-29,260 50,-241-30,-2-6,371 7,-619-51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7T15:28:23.6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0,'32'0,"90"0,116 0,122 26,136 42,70 29,4 10,-29-12,-75-16,-102-22,-101-13,-82-15,-65-12,-46-9,-34-5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089F9A3-DA8A-4C38-8A56-4363F9CE4353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A54082-0EDA-40C0-B23E-AB88047B2438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62509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s-ES" noProof="1" smtClean="0">
                <a:latin typeface="Calibri" panose="020F0502020204030204" pitchFamily="34" charset="0"/>
              </a:rPr>
              <a:t>1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s-ES" noProof="1" smtClean="0">
                <a:latin typeface="Calibri" panose="020F0502020204030204" pitchFamily="34" charset="0"/>
              </a:rPr>
              <a:t>2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1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s-ES" noProof="1" smtClean="0">
                <a:latin typeface="Calibri" panose="020F0502020204030204" pitchFamily="34" charset="0"/>
              </a:rPr>
              <a:t>3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3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s-ES" noProof="1" smtClean="0">
                <a:latin typeface="Calibri" panose="020F0502020204030204" pitchFamily="34" charset="0"/>
              </a:rPr>
              <a:t>4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s-ES" noProof="1" smtClean="0">
                <a:latin typeface="Calibri" panose="020F0502020204030204" pitchFamily="34" charset="0"/>
              </a:rPr>
              <a:t>5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8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s-ES" noProof="1" smtClean="0">
                <a:latin typeface="Calibri" panose="020F0502020204030204" pitchFamily="34" charset="0"/>
              </a:rPr>
              <a:t>6</a:t>
            </a:fld>
            <a:endParaRPr lang="es-ES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6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75420" y="2493085"/>
            <a:ext cx="4971618" cy="2033753"/>
          </a:xfrm>
        </p:spPr>
        <p:txBody>
          <a:bodyPr rtlCol="0" anchor="ctr">
            <a:normAutofit/>
          </a:bodyPr>
          <a:lstStyle>
            <a:lvl1pPr algn="r"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569348" y="2493085"/>
            <a:ext cx="4984220" cy="203375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Subtítulo</a:t>
            </a: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108192" y="2842697"/>
            <a:ext cx="0" cy="133453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Borde de rectángulo coloreado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  <p:sp>
        <p:nvSpPr>
          <p:cNvPr id="10" name="Rectángulo 9" descr="Borde de rectángulo coloreado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  <p:sp>
        <p:nvSpPr>
          <p:cNvPr id="11" name="Rectángulo 10" descr="Borde de rectángulo coloreado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  <p:sp>
        <p:nvSpPr>
          <p:cNvPr id="12" name="Rectángulo 11" descr="Borde de rectángulo coloreado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F18003B-0764-40A9-951D-33109B8DA512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5218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7BEE6746-49C9-4011-813F-C587CFD0D21B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1324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5B69B88D-2E8E-44E5-B25B-2578B429C35C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6075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9EE4CD87-6605-44DE-81ED-F1A92FF76EE1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268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1610211"/>
            <a:ext cx="6934201" cy="965477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1" y="2727433"/>
            <a:ext cx="6934200" cy="258554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 de cuerpo</a:t>
            </a:r>
          </a:p>
        </p:txBody>
      </p:sp>
      <p:sp>
        <p:nvSpPr>
          <p:cNvPr id="7" name="Rectángulo 6" descr="Borde de rectángulo coloreado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  <p:sp>
        <p:nvSpPr>
          <p:cNvPr id="8" name="Rectángulo 7" descr="Borde de rectángulo coloreado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  <p:sp>
        <p:nvSpPr>
          <p:cNvPr id="9" name="Rectángulo 8" descr="Borde de rectángulo coloreado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  <p:sp>
        <p:nvSpPr>
          <p:cNvPr id="10" name="Rectángulo 9" descr="Borde de rectángulo coloreado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1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 rtlCol="0"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es-ES" noProof="1"/>
              <a:t>Mes</a:t>
            </a:r>
          </a:p>
        </p:txBody>
      </p:sp>
      <p:grpSp>
        <p:nvGrpSpPr>
          <p:cNvPr id="23" name="Grupo 22" descr="Líneas de guio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Conector recto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ángulo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000" noProof="1">
                <a:latin typeface="Segoe UI" panose="020B0502040204020203" pitchFamily="34" charset="0"/>
              </a:rPr>
              <a:t>Texto</a:t>
            </a:r>
          </a:p>
        </p:txBody>
      </p:sp>
      <p:grpSp>
        <p:nvGrpSpPr>
          <p:cNvPr id="25" name="Grupo 24" descr="Formas circular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upo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Elipse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14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me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es-ES" noProof="1"/>
              <a:t>Mes</a:t>
            </a:r>
          </a:p>
        </p:txBody>
      </p:sp>
      <p:sp>
        <p:nvSpPr>
          <p:cNvPr id="6" name="Marcador de contenido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7" name="Rectángulo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sp>
        <p:nvSpPr>
          <p:cNvPr id="10" name="Rectángulo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grpSp>
        <p:nvGrpSpPr>
          <p:cNvPr id="11" name="Grupo 10" descr="Formas circular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upo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52" name="Grupo 51" descr="Formas circular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upo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Elipse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Elipse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Elipse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5" name="Elipse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Elipse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7" name="Grupo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93" name="Grupo 92" descr="Formas circular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upo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Elipse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Elipse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Elipse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0" name="Elipse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Elipse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Elipse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Elipse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5" name="Grupo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Elipse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3" name="Elipse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Elipse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6" name="Grupo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Elipse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Elipse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7" name="Grupo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Elipse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8" name="Grupo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Elipse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ho me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es-ES" noProof="1"/>
              <a:t>Mes</a:t>
            </a:r>
          </a:p>
        </p:txBody>
      </p:sp>
      <p:sp>
        <p:nvSpPr>
          <p:cNvPr id="6" name="Marcador de contenido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7" name="Marcador de contenido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sp>
        <p:nvSpPr>
          <p:cNvPr id="15" name="Rectángulo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sp>
        <p:nvSpPr>
          <p:cNvPr id="16" name="Rectángulo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1">
                <a:latin typeface="Segoe UI" panose="020B0502040204020203" pitchFamily="34" charset="0"/>
              </a:rPr>
              <a:t>Texto</a:t>
            </a:r>
          </a:p>
        </p:txBody>
      </p:sp>
      <p:grpSp>
        <p:nvGrpSpPr>
          <p:cNvPr id="21" name="Grupo 20" descr="Formas circular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upo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Elipse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Elipse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Elipse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upo 61" descr="Formas circular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upo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Elipse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4" name="Grupo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Elipse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6" name="Elipse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6" name="Grupo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Elipse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9" name="Elipse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7" name="Grupo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Elipse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03" name="Grupo 102" descr="Formas circular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upo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Elipse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8" name="Elipse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9" name="Elipse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0" name="Elipse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1" name="Elipse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2" name="Elipse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3" name="Elipse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Elipse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Elipse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Elipse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Elipse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4" name="Elipse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5" name="Elipse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6" name="Elipse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Elipse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Elipse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7" name="Elipse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Elipse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Elipse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Elipse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Elipse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0" name="Elipse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Elipse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44" name="Grupo 143" descr="Formas circular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upo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Elipse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9" name="Elipse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0" name="Elipse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1" name="Elipse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2" name="Elipse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3" name="Elipse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4" name="Elipse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6" name="Grupo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Elipse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2" name="Elipse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3" name="Elipse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4" name="Elipse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5" name="Elipse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6" name="Elipse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7" name="Elipse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7" name="Grupo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Elipse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6" name="Elipse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7" name="Elipse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8" name="Elipse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9" name="Elipse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0" name="Elipse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8" name="Grupo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Elipse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8" name="Elipse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9" name="Elipse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0" name="Elipse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1" name="Elipse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2" name="Elipse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3" name="Elipse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9" name="Grupo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Elipse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1" name="Elipse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2" name="Elipse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3" name="Elipse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4" name="Elipse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5" name="Elipse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6" name="Elipse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349" name="Grupo 348" descr="Líneas de guio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Conector recto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ector recto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ector recto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ector recto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ector recto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ector recto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ector recto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ector recto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ector recto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ector recto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ector recto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upo 361" descr="Líneas de guio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Conector recto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ector recto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ector recto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ector recto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ector recto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ector recto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ector recto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ector recto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ector recto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ector recto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ector recto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upo 374" descr="Líneas de guio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Conector recto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ector recto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ector recto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ector recto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ector recto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ector recto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ector recto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ector recto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ector recto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ector recto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ector recto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upo 400" descr="Líneas de guio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Conector recto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ector recto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ector recto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ector recto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ector recto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ector recto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ector recto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ector recto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ector recto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ector recto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ector recto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Marcador de texto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374" name="Marcador de texto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387" name="Marcador de texto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  <p:sp>
        <p:nvSpPr>
          <p:cNvPr id="413" name="Marcador de texto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s-ES" noProof="1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739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7FDECE58-5AD3-43DB-844C-5D7DDBE1B61E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926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C52D7AD-8E6C-41E4-9BEA-F384E9FAB96E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145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D3F7BF-CE42-401E-9D9C-1D6CA407AC2E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139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5F7465DA-73AF-4688-B86B-1D3EE1918227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42887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BC4712C-1740-42D9-B695-9258C991EBEA}" type="datetime1">
              <a:rPr lang="es-ES" noProof="1" smtClean="0"/>
              <a:t>08/05/2023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s-ES" noProof="1" dirty="0" smtClean="0"/>
              <a:pPr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71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noProof="1">
                <a:latin typeface="Century Gothic" panose="020B0502020202020204" pitchFamily="34" charset="0"/>
              </a:rPr>
              <a:t>Práctica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096001" y="2493085"/>
            <a:ext cx="6096000" cy="2033752"/>
          </a:xfrm>
        </p:spPr>
        <p:txBody>
          <a:bodyPr rtlCol="0">
            <a:normAutofit/>
          </a:bodyPr>
          <a:lstStyle/>
          <a:p>
            <a:pPr rtl="0"/>
            <a:br>
              <a:rPr lang="es-ES" sz="2400" noProof="1">
                <a:latin typeface="Segoe UI" panose="020B0502040204020203" pitchFamily="34" charset="0"/>
              </a:rPr>
            </a:br>
            <a:r>
              <a:rPr lang="es-ES" sz="2400" noProof="1">
                <a:latin typeface="Segoe UI" panose="020B0502040204020203" pitchFamily="34" charset="0"/>
              </a:rPr>
              <a:t>Comprobar si un caracter es número o letra</a:t>
            </a:r>
          </a:p>
          <a:p>
            <a:pPr rtl="0"/>
            <a:r>
              <a:rPr lang="es-ES" sz="2400" noProof="1"/>
              <a:t>Mediante rangos en select case</a:t>
            </a:r>
            <a:endParaRPr lang="es-ES" sz="2400" noProof="1">
              <a:latin typeface="Segoe UI" panose="020B0502040204020203" pitchFamily="34" charset="0"/>
            </a:endParaRPr>
          </a:p>
          <a:p>
            <a:pPr rtl="0"/>
            <a:endParaRPr lang="es-ES" sz="2400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7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>
                <a:latin typeface="Century Gothic" panose="020B0502020202020204" pitchFamily="34" charset="0"/>
              </a:rPr>
              <a:t>Instrucciones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s-MX" dirty="0"/>
              <a:t>Al dar </a:t>
            </a:r>
            <a:r>
              <a:rPr lang="es-MX" dirty="0" err="1"/>
              <a:t>click</a:t>
            </a:r>
            <a:r>
              <a:rPr lang="es-MX" dirty="0"/>
              <a:t> en el formulario deberá pedir  como entrada un </a:t>
            </a:r>
            <a:r>
              <a:rPr lang="es-MX" dirty="0" err="1"/>
              <a:t>caracter</a:t>
            </a:r>
            <a:r>
              <a:rPr lang="es-MX" dirty="0"/>
              <a:t> mediante el uso de </a:t>
            </a:r>
            <a:r>
              <a:rPr lang="es-MX" dirty="0" err="1"/>
              <a:t>inputbox</a:t>
            </a:r>
            <a:endParaRPr lang="es-MX" dirty="0"/>
          </a:p>
          <a:p>
            <a:r>
              <a:rPr lang="es-MX" dirty="0"/>
              <a:t>Determinar mediante la estructura </a:t>
            </a:r>
            <a:r>
              <a:rPr lang="es-MX" dirty="0" err="1"/>
              <a:t>select</a:t>
            </a:r>
            <a:r>
              <a:rPr lang="es-MX" dirty="0"/>
              <a:t> case si el </a:t>
            </a:r>
            <a:r>
              <a:rPr lang="es-MX" dirty="0" err="1"/>
              <a:t>caracter</a:t>
            </a:r>
            <a:r>
              <a:rPr lang="es-MX" dirty="0"/>
              <a:t> es una letra mayúscula, minúscula o  número.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462D4D0F-76DF-4AF6-B0A8-03067C766D2C}"/>
                  </a:ext>
                </a:extLst>
              </p14:cNvPr>
              <p14:cNvContentPartPr/>
              <p14:nvPr/>
            </p14:nvContentPartPr>
            <p14:xfrm>
              <a:off x="927993" y="2903640"/>
              <a:ext cx="1119240" cy="198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62D4D0F-76DF-4AF6-B0A8-03067C766D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993" y="2795640"/>
                <a:ext cx="122688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6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8854C8-BA17-4B8F-AB75-D16B3DFE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0"/>
            <a:ext cx="4837386" cy="990709"/>
          </a:xfrm>
        </p:spPr>
        <p:txBody>
          <a:bodyPr/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Vista diseño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77082F-A81B-4973-878F-F5A7A8AEC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2" t="14429" r="30682" b="22515"/>
          <a:stretch/>
        </p:blipFill>
        <p:spPr>
          <a:xfrm>
            <a:off x="2489300" y="1267865"/>
            <a:ext cx="6082147" cy="4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1F8564-1CA3-4F9E-A3A3-DA81450A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0"/>
            <a:ext cx="4837386" cy="990709"/>
          </a:xfrm>
        </p:spPr>
        <p:txBody>
          <a:bodyPr/>
          <a:lstStyle/>
          <a:p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Vista código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0E2350-6CE6-45A8-B4B5-380F81E41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4" t="11698" r="21023" b="41612"/>
          <a:stretch/>
        </p:blipFill>
        <p:spPr>
          <a:xfrm>
            <a:off x="622314" y="1177635"/>
            <a:ext cx="10947372" cy="50984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244A9B9-C9C2-4256-B21A-DF67039662C6}"/>
                  </a:ext>
                </a:extLst>
              </p14:cNvPr>
              <p14:cNvContentPartPr/>
              <p14:nvPr/>
            </p14:nvContentPartPr>
            <p14:xfrm>
              <a:off x="7633353" y="1329720"/>
              <a:ext cx="1057680" cy="11304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244A9B9-C9C2-4256-B21A-DF67039662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9713" y="1221720"/>
                <a:ext cx="11653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D37D7623-E23A-4455-9343-E66D2FB49BF3}"/>
                  </a:ext>
                </a:extLst>
              </p14:cNvPr>
              <p14:cNvContentPartPr/>
              <p14:nvPr/>
            </p14:nvContentPartPr>
            <p14:xfrm>
              <a:off x="3892593" y="1315680"/>
              <a:ext cx="1591920" cy="2271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D37D7623-E23A-4455-9343-E66D2FB49B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8953" y="1207680"/>
                <a:ext cx="1699560" cy="4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41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8854C8-BA17-4B8F-AB75-D16B3DFE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2" y="277156"/>
            <a:ext cx="4837386" cy="990709"/>
          </a:xfrm>
        </p:spPr>
        <p:txBody>
          <a:bodyPr/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Resultado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DC01A0-EF32-41BF-934D-5CCAF8360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4" t="7454" r="36933" b="30091"/>
          <a:stretch/>
        </p:blipFill>
        <p:spPr>
          <a:xfrm>
            <a:off x="318655" y="1267865"/>
            <a:ext cx="8254709" cy="49528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FF30DF-A4AB-4631-B71A-D3D8F28F9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4" t="41006" r="39205" b="39187"/>
          <a:stretch/>
        </p:blipFill>
        <p:spPr>
          <a:xfrm>
            <a:off x="6650182" y="4080687"/>
            <a:ext cx="2757054" cy="15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2"/>
    </mc:Choice>
    <mc:Fallback xmlns="">
      <p:transition spd="slow" advTm="140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8854C8-BA17-4B8F-AB75-D16B3DFE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2" y="277156"/>
            <a:ext cx="4837386" cy="990709"/>
          </a:xfrm>
        </p:spPr>
        <p:txBody>
          <a:bodyPr/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Modo ejecución</a:t>
            </a:r>
          </a:p>
        </p:txBody>
      </p:sp>
      <p:pic>
        <p:nvPicPr>
          <p:cNvPr id="2" name="u2_práctica_case_letra_número">
            <a:hlinkClick r:id="" action="ppaction://media"/>
            <a:extLst>
              <a:ext uri="{FF2B5EF4-FFF2-40B4-BE49-F238E27FC236}">
                <a16:creationId xmlns:a16="http://schemas.microsoft.com/office/drawing/2014/main" id="{770D0EAB-8AE3-470B-8ECE-6537BB0721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759" y="1376109"/>
            <a:ext cx="8564514" cy="51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2"/>
    </mc:Choice>
    <mc:Fallback xmlns="">
      <p:transition spd="slow" advTm="14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a oficina">
  <a:themeElements>
    <a:clrScheme name="Custom 1">
      <a:dk1>
        <a:sysClr val="windowText" lastClr="000000"/>
      </a:dk1>
      <a:lt1>
        <a:sysClr val="window" lastClr="FFFFFF"/>
      </a:lt1>
      <a:dk2>
        <a:srgbClr val="2D3C50"/>
      </a:dk2>
      <a:lt2>
        <a:srgbClr val="CBD1D1"/>
      </a:lt2>
      <a:accent1>
        <a:srgbClr val="46A0D8"/>
      </a:accent1>
      <a:accent2>
        <a:srgbClr val="CC5B27"/>
      </a:accent2>
      <a:accent3>
        <a:srgbClr val="33AC55"/>
      </a:accent3>
      <a:accent4>
        <a:srgbClr val="EE9F20"/>
      </a:accent4>
      <a:accent5>
        <a:srgbClr val="824D9D"/>
      </a:accent5>
      <a:accent6>
        <a:srgbClr val="3ABA9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176829_TF16401942.potx" id="{CE046CFB-957F-4A59-8E91-CAF7B36E5057}" vid="{7A6413D3-F3A8-4D00-882A-D268F37AE3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F006E-CFBA-42F5-9FF9-61FCF419D2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4231AC5-05FE-43D0-8674-8D01CDB4A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861605-B1C0-4BCB-BC29-B0BED6CC8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Seguimiento de hábitos saludables</Template>
  <TotalTime>90</TotalTime>
  <Words>64</Words>
  <Application>Microsoft Office PowerPoint</Application>
  <PresentationFormat>Panorámica</PresentationFormat>
  <Paragraphs>16</Paragraphs>
  <Slides>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Segoe UI</vt:lpstr>
      <vt:lpstr>Tema de la oficina</vt:lpstr>
      <vt:lpstr>Práctica</vt:lpstr>
      <vt:lpstr>Instrucciones</vt:lpstr>
      <vt:lpstr>Vista diseño</vt:lpstr>
      <vt:lpstr>Vista código</vt:lpstr>
      <vt:lpstr>Resultado</vt:lpstr>
      <vt:lpstr>Modo ejecución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</dc:title>
  <dc:creator>d</dc:creator>
  <cp:lastModifiedBy>DANIELA LIZBETH HERNÁNDEZ SÁNCHEZ</cp:lastModifiedBy>
  <cp:revision>10</cp:revision>
  <dcterms:created xsi:type="dcterms:W3CDTF">2022-03-01T23:28:21Z</dcterms:created>
  <dcterms:modified xsi:type="dcterms:W3CDTF">2023-05-08T18:26:55Z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