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71"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90" r:id="rId24"/>
    <p:sldId id="281" r:id="rId25"/>
    <p:sldId id="282" r:id="rId26"/>
    <p:sldId id="283" r:id="rId27"/>
    <p:sldId id="284" r:id="rId28"/>
    <p:sldId id="285" r:id="rId29"/>
    <p:sldId id="286" r:id="rId30"/>
    <p:sldId id="291" r:id="rId31"/>
    <p:sldId id="292" r:id="rId32"/>
    <p:sldId id="287" r:id="rId33"/>
    <p:sldId id="293" r:id="rId34"/>
    <p:sldId id="288" r:id="rId35"/>
    <p:sldId id="289" r:id="rId36"/>
    <p:sldId id="29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PLANEACIÓN FINANCIERA</a:t>
            </a:r>
            <a:endParaRPr lang="es-MX" dirty="0"/>
          </a:p>
        </p:txBody>
      </p:sp>
      <p:sp>
        <p:nvSpPr>
          <p:cNvPr id="3" name="Subtítulo 2"/>
          <p:cNvSpPr>
            <a:spLocks noGrp="1"/>
          </p:cNvSpPr>
          <p:nvPr>
            <p:ph type="subTitle" idx="1"/>
          </p:nvPr>
        </p:nvSpPr>
        <p:spPr/>
        <p:txBody>
          <a:bodyPr/>
          <a:lstStyle/>
          <a:p>
            <a:r>
              <a:rPr lang="es-MX" dirty="0" smtClean="0"/>
              <a:t>DR.  JOSÉ EDGAR SOTO MENESES</a:t>
            </a:r>
            <a:endParaRPr lang="es-MX" dirty="0"/>
          </a:p>
        </p:txBody>
      </p:sp>
    </p:spTree>
    <p:extLst>
      <p:ext uri="{BB962C8B-B14F-4D97-AF65-F5344CB8AC3E}">
        <p14:creationId xmlns:p14="http://schemas.microsoft.com/office/powerpoint/2010/main" val="624619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7" t="9635" r="2854" b="11459"/>
          <a:stretch/>
        </p:blipFill>
        <p:spPr>
          <a:xfrm>
            <a:off x="-95250" y="476250"/>
            <a:ext cx="12325350" cy="5772150"/>
          </a:xfrm>
          <a:prstGeom prst="rect">
            <a:avLst/>
          </a:prstGeom>
        </p:spPr>
      </p:pic>
    </p:spTree>
    <p:extLst>
      <p:ext uri="{BB962C8B-B14F-4D97-AF65-F5344CB8AC3E}">
        <p14:creationId xmlns:p14="http://schemas.microsoft.com/office/powerpoint/2010/main" val="281134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40" t="7813" r="4027" b="12760"/>
          <a:stretch/>
        </p:blipFill>
        <p:spPr>
          <a:xfrm>
            <a:off x="0" y="342900"/>
            <a:ext cx="12172950" cy="5810250"/>
          </a:xfrm>
          <a:prstGeom prst="rect">
            <a:avLst/>
          </a:prstGeom>
        </p:spPr>
      </p:pic>
    </p:spTree>
    <p:extLst>
      <p:ext uri="{BB962C8B-B14F-4D97-AF65-F5344CB8AC3E}">
        <p14:creationId xmlns:p14="http://schemas.microsoft.com/office/powerpoint/2010/main" val="63006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97" r="75" b="12760"/>
          <a:stretch/>
        </p:blipFill>
        <p:spPr>
          <a:xfrm>
            <a:off x="38100" y="247650"/>
            <a:ext cx="12153900" cy="6153150"/>
          </a:xfrm>
          <a:prstGeom prst="rect">
            <a:avLst/>
          </a:prstGeom>
        </p:spPr>
      </p:pic>
    </p:spTree>
    <p:extLst>
      <p:ext uri="{BB962C8B-B14F-4D97-AF65-F5344CB8AC3E}">
        <p14:creationId xmlns:p14="http://schemas.microsoft.com/office/powerpoint/2010/main" val="157676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5197" t="3385" r="6662" b="11979"/>
          <a:stretch/>
        </p:blipFill>
        <p:spPr>
          <a:xfrm>
            <a:off x="342900" y="342900"/>
            <a:ext cx="11468100" cy="6191250"/>
          </a:xfrm>
          <a:prstGeom prst="rect">
            <a:avLst/>
          </a:prstGeom>
        </p:spPr>
      </p:pic>
    </p:spTree>
    <p:extLst>
      <p:ext uri="{BB962C8B-B14F-4D97-AF65-F5344CB8AC3E}">
        <p14:creationId xmlns:p14="http://schemas.microsoft.com/office/powerpoint/2010/main" val="9854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954" t="5469" r="6662" b="13802"/>
          <a:stretch/>
        </p:blipFill>
        <p:spPr>
          <a:xfrm>
            <a:off x="476250" y="514350"/>
            <a:ext cx="11239500" cy="5905500"/>
          </a:xfrm>
          <a:prstGeom prst="rect">
            <a:avLst/>
          </a:prstGeom>
        </p:spPr>
      </p:pic>
    </p:spTree>
    <p:extLst>
      <p:ext uri="{BB962C8B-B14F-4D97-AF65-F5344CB8AC3E}">
        <p14:creationId xmlns:p14="http://schemas.microsoft.com/office/powerpoint/2010/main" val="354606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09" t="1823" r="7686" b="9114"/>
          <a:stretch/>
        </p:blipFill>
        <p:spPr>
          <a:xfrm>
            <a:off x="247650" y="133350"/>
            <a:ext cx="11658600" cy="6515100"/>
          </a:xfrm>
          <a:prstGeom prst="rect">
            <a:avLst/>
          </a:prstGeom>
        </p:spPr>
      </p:pic>
    </p:spTree>
    <p:extLst>
      <p:ext uri="{BB962C8B-B14F-4D97-AF65-F5344CB8AC3E}">
        <p14:creationId xmlns:p14="http://schemas.microsoft.com/office/powerpoint/2010/main" val="3961804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027" t="5469" r="7833" b="9374"/>
          <a:stretch/>
        </p:blipFill>
        <p:spPr>
          <a:xfrm>
            <a:off x="342900" y="304800"/>
            <a:ext cx="11468100" cy="6229350"/>
          </a:xfrm>
          <a:prstGeom prst="rect">
            <a:avLst/>
          </a:prstGeom>
        </p:spPr>
      </p:pic>
    </p:spTree>
    <p:extLst>
      <p:ext uri="{BB962C8B-B14F-4D97-AF65-F5344CB8AC3E}">
        <p14:creationId xmlns:p14="http://schemas.microsoft.com/office/powerpoint/2010/main" val="217620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6" t="9635" r="5344" b="12760"/>
          <a:stretch/>
        </p:blipFill>
        <p:spPr>
          <a:xfrm>
            <a:off x="114300" y="552450"/>
            <a:ext cx="12001500" cy="5676900"/>
          </a:xfrm>
          <a:prstGeom prst="rect">
            <a:avLst/>
          </a:prstGeom>
        </p:spPr>
      </p:pic>
    </p:spTree>
    <p:extLst>
      <p:ext uri="{BB962C8B-B14F-4D97-AF65-F5344CB8AC3E}">
        <p14:creationId xmlns:p14="http://schemas.microsoft.com/office/powerpoint/2010/main" val="136227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69" t="5209" r="1976" b="8333"/>
          <a:stretch/>
        </p:blipFill>
        <p:spPr>
          <a:xfrm>
            <a:off x="152400" y="533400"/>
            <a:ext cx="11595597" cy="5886450"/>
          </a:xfrm>
          <a:prstGeom prst="rect">
            <a:avLst/>
          </a:prstGeom>
        </p:spPr>
      </p:pic>
    </p:spTree>
    <p:extLst>
      <p:ext uri="{BB962C8B-B14F-4D97-AF65-F5344CB8AC3E}">
        <p14:creationId xmlns:p14="http://schemas.microsoft.com/office/powerpoint/2010/main" val="4236801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41" r="3880" b="8594"/>
          <a:stretch/>
        </p:blipFill>
        <p:spPr>
          <a:xfrm>
            <a:off x="247650" y="190500"/>
            <a:ext cx="11639550" cy="6454158"/>
          </a:xfrm>
          <a:prstGeom prst="rect">
            <a:avLst/>
          </a:prstGeom>
        </p:spPr>
      </p:pic>
    </p:spTree>
    <p:extLst>
      <p:ext uri="{BB962C8B-B14F-4D97-AF65-F5344CB8AC3E}">
        <p14:creationId xmlns:p14="http://schemas.microsoft.com/office/powerpoint/2010/main" val="33222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UNIDAD UNO</a:t>
            </a:r>
            <a:br>
              <a:rPr lang="es-MX" dirty="0" smtClean="0"/>
            </a:br>
            <a:r>
              <a:rPr lang="es-MX" dirty="0" smtClean="0"/>
              <a:t>PLANEACIÓN Y PRESUPUESTOS	</a:t>
            </a:r>
            <a:endParaRPr lang="es-MX" dirty="0"/>
          </a:p>
        </p:txBody>
      </p:sp>
      <p:sp>
        <p:nvSpPr>
          <p:cNvPr id="3" name="Marcador de contenido 2"/>
          <p:cNvSpPr>
            <a:spLocks noGrp="1"/>
          </p:cNvSpPr>
          <p:nvPr>
            <p:ph idx="1"/>
          </p:nvPr>
        </p:nvSpPr>
        <p:spPr/>
        <p:txBody>
          <a:bodyPr/>
          <a:lstStyle/>
          <a:p>
            <a:r>
              <a:rPr lang="es-MX" dirty="0"/>
              <a:t>1.1 Presupuesto de capital (Inversión fija, diferida y capital de trabajo). </a:t>
            </a:r>
            <a:endParaRPr lang="es-MX" dirty="0" smtClean="0"/>
          </a:p>
          <a:p>
            <a:r>
              <a:rPr lang="es-MX" dirty="0" smtClean="0"/>
              <a:t>1.2 </a:t>
            </a:r>
            <a:r>
              <a:rPr lang="es-MX" dirty="0"/>
              <a:t>Presupuesto de Venta. </a:t>
            </a:r>
            <a:endParaRPr lang="es-MX" dirty="0" smtClean="0"/>
          </a:p>
          <a:p>
            <a:r>
              <a:rPr lang="es-MX" dirty="0" smtClean="0"/>
              <a:t>1.3 </a:t>
            </a:r>
            <a:r>
              <a:rPr lang="es-MX" dirty="0"/>
              <a:t>Presupuesto de Gasto Administrativo. </a:t>
            </a:r>
            <a:endParaRPr lang="es-MX" dirty="0" smtClean="0"/>
          </a:p>
          <a:p>
            <a:r>
              <a:rPr lang="es-MX" dirty="0" smtClean="0"/>
              <a:t>1.4 </a:t>
            </a:r>
            <a:r>
              <a:rPr lang="es-MX" dirty="0"/>
              <a:t>Presupuesto de producción. </a:t>
            </a:r>
            <a:endParaRPr lang="es-MX" dirty="0" smtClean="0"/>
          </a:p>
          <a:p>
            <a:r>
              <a:rPr lang="es-MX" dirty="0" smtClean="0"/>
              <a:t>1.5 </a:t>
            </a:r>
            <a:r>
              <a:rPr lang="es-MX" dirty="0"/>
              <a:t>Presupuesto de operación. </a:t>
            </a:r>
            <a:endParaRPr lang="es-MX" dirty="0" smtClean="0"/>
          </a:p>
          <a:p>
            <a:r>
              <a:rPr lang="es-MX" dirty="0" smtClean="0"/>
              <a:t>1.6 </a:t>
            </a:r>
            <a:r>
              <a:rPr lang="es-MX" dirty="0"/>
              <a:t>Punto de Equilibrio</a:t>
            </a:r>
          </a:p>
        </p:txBody>
      </p:sp>
    </p:spTree>
    <p:extLst>
      <p:ext uri="{BB962C8B-B14F-4D97-AF65-F5344CB8AC3E}">
        <p14:creationId xmlns:p14="http://schemas.microsoft.com/office/powerpoint/2010/main" val="1497675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051" t="9115" r="4905" b="13802"/>
          <a:stretch/>
        </p:blipFill>
        <p:spPr>
          <a:xfrm>
            <a:off x="247650" y="647700"/>
            <a:ext cx="11715750" cy="5638800"/>
          </a:xfrm>
          <a:prstGeom prst="rect">
            <a:avLst/>
          </a:prstGeom>
        </p:spPr>
      </p:pic>
    </p:spTree>
    <p:extLst>
      <p:ext uri="{BB962C8B-B14F-4D97-AF65-F5344CB8AC3E}">
        <p14:creationId xmlns:p14="http://schemas.microsoft.com/office/powerpoint/2010/main" val="20546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6808" t="7291" r="7101" b="11718"/>
          <a:stretch/>
        </p:blipFill>
        <p:spPr>
          <a:xfrm>
            <a:off x="495300" y="495300"/>
            <a:ext cx="11201400" cy="5924550"/>
          </a:xfrm>
          <a:prstGeom prst="rect">
            <a:avLst/>
          </a:prstGeom>
        </p:spPr>
      </p:pic>
    </p:spTree>
    <p:extLst>
      <p:ext uri="{BB962C8B-B14F-4D97-AF65-F5344CB8AC3E}">
        <p14:creationId xmlns:p14="http://schemas.microsoft.com/office/powerpoint/2010/main" val="298610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36" t="6771" r="6662" b="10156"/>
          <a:stretch/>
        </p:blipFill>
        <p:spPr>
          <a:xfrm>
            <a:off x="400050" y="400050"/>
            <a:ext cx="11410950" cy="6076950"/>
          </a:xfrm>
          <a:prstGeom prst="rect">
            <a:avLst/>
          </a:prstGeom>
        </p:spPr>
      </p:pic>
    </p:spTree>
    <p:extLst>
      <p:ext uri="{BB962C8B-B14F-4D97-AF65-F5344CB8AC3E}">
        <p14:creationId xmlns:p14="http://schemas.microsoft.com/office/powerpoint/2010/main" val="371693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42900" y="266700"/>
            <a:ext cx="11353800" cy="6534150"/>
            <a:chOff x="522514" y="647700"/>
            <a:chExt cx="10994572" cy="5772150"/>
          </a:xfrm>
        </p:grpSpPr>
        <p:pic>
          <p:nvPicPr>
            <p:cNvPr id="4" name="Imagen 3"/>
            <p:cNvPicPr>
              <a:picLocks noChangeAspect="1"/>
            </p:cNvPicPr>
            <p:nvPr/>
          </p:nvPicPr>
          <p:blipFill rotWithShape="1">
            <a:blip r:embed="rId2"/>
            <a:srcRect l="22620" t="20833" r="24671" b="29948"/>
            <a:stretch/>
          </p:blipFill>
          <p:spPr>
            <a:xfrm>
              <a:off x="522514" y="647700"/>
              <a:ext cx="10994572" cy="5772150"/>
            </a:xfrm>
            <a:prstGeom prst="rect">
              <a:avLst/>
            </a:prstGeom>
          </p:spPr>
        </p:pic>
        <p:pic>
          <p:nvPicPr>
            <p:cNvPr id="5" name="Imagen 4"/>
            <p:cNvPicPr>
              <a:picLocks noChangeAspect="1"/>
            </p:cNvPicPr>
            <p:nvPr/>
          </p:nvPicPr>
          <p:blipFill rotWithShape="1">
            <a:blip r:embed="rId2"/>
            <a:srcRect l="65961" t="20833" r="24671" b="71207"/>
            <a:stretch/>
          </p:blipFill>
          <p:spPr>
            <a:xfrm>
              <a:off x="522514" y="5305425"/>
              <a:ext cx="1953986" cy="933450"/>
            </a:xfrm>
            <a:prstGeom prst="rect">
              <a:avLst/>
            </a:prstGeom>
          </p:spPr>
        </p:pic>
      </p:grpSp>
    </p:spTree>
    <p:extLst>
      <p:ext uri="{BB962C8B-B14F-4D97-AF65-F5344CB8AC3E}">
        <p14:creationId xmlns:p14="http://schemas.microsoft.com/office/powerpoint/2010/main" val="365189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2079" r="8419"/>
          <a:stretch/>
        </p:blipFill>
        <p:spPr>
          <a:xfrm>
            <a:off x="1401960" y="38100"/>
            <a:ext cx="9589889" cy="6781800"/>
          </a:xfrm>
          <a:prstGeom prst="rect">
            <a:avLst/>
          </a:prstGeom>
        </p:spPr>
      </p:pic>
    </p:spTree>
    <p:extLst>
      <p:ext uri="{BB962C8B-B14F-4D97-AF65-F5344CB8AC3E}">
        <p14:creationId xmlns:p14="http://schemas.microsoft.com/office/powerpoint/2010/main" val="310315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4319" t="7552" r="2709" b="15365"/>
          <a:stretch/>
        </p:blipFill>
        <p:spPr>
          <a:xfrm>
            <a:off x="57150" y="876300"/>
            <a:ext cx="12096750" cy="5638800"/>
          </a:xfrm>
          <a:prstGeom prst="rect">
            <a:avLst/>
          </a:prstGeom>
        </p:spPr>
      </p:pic>
    </p:spTree>
    <p:extLst>
      <p:ext uri="{BB962C8B-B14F-4D97-AF65-F5344CB8AC3E}">
        <p14:creationId xmlns:p14="http://schemas.microsoft.com/office/powerpoint/2010/main" val="254306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7979" t="9896" r="7394" b="11198"/>
          <a:stretch/>
        </p:blipFill>
        <p:spPr>
          <a:xfrm>
            <a:off x="628650" y="495300"/>
            <a:ext cx="11010900" cy="5772150"/>
          </a:xfrm>
          <a:prstGeom prst="rect">
            <a:avLst/>
          </a:prstGeom>
        </p:spPr>
      </p:pic>
    </p:spTree>
    <p:extLst>
      <p:ext uri="{BB962C8B-B14F-4D97-AF65-F5344CB8AC3E}">
        <p14:creationId xmlns:p14="http://schemas.microsoft.com/office/powerpoint/2010/main" val="115213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662" t="7812" r="6223" b="13282"/>
          <a:stretch/>
        </p:blipFill>
        <p:spPr>
          <a:xfrm>
            <a:off x="381000" y="647700"/>
            <a:ext cx="11334750" cy="5772150"/>
          </a:xfrm>
          <a:prstGeom prst="rect">
            <a:avLst/>
          </a:prstGeom>
        </p:spPr>
      </p:pic>
    </p:spTree>
    <p:extLst>
      <p:ext uri="{BB962C8B-B14F-4D97-AF65-F5344CB8AC3E}">
        <p14:creationId xmlns:p14="http://schemas.microsoft.com/office/powerpoint/2010/main" val="207364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076" t="12760" r="5345" b="10937"/>
          <a:stretch/>
        </p:blipFill>
        <p:spPr>
          <a:xfrm>
            <a:off x="381000" y="704850"/>
            <a:ext cx="11525250" cy="5581650"/>
          </a:xfrm>
          <a:prstGeom prst="rect">
            <a:avLst/>
          </a:prstGeom>
        </p:spPr>
      </p:pic>
    </p:spTree>
    <p:extLst>
      <p:ext uri="{BB962C8B-B14F-4D97-AF65-F5344CB8AC3E}">
        <p14:creationId xmlns:p14="http://schemas.microsoft.com/office/powerpoint/2010/main" val="1750143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420" y="0"/>
            <a:ext cx="625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00150" y="1924050"/>
            <a:ext cx="45719" cy="369332"/>
          </a:xfrm>
          <a:prstGeom prst="rect">
            <a:avLst/>
          </a:prstGeom>
          <a:noFill/>
        </p:spPr>
        <p:txBody>
          <a:bodyPr wrap="square" rtlCol="0">
            <a:spAutoFit/>
          </a:bodyPr>
          <a:lstStyle/>
          <a:p>
            <a:endParaRPr lang="es-MX" dirty="0"/>
          </a:p>
        </p:txBody>
      </p:sp>
      <p:sp>
        <p:nvSpPr>
          <p:cNvPr id="4" name="CuadroTexto 3"/>
          <p:cNvSpPr txBox="1"/>
          <p:nvPr/>
        </p:nvSpPr>
        <p:spPr>
          <a:xfrm>
            <a:off x="112394" y="419100"/>
            <a:ext cx="3221356" cy="2308324"/>
          </a:xfrm>
          <a:prstGeom prst="rect">
            <a:avLst/>
          </a:prstGeom>
          <a:noFill/>
        </p:spPr>
        <p:txBody>
          <a:bodyPr wrap="square" rtlCol="0">
            <a:spAutoFit/>
          </a:bodyPr>
          <a:lstStyle/>
          <a:p>
            <a:pPr algn="ctr"/>
            <a:r>
              <a:rPr lang="es-MX" sz="3600" b="1" dirty="0"/>
              <a:t>EJEMPLO DEL PRESUPUESTO DE INVERSIÓN </a:t>
            </a:r>
            <a:endParaRPr lang="es-MX" sz="3600" dirty="0"/>
          </a:p>
        </p:txBody>
      </p:sp>
    </p:spTree>
    <p:extLst>
      <p:ext uri="{BB962C8B-B14F-4D97-AF65-F5344CB8AC3E}">
        <p14:creationId xmlns:p14="http://schemas.microsoft.com/office/powerpoint/2010/main" val="3633353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1.1 Presupuesto de capital (Inversión fija, diferida y capital de trabajo). </a:t>
            </a:r>
          </a:p>
        </p:txBody>
      </p:sp>
      <p:sp>
        <p:nvSpPr>
          <p:cNvPr id="3" name="Marcador de texto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72788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022" y="236538"/>
            <a:ext cx="9544556"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80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400050"/>
            <a:ext cx="9192970" cy="21759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81" y="3749675"/>
            <a:ext cx="9746607"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4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394" y="419100"/>
            <a:ext cx="6269356" cy="1200329"/>
          </a:xfrm>
          <a:prstGeom prst="rect">
            <a:avLst/>
          </a:prstGeom>
          <a:noFill/>
        </p:spPr>
        <p:txBody>
          <a:bodyPr wrap="square" rtlCol="0">
            <a:spAutoFit/>
          </a:bodyPr>
          <a:lstStyle/>
          <a:p>
            <a:pPr algn="ctr"/>
            <a:r>
              <a:rPr lang="es-MX" sz="3600" b="1" dirty="0"/>
              <a:t>EJEMPLO DEL PRESUPUESTO DE </a:t>
            </a:r>
            <a:r>
              <a:rPr lang="es-MX" sz="3600" b="1" dirty="0" smtClean="0"/>
              <a:t>VENTA</a:t>
            </a:r>
            <a:r>
              <a:rPr lang="es-MX" sz="3600" b="1" dirty="0"/>
              <a:t> </a:t>
            </a:r>
            <a:endParaRPr lang="es-MX" sz="3600" dirty="0"/>
          </a:p>
        </p:txBody>
      </p:sp>
      <p:pic>
        <p:nvPicPr>
          <p:cNvPr id="4" name="Imagen 3"/>
          <p:cNvPicPr>
            <a:picLocks noChangeAspect="1"/>
          </p:cNvPicPr>
          <p:nvPr/>
        </p:nvPicPr>
        <p:blipFill rotWithShape="1">
          <a:blip r:embed="rId2"/>
          <a:srcRect l="23207" t="21354" r="24378" b="59115"/>
          <a:stretch/>
        </p:blipFill>
        <p:spPr>
          <a:xfrm>
            <a:off x="378968" y="2495550"/>
            <a:ext cx="11548364" cy="2419350"/>
          </a:xfrm>
          <a:prstGeom prst="rect">
            <a:avLst/>
          </a:prstGeom>
        </p:spPr>
      </p:pic>
    </p:spTree>
    <p:extLst>
      <p:ext uri="{BB962C8B-B14F-4D97-AF65-F5344CB8AC3E}">
        <p14:creationId xmlns:p14="http://schemas.microsoft.com/office/powerpoint/2010/main" val="3989641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0" y="838200"/>
            <a:ext cx="11277600" cy="5632311"/>
          </a:xfrm>
          <a:prstGeom prst="rect">
            <a:avLst/>
          </a:prstGeom>
        </p:spPr>
        <p:txBody>
          <a:bodyPr wrap="square">
            <a:spAutoFit/>
          </a:bodyPr>
          <a:lstStyle/>
          <a:p>
            <a:r>
              <a:rPr lang="es-MX" sz="2400" b="1" dirty="0">
                <a:solidFill>
                  <a:srgbClr val="FFFFFF"/>
                </a:solidFill>
                <a:latin typeface="Roboto Condensed"/>
              </a:rPr>
              <a:t>¿Cómo elaborar un presupuesto de ventas?</a:t>
            </a:r>
          </a:p>
          <a:p>
            <a:r>
              <a:rPr lang="es-MX" sz="2400" dirty="0">
                <a:solidFill>
                  <a:srgbClr val="FFFFFF"/>
                </a:solidFill>
                <a:latin typeface="Roboto Condensed"/>
              </a:rPr>
              <a:t>Estos son los pasos que debes seguir para elaborar correctamente un presupuesto de ventas:</a:t>
            </a:r>
          </a:p>
          <a:p>
            <a:pPr marL="342900" indent="-342900">
              <a:buFont typeface="+mj-lt"/>
              <a:buAutoNum type="arabicPeriod"/>
            </a:pPr>
            <a:r>
              <a:rPr lang="es-MX" sz="2400" b="1" dirty="0">
                <a:solidFill>
                  <a:srgbClr val="FFFFFF"/>
                </a:solidFill>
                <a:latin typeface="Roboto Condensed"/>
              </a:rPr>
              <a:t>Fijar los objetivos</a:t>
            </a:r>
            <a:r>
              <a:rPr lang="es-MX" sz="2400" dirty="0">
                <a:solidFill>
                  <a:srgbClr val="FFFFFF"/>
                </a:solidFill>
                <a:latin typeface="Roboto Condensed"/>
              </a:rPr>
              <a:t>: Lo primero es determinar las razones por las que se requiere la elaboración de presupuestos de ventas en la empresa.</a:t>
            </a:r>
          </a:p>
          <a:p>
            <a:pPr marL="342900" indent="-342900">
              <a:buFont typeface="+mj-lt"/>
              <a:buAutoNum type="arabicPeriod"/>
            </a:pPr>
            <a:r>
              <a:rPr lang="es-MX" sz="2400" b="1" dirty="0">
                <a:solidFill>
                  <a:srgbClr val="FFFFFF"/>
                </a:solidFill>
                <a:latin typeface="Roboto Condensed"/>
              </a:rPr>
              <a:t>Elaborar un pronóstico preliminar</a:t>
            </a:r>
            <a:r>
              <a:rPr lang="es-MX" sz="2400" dirty="0">
                <a:solidFill>
                  <a:srgbClr val="FFFFFF"/>
                </a:solidFill>
                <a:latin typeface="Roboto Condensed"/>
              </a:rPr>
              <a:t>: Lo segundo es realizar un análisis del registro de ventas histórico para proyectar las ventas del periodo. </a:t>
            </a:r>
            <a:endParaRPr lang="es-MX" sz="2400" dirty="0" smtClean="0">
              <a:solidFill>
                <a:srgbClr val="FFFFFF"/>
              </a:solidFill>
              <a:latin typeface="Roboto Condensed"/>
            </a:endParaRPr>
          </a:p>
          <a:p>
            <a:pPr marL="342900" indent="-342900">
              <a:buFont typeface="+mj-lt"/>
              <a:buAutoNum type="arabicPeriod"/>
            </a:pPr>
            <a:r>
              <a:rPr lang="es-MX" sz="2400" b="1" dirty="0" smtClean="0">
                <a:solidFill>
                  <a:srgbClr val="FFFFFF"/>
                </a:solidFill>
                <a:latin typeface="Roboto Condensed"/>
              </a:rPr>
              <a:t>Evaluar </a:t>
            </a:r>
            <a:r>
              <a:rPr lang="es-MX" sz="2400" b="1" dirty="0">
                <a:solidFill>
                  <a:srgbClr val="FFFFFF"/>
                </a:solidFill>
                <a:latin typeface="Roboto Condensed"/>
              </a:rPr>
              <a:t>factores internos</a:t>
            </a:r>
            <a:r>
              <a:rPr lang="es-MX" sz="2400" dirty="0">
                <a:solidFill>
                  <a:srgbClr val="FFFFFF"/>
                </a:solidFill>
                <a:latin typeface="Roboto Condensed"/>
              </a:rPr>
              <a:t>: Posteriormente hay que considerar qué aspectos internos pueden aumentar o disminuir las ventas del periodo.</a:t>
            </a:r>
          </a:p>
          <a:p>
            <a:pPr marL="342900" indent="-342900">
              <a:buFont typeface="+mj-lt"/>
              <a:buAutoNum type="arabicPeriod"/>
            </a:pPr>
            <a:r>
              <a:rPr lang="es-MX" sz="2400" b="1" dirty="0">
                <a:solidFill>
                  <a:srgbClr val="FFFFFF"/>
                </a:solidFill>
                <a:latin typeface="Roboto Condensed"/>
              </a:rPr>
              <a:t>Evaluar factores externos</a:t>
            </a:r>
            <a:r>
              <a:rPr lang="es-MX" sz="2400" dirty="0">
                <a:solidFill>
                  <a:srgbClr val="FFFFFF"/>
                </a:solidFill>
                <a:latin typeface="Roboto Condensed"/>
              </a:rPr>
              <a:t>: Asimismo es necesario determinar qué aspectos externos a la empresa pueden influir en las ventas del periodo.</a:t>
            </a:r>
          </a:p>
          <a:p>
            <a:pPr marL="342900" indent="-342900">
              <a:buFont typeface="+mj-lt"/>
              <a:buAutoNum type="arabicPeriod"/>
            </a:pPr>
            <a:r>
              <a:rPr lang="es-MX" sz="2400" b="1" dirty="0">
                <a:solidFill>
                  <a:srgbClr val="FFFFFF"/>
                </a:solidFill>
                <a:latin typeface="Roboto Condensed"/>
              </a:rPr>
              <a:t>Ajustar el presupuesto</a:t>
            </a:r>
            <a:r>
              <a:rPr lang="es-MX" sz="2400" dirty="0">
                <a:solidFill>
                  <a:srgbClr val="FFFFFF"/>
                </a:solidFill>
                <a:latin typeface="Roboto Condensed"/>
              </a:rPr>
              <a:t>: Por último hay que ajustar el plan a la situación actual de la empresa, tomando en cuenta que el plan debe ser flexible. Las cifras pronosticadas requieren ser comparadas con resultados reales para que se ajusten conforme se llevan a cabo las ventas.</a:t>
            </a:r>
            <a:endParaRPr lang="es-MX" sz="2400" b="0" i="0" dirty="0">
              <a:solidFill>
                <a:srgbClr val="FFFFFF"/>
              </a:solidFill>
              <a:effectLst/>
              <a:latin typeface="Roboto Condensed"/>
            </a:endParaRPr>
          </a:p>
        </p:txBody>
      </p:sp>
    </p:spTree>
    <p:extLst>
      <p:ext uri="{BB962C8B-B14F-4D97-AF65-F5344CB8AC3E}">
        <p14:creationId xmlns:p14="http://schemas.microsoft.com/office/powerpoint/2010/main" val="946507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 Son Los Gastos De Administracion, Gastos De Administ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20" y="152401"/>
            <a:ext cx="9974486" cy="659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17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supuesto de Producción » Ejemplos, Formatos【 202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306078"/>
            <a:ext cx="10169524" cy="615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732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661228" y="302526"/>
            <a:ext cx="8412912" cy="6324600"/>
            <a:chOff x="1565694" y="152400"/>
            <a:chExt cx="8412912" cy="6324600"/>
          </a:xfrm>
        </p:grpSpPr>
        <p:pic>
          <p:nvPicPr>
            <p:cNvPr id="4" name="Imagen 3"/>
            <p:cNvPicPr>
              <a:picLocks noChangeAspect="1"/>
            </p:cNvPicPr>
            <p:nvPr/>
          </p:nvPicPr>
          <p:blipFill rotWithShape="1">
            <a:blip r:embed="rId2"/>
            <a:srcRect l="18521" t="12500" r="40190" b="32292"/>
            <a:stretch/>
          </p:blipFill>
          <p:spPr>
            <a:xfrm>
              <a:off x="1565694" y="152400"/>
              <a:ext cx="8412912" cy="6324600"/>
            </a:xfrm>
            <a:prstGeom prst="rect">
              <a:avLst/>
            </a:prstGeom>
          </p:spPr>
        </p:pic>
        <p:sp>
          <p:nvSpPr>
            <p:cNvPr id="5" name="CuadroTexto 4"/>
            <p:cNvSpPr txBox="1"/>
            <p:nvPr/>
          </p:nvSpPr>
          <p:spPr>
            <a:xfrm flipH="1">
              <a:off x="3042918" y="5678634"/>
              <a:ext cx="735331" cy="338554"/>
            </a:xfrm>
            <a:prstGeom prst="rect">
              <a:avLst/>
            </a:prstGeom>
            <a:solidFill>
              <a:schemeClr val="tx1"/>
            </a:solidFill>
          </p:spPr>
          <p:txBody>
            <a:bodyPr wrap="square" rtlCol="0">
              <a:spAutoFit/>
            </a:bodyPr>
            <a:lstStyle/>
            <a:p>
              <a:r>
                <a:rPr lang="es-MX" sz="1600" b="1" dirty="0" smtClean="0">
                  <a:solidFill>
                    <a:schemeClr val="accent5">
                      <a:lumMod val="75000"/>
                    </a:schemeClr>
                  </a:solidFill>
                </a:rPr>
                <a:t>(2%)</a:t>
              </a:r>
              <a:endParaRPr lang="es-MX" sz="1600" b="1" dirty="0">
                <a:solidFill>
                  <a:schemeClr val="accent5">
                    <a:lumMod val="75000"/>
                  </a:schemeClr>
                </a:solidFill>
              </a:endParaRPr>
            </a:p>
          </p:txBody>
        </p:sp>
      </p:grpSp>
    </p:spTree>
    <p:extLst>
      <p:ext uri="{BB962C8B-B14F-4D97-AF65-F5344CB8AC3E}">
        <p14:creationId xmlns:p14="http://schemas.microsoft.com/office/powerpoint/2010/main" val="269703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unto de equilibrio - Dirección financiera de la PyME"/>
          <p:cNvPicPr>
            <a:picLocks noChangeAspect="1" noChangeArrowheads="1"/>
          </p:cNvPicPr>
          <p:nvPr/>
        </p:nvPicPr>
        <p:blipFill rotWithShape="1">
          <a:blip r:embed="rId2">
            <a:extLst>
              <a:ext uri="{28A0092B-C50C-407E-A947-70E740481C1C}">
                <a14:useLocalDpi xmlns:a14="http://schemas.microsoft.com/office/drawing/2010/main" val="0"/>
              </a:ext>
            </a:extLst>
          </a:blip>
          <a:srcRect l="1048" t="18627" r="1134" b="23702"/>
          <a:stretch/>
        </p:blipFill>
        <p:spPr bwMode="auto">
          <a:xfrm>
            <a:off x="489963" y="1009934"/>
            <a:ext cx="10893628" cy="494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8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647" y="301388"/>
            <a:ext cx="8825659" cy="1981200"/>
          </a:xfrm>
        </p:spPr>
        <p:txBody>
          <a:bodyPr/>
          <a:lstStyle/>
          <a:p>
            <a:r>
              <a:rPr lang="es-MX" dirty="0" smtClean="0"/>
              <a:t>Presupuesto</a:t>
            </a:r>
            <a:endParaRPr lang="es-MX" dirty="0"/>
          </a:p>
        </p:txBody>
      </p:sp>
      <p:sp>
        <p:nvSpPr>
          <p:cNvPr id="5" name="Marcador de texto 4"/>
          <p:cNvSpPr>
            <a:spLocks noGrp="1"/>
          </p:cNvSpPr>
          <p:nvPr>
            <p:ph type="body" sz="half" idx="2"/>
          </p:nvPr>
        </p:nvSpPr>
        <p:spPr>
          <a:xfrm>
            <a:off x="404328" y="1869744"/>
            <a:ext cx="8384831" cy="3317543"/>
          </a:xfrm>
        </p:spPr>
        <p:txBody>
          <a:bodyPr>
            <a:noAutofit/>
          </a:bodyPr>
          <a:lstStyle/>
          <a:p>
            <a:r>
              <a:rPr lang="es-MX" sz="2400" dirty="0"/>
              <a:t>En términos generales, se puede decir, que un presupuesto es una herramienta de planificación, coordinación y control de funciones que presenta en términos cuantitativos las actividades que en el futuro se realizarán en una empresa, con la finalidad de utilizar de una manera más productiva sus recursos, para que pueda alcanzar sus metas. Es un plan de acción encaminado al cumplimiento de una meta, la cual debe expresarse en términos de valores y financieros y cumplirse en un tiempo determinado, bajo ciertas condiciones estipuladas. </a:t>
            </a:r>
          </a:p>
        </p:txBody>
      </p:sp>
      <p:pic>
        <p:nvPicPr>
          <p:cNvPr id="6" name="Imagen 5" descr="Cómo establecer un &lt;strong&gt;presupuesto&lt;/strong&gt; familiar - Mamá pue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240" y="4380930"/>
            <a:ext cx="3302759" cy="2477069"/>
          </a:xfrm>
          <a:prstGeom prst="rect">
            <a:avLst/>
          </a:prstGeom>
        </p:spPr>
      </p:pic>
    </p:spTree>
    <p:extLst>
      <p:ext uri="{BB962C8B-B14F-4D97-AF65-F5344CB8AC3E}">
        <p14:creationId xmlns:p14="http://schemas.microsoft.com/office/powerpoint/2010/main" val="382176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825659" cy="1981200"/>
          </a:xfrm>
        </p:spPr>
        <p:txBody>
          <a:bodyPr/>
          <a:lstStyle/>
          <a:p>
            <a:r>
              <a:rPr lang="es-MX" dirty="0" smtClean="0"/>
              <a:t>Importancia de los presupuestos</a:t>
            </a:r>
            <a:endParaRPr lang="es-MX" dirty="0"/>
          </a:p>
        </p:txBody>
      </p:sp>
      <p:sp>
        <p:nvSpPr>
          <p:cNvPr id="3" name="Marcador de texto 2"/>
          <p:cNvSpPr>
            <a:spLocks noGrp="1"/>
          </p:cNvSpPr>
          <p:nvPr>
            <p:ph type="body" sz="half" idx="2"/>
          </p:nvPr>
        </p:nvSpPr>
        <p:spPr>
          <a:xfrm>
            <a:off x="0" y="1828800"/>
            <a:ext cx="11832609" cy="4681182"/>
          </a:xfrm>
        </p:spPr>
        <p:txBody>
          <a:bodyPr>
            <a:noAutofit/>
          </a:bodyPr>
          <a:lstStyle/>
          <a:p>
            <a:r>
              <a:rPr lang="es-MX" sz="2400" dirty="0"/>
              <a:t>Las empresas se encuentran en un entorno económico en donde lo predominante es la incertidumbre, por lo tanto, los riesgos que se tienen que asumir son mayores, de allí la importancia de elaborar presupuestos porque: </a:t>
            </a:r>
            <a:endParaRPr lang="es-MX" sz="2400" dirty="0" smtClean="0"/>
          </a:p>
          <a:p>
            <a:pPr marL="342900" indent="-342900">
              <a:buFont typeface="Wingdings" panose="05000000000000000000" pitchFamily="2" charset="2"/>
              <a:buChar char="q"/>
            </a:pPr>
            <a:r>
              <a:rPr lang="es-MX" sz="2400" dirty="0" smtClean="0"/>
              <a:t>Ayudan </a:t>
            </a:r>
            <a:r>
              <a:rPr lang="es-MX" sz="2400" dirty="0"/>
              <a:t>a minimizar los riesgos en las operaciones de la empresa. </a:t>
            </a:r>
            <a:endParaRPr lang="es-MX" sz="2400" dirty="0" smtClean="0"/>
          </a:p>
          <a:p>
            <a:pPr marL="342900" indent="-342900">
              <a:buFont typeface="Wingdings" panose="05000000000000000000" pitchFamily="2" charset="2"/>
              <a:buChar char="q"/>
            </a:pPr>
            <a:r>
              <a:rPr lang="es-MX" sz="2400" dirty="0" smtClean="0"/>
              <a:t>Sirven </a:t>
            </a:r>
            <a:r>
              <a:rPr lang="es-MX" sz="2400" dirty="0"/>
              <a:t>de mecanismo para la revisión permanente de las políticas y estrategias de la empresa y direccionarlas hacia las metas </a:t>
            </a:r>
            <a:r>
              <a:rPr lang="es-MX" sz="2400" dirty="0" smtClean="0"/>
              <a:t>establecidas</a:t>
            </a:r>
          </a:p>
          <a:p>
            <a:pPr marL="342900" indent="-342900">
              <a:buFont typeface="Wingdings" panose="05000000000000000000" pitchFamily="2" charset="2"/>
              <a:buChar char="q"/>
            </a:pPr>
            <a:r>
              <a:rPr lang="es-MX" sz="2400" dirty="0" smtClean="0"/>
              <a:t>A </a:t>
            </a:r>
            <a:r>
              <a:rPr lang="es-MX" sz="2400" dirty="0"/>
              <a:t>través de los presupuestos se mantiene el plan de operaciones de la empresa en unos límites </a:t>
            </a:r>
            <a:r>
              <a:rPr lang="es-MX" sz="2400" dirty="0" smtClean="0"/>
              <a:t>razonables.</a:t>
            </a:r>
          </a:p>
          <a:p>
            <a:pPr marL="342900" indent="-342900">
              <a:buFont typeface="Wingdings" panose="05000000000000000000" pitchFamily="2" charset="2"/>
              <a:buChar char="q"/>
            </a:pPr>
            <a:r>
              <a:rPr lang="es-MX" sz="2400" dirty="0" smtClean="0"/>
              <a:t>Cuantifican </a:t>
            </a:r>
            <a:r>
              <a:rPr lang="es-MX" sz="2400" dirty="0"/>
              <a:t>en términos financieros los diversos componentes de su plan total de acción. </a:t>
            </a:r>
          </a:p>
        </p:txBody>
      </p:sp>
    </p:spTree>
    <p:extLst>
      <p:ext uri="{BB962C8B-B14F-4D97-AF65-F5344CB8AC3E}">
        <p14:creationId xmlns:p14="http://schemas.microsoft.com/office/powerpoint/2010/main" val="471800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825659" cy="1981200"/>
          </a:xfrm>
        </p:spPr>
        <p:txBody>
          <a:bodyPr/>
          <a:lstStyle/>
          <a:p>
            <a:r>
              <a:rPr lang="es-MX" dirty="0" smtClean="0"/>
              <a:t>Importancia de los presupuestos</a:t>
            </a:r>
            <a:endParaRPr lang="es-MX" dirty="0"/>
          </a:p>
        </p:txBody>
      </p:sp>
      <p:sp>
        <p:nvSpPr>
          <p:cNvPr id="3" name="Marcador de texto 2"/>
          <p:cNvSpPr>
            <a:spLocks noGrp="1"/>
          </p:cNvSpPr>
          <p:nvPr>
            <p:ph type="body" sz="half" idx="2"/>
          </p:nvPr>
        </p:nvSpPr>
        <p:spPr>
          <a:xfrm>
            <a:off x="0" y="1828800"/>
            <a:ext cx="11832609" cy="4681182"/>
          </a:xfrm>
        </p:spPr>
        <p:txBody>
          <a:bodyPr>
            <a:normAutofit/>
          </a:bodyPr>
          <a:lstStyle/>
          <a:p>
            <a:pPr marL="342900" indent="-342900">
              <a:buFont typeface="Wingdings" panose="05000000000000000000" pitchFamily="2" charset="2"/>
              <a:buChar char="q"/>
            </a:pPr>
            <a:r>
              <a:rPr lang="es-MX" dirty="0" smtClean="0"/>
              <a:t>Sirven </a:t>
            </a:r>
            <a:r>
              <a:rPr lang="es-MX" dirty="0"/>
              <a:t>para establecer controles financieros en la empresa. </a:t>
            </a:r>
          </a:p>
          <a:p>
            <a:pPr marL="342900" indent="-342900">
              <a:buFont typeface="Wingdings" panose="05000000000000000000" pitchFamily="2" charset="2"/>
              <a:buChar char="q"/>
            </a:pPr>
            <a:r>
              <a:rPr lang="es-MX" dirty="0" smtClean="0"/>
              <a:t>Mide </a:t>
            </a:r>
            <a:r>
              <a:rPr lang="es-MX" dirty="0"/>
              <a:t>el desempeño de las distintas áreas de la empresa y provee unas metas comparables en cada una de ellas en forma </a:t>
            </a:r>
            <a:r>
              <a:rPr lang="es-MX" dirty="0" smtClean="0"/>
              <a:t>global.</a:t>
            </a:r>
          </a:p>
          <a:p>
            <a:pPr marL="342900" indent="-342900">
              <a:buFont typeface="Wingdings" panose="05000000000000000000" pitchFamily="2" charset="2"/>
              <a:buChar char="q"/>
            </a:pPr>
            <a:r>
              <a:rPr lang="es-MX" dirty="0" smtClean="0"/>
              <a:t>Estipula </a:t>
            </a:r>
            <a:r>
              <a:rPr lang="es-MX" dirty="0"/>
              <a:t>el límite y alcance los desembolsos realizados por la </a:t>
            </a:r>
            <a:r>
              <a:rPr lang="es-MX" dirty="0" smtClean="0"/>
              <a:t>empresa.</a:t>
            </a:r>
          </a:p>
          <a:p>
            <a:pPr marL="342900" indent="-342900">
              <a:buFont typeface="Wingdings" panose="05000000000000000000" pitchFamily="2" charset="2"/>
              <a:buChar char="q"/>
            </a:pPr>
            <a:r>
              <a:rPr lang="es-MX" dirty="0" smtClean="0"/>
              <a:t>Determina </a:t>
            </a:r>
            <a:r>
              <a:rPr lang="es-MX" dirty="0"/>
              <a:t>por centros de responsabilidad, los responsables de su </a:t>
            </a:r>
            <a:r>
              <a:rPr lang="es-MX" dirty="0" smtClean="0"/>
              <a:t>aplicación.</a:t>
            </a:r>
          </a:p>
          <a:p>
            <a:pPr marL="342900" indent="-342900">
              <a:buFont typeface="Wingdings" panose="05000000000000000000" pitchFamily="2" charset="2"/>
              <a:buChar char="q"/>
            </a:pPr>
            <a:r>
              <a:rPr lang="es-MX" dirty="0" smtClean="0"/>
              <a:t>Genera </a:t>
            </a:r>
            <a:r>
              <a:rPr lang="es-MX" dirty="0"/>
              <a:t>claridad en la compresión de las metas de la </a:t>
            </a:r>
            <a:r>
              <a:rPr lang="es-MX" dirty="0" smtClean="0"/>
              <a:t>empresa.</a:t>
            </a:r>
          </a:p>
          <a:p>
            <a:pPr marL="342900" indent="-342900">
              <a:buFont typeface="Wingdings" panose="05000000000000000000" pitchFamily="2" charset="2"/>
              <a:buChar char="q"/>
            </a:pPr>
            <a:r>
              <a:rPr lang="es-MX" dirty="0" smtClean="0"/>
              <a:t>Presenta </a:t>
            </a:r>
            <a:r>
              <a:rPr lang="es-MX" dirty="0"/>
              <a:t>por anticipado el monto de los gastos de las actividades que se realizarán en la empresa. </a:t>
            </a:r>
          </a:p>
          <a:p>
            <a:pPr marL="342900" indent="-342900">
              <a:buFont typeface="Wingdings" panose="05000000000000000000" pitchFamily="2" charset="2"/>
              <a:buChar char="q"/>
            </a:pPr>
            <a:r>
              <a:rPr lang="es-MX" dirty="0" smtClean="0"/>
              <a:t>Reduce </a:t>
            </a:r>
            <a:r>
              <a:rPr lang="es-MX" dirty="0"/>
              <a:t>al mínimo los costos por compras innecesarias, despilfarros de materiales, tiempo, etc.,</a:t>
            </a:r>
          </a:p>
        </p:txBody>
      </p:sp>
    </p:spTree>
    <p:extLst>
      <p:ext uri="{BB962C8B-B14F-4D97-AF65-F5344CB8AC3E}">
        <p14:creationId xmlns:p14="http://schemas.microsoft.com/office/powerpoint/2010/main" val="249994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335069" cy="1981200"/>
          </a:xfrm>
        </p:spPr>
        <p:txBody>
          <a:bodyPr/>
          <a:lstStyle/>
          <a:p>
            <a:r>
              <a:rPr lang="es-MX" dirty="0"/>
              <a:t>DESVENTAJAS Y LIMITACIONES DEL </a:t>
            </a:r>
            <a:r>
              <a:rPr lang="es-MX" dirty="0" smtClean="0"/>
              <a:t>PRESUPUESTO 	</a:t>
            </a:r>
            <a:endParaRPr lang="es-MX" dirty="0"/>
          </a:p>
        </p:txBody>
      </p:sp>
      <p:sp>
        <p:nvSpPr>
          <p:cNvPr id="3" name="Marcador de texto 2"/>
          <p:cNvSpPr>
            <a:spLocks noGrp="1"/>
          </p:cNvSpPr>
          <p:nvPr>
            <p:ph type="body" sz="half" idx="2"/>
          </p:nvPr>
        </p:nvSpPr>
        <p:spPr>
          <a:xfrm>
            <a:off x="0" y="1610435"/>
            <a:ext cx="11969087" cy="5090615"/>
          </a:xfrm>
        </p:spPr>
        <p:txBody>
          <a:bodyPr>
            <a:normAutofit/>
          </a:bodyPr>
          <a:lstStyle/>
          <a:p>
            <a:r>
              <a:rPr lang="es-MX" dirty="0" smtClean="0"/>
              <a:t>El </a:t>
            </a:r>
            <a:r>
              <a:rPr lang="es-MX" dirty="0"/>
              <a:t>presupuesto como herramienta presenta entre otras las siguientes desventajas y limitaciones: </a:t>
            </a:r>
            <a:endParaRPr lang="es-MX" dirty="0" smtClean="0"/>
          </a:p>
          <a:p>
            <a:pPr marL="342900" indent="-342900">
              <a:buFont typeface="Wingdings" panose="05000000000000000000" pitchFamily="2" charset="2"/>
              <a:buChar char="q"/>
            </a:pPr>
            <a:r>
              <a:rPr lang="es-MX" dirty="0" smtClean="0"/>
              <a:t>Los </a:t>
            </a:r>
            <a:r>
              <a:rPr lang="es-MX" dirty="0"/>
              <a:t>datos que se incluyen en el presupuesto son basados en estimaciones, por lo tanto, se debe considerar la posibilidad de error en las estimaciones, cuando se analizan las diferencias entre los datos reales y los presupuestados. </a:t>
            </a:r>
            <a:endParaRPr lang="es-MX" dirty="0" smtClean="0"/>
          </a:p>
          <a:p>
            <a:pPr marL="342900" indent="-342900">
              <a:buFont typeface="Wingdings" panose="05000000000000000000" pitchFamily="2" charset="2"/>
              <a:buChar char="q"/>
            </a:pPr>
            <a:r>
              <a:rPr lang="es-MX" dirty="0" smtClean="0"/>
              <a:t>Su </a:t>
            </a:r>
            <a:r>
              <a:rPr lang="es-MX" dirty="0"/>
              <a:t>preparación e implantación es costosa y requiere de tiempo. </a:t>
            </a:r>
            <a:endParaRPr lang="es-MX" dirty="0" smtClean="0"/>
          </a:p>
          <a:p>
            <a:pPr marL="342900" indent="-342900">
              <a:buFont typeface="Wingdings" panose="05000000000000000000" pitchFamily="2" charset="2"/>
              <a:buChar char="q"/>
            </a:pPr>
            <a:r>
              <a:rPr lang="es-MX" dirty="0" smtClean="0"/>
              <a:t>El </a:t>
            </a:r>
            <a:r>
              <a:rPr lang="es-MX" dirty="0"/>
              <a:t>control presupuestario, es una herramienta en la dirección de la empresa; es decir, no debe pensarse que la suplanta de alguna manera sino que es un auxiliar importante. </a:t>
            </a:r>
            <a:endParaRPr lang="es-MX" dirty="0" smtClean="0"/>
          </a:p>
          <a:p>
            <a:pPr marL="342900" indent="-342900">
              <a:buFont typeface="Wingdings" panose="05000000000000000000" pitchFamily="2" charset="2"/>
              <a:buChar char="q"/>
            </a:pPr>
            <a:r>
              <a:rPr lang="es-MX" dirty="0" smtClean="0"/>
              <a:t>Un </a:t>
            </a:r>
            <a:r>
              <a:rPr lang="es-MX" dirty="0"/>
              <a:t>sistema presupuestario no puede implantarse se imprevisto, para su utilización en condiciones satisfactoria son necesarios que se cumplan con algunos requisitos básicos, dentro de los cuales, el factor tiempo y la experiencia acumulada tiene un papel relevante. </a:t>
            </a:r>
            <a:endParaRPr lang="es-MX" dirty="0" smtClean="0"/>
          </a:p>
          <a:p>
            <a:pPr marL="342900" indent="-342900">
              <a:buFont typeface="Wingdings" panose="05000000000000000000" pitchFamily="2" charset="2"/>
              <a:buChar char="q"/>
            </a:pPr>
            <a:r>
              <a:rPr lang="es-MX" dirty="0" smtClean="0"/>
              <a:t>Sus </a:t>
            </a:r>
            <a:r>
              <a:rPr lang="es-MX" dirty="0"/>
              <a:t>resultados no se deben esperar de manera inmediata. </a:t>
            </a:r>
            <a:endParaRPr lang="es-MX" dirty="0" smtClean="0"/>
          </a:p>
          <a:p>
            <a:pPr marL="342900" indent="-342900">
              <a:buFont typeface="Wingdings" panose="05000000000000000000" pitchFamily="2" charset="2"/>
              <a:buChar char="q"/>
            </a:pPr>
            <a:r>
              <a:rPr lang="es-MX" dirty="0" smtClean="0"/>
              <a:t>Su </a:t>
            </a:r>
            <a:r>
              <a:rPr lang="es-MX" dirty="0"/>
              <a:t>ejecución no es automática, es necesario que el personal de la empresa comprenda la importancia de ese instrumento.</a:t>
            </a:r>
          </a:p>
        </p:txBody>
      </p:sp>
    </p:spTree>
    <p:extLst>
      <p:ext uri="{BB962C8B-B14F-4D97-AF65-F5344CB8AC3E}">
        <p14:creationId xmlns:p14="http://schemas.microsoft.com/office/powerpoint/2010/main" val="182855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148" t="2344" r="2855" b="15885"/>
          <a:stretch/>
        </p:blipFill>
        <p:spPr>
          <a:xfrm>
            <a:off x="0" y="495300"/>
            <a:ext cx="12230100" cy="5981700"/>
          </a:xfrm>
          <a:prstGeom prst="rect">
            <a:avLst/>
          </a:prstGeom>
        </p:spPr>
      </p:pic>
    </p:spTree>
    <p:extLst>
      <p:ext uri="{BB962C8B-B14F-4D97-AF65-F5344CB8AC3E}">
        <p14:creationId xmlns:p14="http://schemas.microsoft.com/office/powerpoint/2010/main" val="3067842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29133" t="27665" r="30654" b="33207"/>
          <a:stretch/>
        </p:blipFill>
        <p:spPr>
          <a:xfrm>
            <a:off x="1752600" y="1276350"/>
            <a:ext cx="8705850" cy="4762500"/>
          </a:xfrm>
          <a:prstGeom prst="rect">
            <a:avLst/>
          </a:prstGeom>
        </p:spPr>
      </p:pic>
    </p:spTree>
    <p:extLst>
      <p:ext uri="{BB962C8B-B14F-4D97-AF65-F5344CB8AC3E}">
        <p14:creationId xmlns:p14="http://schemas.microsoft.com/office/powerpoint/2010/main" val="2411864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305</TotalTime>
  <Words>726</Words>
  <Application>Microsoft Office PowerPoint</Application>
  <PresentationFormat>Panorámica</PresentationFormat>
  <Paragraphs>44</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Century Gothic</vt:lpstr>
      <vt:lpstr>Roboto Condensed</vt:lpstr>
      <vt:lpstr>Wingdings</vt:lpstr>
      <vt:lpstr>Wingdings 3</vt:lpstr>
      <vt:lpstr>Ion</vt:lpstr>
      <vt:lpstr>PLANEACIÓN FINANCIERA</vt:lpstr>
      <vt:lpstr>UNIDAD UNO PLANEACIÓN Y PRESUPUESTOS </vt:lpstr>
      <vt:lpstr>1.1 Presupuesto de capital (Inversión fija, diferida y capital de trabajo). </vt:lpstr>
      <vt:lpstr>Presupuesto</vt:lpstr>
      <vt:lpstr>Importancia de los presupuestos</vt:lpstr>
      <vt:lpstr>Importancia de los presupuestos</vt:lpstr>
      <vt:lpstr>DESVENTAJAS Y LIMITACIONES DEL PRESUPUESTO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PLANEACIÓN FINANCIERA</dc:title>
  <dc:creator>Edgar Soto</dc:creator>
  <cp:lastModifiedBy>Edgar Soto</cp:lastModifiedBy>
  <cp:revision>15</cp:revision>
  <dcterms:created xsi:type="dcterms:W3CDTF">2022-03-05T02:53:44Z</dcterms:created>
  <dcterms:modified xsi:type="dcterms:W3CDTF">2022-03-19T03:13:28Z</dcterms:modified>
</cp:coreProperties>
</file>