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25"/>
  </p:notesMasterIdLst>
  <p:handoutMasterIdLst>
    <p:handoutMasterId r:id="rId26"/>
  </p:handout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9" r:id="rId10"/>
    <p:sldId id="310" r:id="rId11"/>
    <p:sldId id="308" r:id="rId12"/>
    <p:sldId id="348" r:id="rId13"/>
    <p:sldId id="322" r:id="rId14"/>
    <p:sldId id="323" r:id="rId15"/>
    <p:sldId id="325" r:id="rId16"/>
    <p:sldId id="324" r:id="rId17"/>
    <p:sldId id="326" r:id="rId18"/>
    <p:sldId id="327" r:id="rId19"/>
    <p:sldId id="328" r:id="rId20"/>
    <p:sldId id="330" r:id="rId21"/>
    <p:sldId id="340" r:id="rId22"/>
    <p:sldId id="307" r:id="rId23"/>
    <p:sldId id="34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566"/>
    <a:srgbClr val="A80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65" d="100"/>
          <a:sy n="65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s-ES" smtClean="0"/>
              <a:pPr/>
              <a:t>26/05/2022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95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pPr/>
              <a:t>26/05/2022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31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es-ES" cap="all" baseline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latinLnBrk="0">
              <a:buNone/>
              <a:defRPr lang="es-ES"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es-ES"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s-ES">
                <a:solidFill>
                  <a:srgbClr val="FFFFFF"/>
                </a:solidFill>
              </a:rPr>
              <a:pPr algn="ctr"/>
              <a:t>26/05/2022</a:t>
            </a:fld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es-ES">
                <a:solidFill>
                  <a:schemeClr val="tx2"/>
                </a:solidFill>
              </a:defRPr>
            </a:lvl1pPr>
          </a:lstStyle>
          <a:p>
            <a:pPr algn="r"/>
            <a:endParaRPr lang="es-ES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s-ES">
                <a:solidFill>
                  <a:schemeClr val="tx2"/>
                </a:solidFill>
              </a:rPr>
              <a:pPr/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pPr/>
              <a:t>26/05/2022</a:t>
            </a:fld>
            <a:endParaRPr lang="es-ES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pPr/>
              <a:t>26/05/2022</a:t>
            </a:fld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26/05/2022</a:t>
            </a:fld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26/05/2022</a:t>
            </a:fld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chemeClr val="tx2"/>
                </a:solidFill>
              </a:rPr>
              <a:pPr/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pPr/>
              <a:t>26/05/2022</a:t>
            </a:fld>
            <a:endParaRPr lang="es-E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pPr/>
              <a:t>26/05/2022</a:t>
            </a:fld>
            <a:endParaRPr lang="es-E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es-ES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pPr/>
              <a:t>26/05/2022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es-ES" sz="1400">
                <a:solidFill>
                  <a:schemeClr val="tx2"/>
                </a:solidFill>
              </a:defRPr>
            </a:lvl1pPr>
          </a:lstStyle>
          <a:p>
            <a:pPr algn="r"/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es-ES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s-ES" sz="1400" b="1">
                <a:solidFill>
                  <a:srgbClr val="FFFFFF"/>
                </a:solidFill>
              </a:rPr>
              <a:pPr algn="ctr"/>
              <a:t>‹Nº›</a:t>
            </a:fld>
            <a:endParaRPr lang="es-E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lang="es-ES"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/vba/language/reference/user-interface-help/msgbox-function" TargetMode="External"/><Relationship Id="rId2" Type="http://schemas.openxmlformats.org/officeDocument/2006/relationships/hyperlink" Target="https://www.cristalab.com/tutoriales/uso-de-listbox-items-y-windows-forms-en-visual-basic-.net-c78205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oisesrbb.tripod.com/formular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F4A8-A4AD-4EBB-AC28-332288380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11500" dirty="0"/>
              <a:t>Unidad </a:t>
            </a:r>
            <a:r>
              <a:rPr lang="es-MX" sz="11500" dirty="0" err="1"/>
              <a:t>ii</a:t>
            </a:r>
            <a:br>
              <a:rPr lang="es-MX" sz="11500" dirty="0"/>
            </a:br>
            <a:endParaRPr lang="es-MX" sz="115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F877C1-06CA-4A6F-B706-2B1616BD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5988955"/>
            <a:ext cx="6781800" cy="80796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CONTROLES Y EVENTOS</a:t>
            </a:r>
          </a:p>
        </p:txBody>
      </p:sp>
    </p:spTree>
    <p:extLst>
      <p:ext uri="{BB962C8B-B14F-4D97-AF65-F5344CB8AC3E}">
        <p14:creationId xmlns:p14="http://schemas.microsoft.com/office/powerpoint/2010/main" val="181838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CD42E-AED9-450E-A1A3-28989512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Introducir ítems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7DDE08-C32F-4D5A-A4D8-DE223B2D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rgbClr val="00B0F0"/>
                </a:solidFill>
              </a:rPr>
              <a:t>3.- Desde código</a:t>
            </a:r>
          </a:p>
          <a:p>
            <a:pPr algn="l"/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Los Ítems se pueden insertar en el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-apple-system"/>
              </a:rPr>
              <a:t>ListBox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 usando código. </a:t>
            </a:r>
          </a:p>
          <a:p>
            <a:pPr algn="l"/>
            <a:r>
              <a:rPr lang="es-ES" dirty="0">
                <a:solidFill>
                  <a:srgbClr val="212529"/>
                </a:solidFill>
                <a:latin typeface="-apple-system"/>
              </a:rPr>
              <a:t>S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intaxis :</a:t>
            </a:r>
          </a:p>
          <a:p>
            <a:pPr marL="365760" lvl="1" indent="0">
              <a:buNone/>
            </a:pPr>
            <a:r>
              <a:rPr lang="es-ES" b="1" i="0" dirty="0">
                <a:solidFill>
                  <a:srgbClr val="212529"/>
                </a:solidFill>
                <a:effectLst/>
                <a:latin typeface="-apple-system"/>
              </a:rPr>
              <a:t>ListBox1.Items.Add (“Nombre del </a:t>
            </a:r>
            <a:r>
              <a:rPr lang="es-ES" b="1" i="0" dirty="0" err="1">
                <a:solidFill>
                  <a:srgbClr val="212529"/>
                </a:solidFill>
                <a:effectLst/>
                <a:latin typeface="-apple-system"/>
              </a:rPr>
              <a:t>Item</a:t>
            </a:r>
            <a:r>
              <a:rPr lang="es-ES" b="1" i="0" dirty="0">
                <a:solidFill>
                  <a:srgbClr val="212529"/>
                </a:solidFill>
                <a:effectLst/>
                <a:latin typeface="-apple-system"/>
              </a:rPr>
              <a:t>”)</a:t>
            </a:r>
          </a:p>
          <a:p>
            <a:pPr marL="365760" lvl="1" indent="0">
              <a:buNone/>
            </a:pPr>
            <a:endParaRPr lang="es-ES" b="1" dirty="0">
              <a:solidFill>
                <a:srgbClr val="212529"/>
              </a:solidFill>
              <a:latin typeface="-apple-system"/>
            </a:endParaRPr>
          </a:p>
          <a:p>
            <a:pPr marL="365760" lvl="1" indent="0">
              <a:buNone/>
            </a:pPr>
            <a:endParaRPr lang="es-ES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65760" lvl="1" indent="0">
              <a:buNone/>
            </a:pPr>
            <a:endParaRPr lang="es-ES" b="1" dirty="0">
              <a:solidFill>
                <a:srgbClr val="212529"/>
              </a:solidFill>
              <a:latin typeface="-apple-system"/>
            </a:endParaRPr>
          </a:p>
          <a:p>
            <a:pPr marL="365760" lvl="1" indent="0" algn="just">
              <a:buNone/>
            </a:pPr>
            <a:endParaRPr lang="es-ES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65760" lvl="1" indent="0" algn="just">
              <a:buNone/>
            </a:pPr>
            <a:r>
              <a:rPr lang="es-ES" b="0" i="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</a:rPr>
              <a:t>El código para agregar ítems debe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ir en el </a:t>
            </a:r>
            <a:r>
              <a:rPr lang="es-ES" b="0" i="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</a:rPr>
              <a:t>evento </a:t>
            </a: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</a:rPr>
              <a:t>Load </a:t>
            </a:r>
            <a:r>
              <a:rPr lang="es-ES" b="0" i="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</a:rPr>
              <a:t>del formulario.</a:t>
            </a:r>
          </a:p>
          <a:p>
            <a:pPr marL="0" indent="0">
              <a:buNone/>
            </a:pPr>
            <a:endParaRPr lang="es-MX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MX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E00345-3D74-4DEA-A67D-949B69C2E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0" t="30809" r="71755" b="60409"/>
          <a:stretch/>
        </p:blipFill>
        <p:spPr>
          <a:xfrm>
            <a:off x="2162552" y="4171392"/>
            <a:ext cx="4260696" cy="11554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86C172-E88C-4602-8CBE-7BE4490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1956" r="82012" b="72776"/>
          <a:stretch/>
        </p:blipFill>
        <p:spPr>
          <a:xfrm>
            <a:off x="6804248" y="3862205"/>
            <a:ext cx="2339752" cy="17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6306-928D-4EF6-99FE-951AC68A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FB23A0-4629-4625-8786-E4910E376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Práctica 2 (u2_práctica_listbox_item_imágenes)</a:t>
            </a:r>
          </a:p>
        </p:txBody>
      </p:sp>
    </p:spTree>
    <p:extLst>
      <p:ext uri="{BB962C8B-B14F-4D97-AF65-F5344CB8AC3E}">
        <p14:creationId xmlns:p14="http://schemas.microsoft.com/office/powerpoint/2010/main" val="328881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A9B62-D560-49ED-ACE3-511A501C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CHECKBOX Y RADIOBUTTON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4EDB5-4C20-4E9C-9A1C-DC5DCB95F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/>
              <a:t>Tienen dos estados posibles: True o False. </a:t>
            </a:r>
          </a:p>
          <a:p>
            <a:pPr algn="just"/>
            <a:r>
              <a:rPr lang="es-ES" dirty="0" err="1"/>
              <a:t>CheckBox</a:t>
            </a:r>
            <a:r>
              <a:rPr lang="es-ES" dirty="0"/>
              <a:t> es una casilla de verificación que permite seleccionar </a:t>
            </a:r>
            <a:r>
              <a:rPr lang="es-ES" dirty="0">
                <a:solidFill>
                  <a:srgbClr val="00B0F0"/>
                </a:solidFill>
              </a:rPr>
              <a:t>más de una opción</a:t>
            </a:r>
            <a:r>
              <a:rPr lang="es-ES" dirty="0"/>
              <a:t> dentro de un conjunto de controles </a:t>
            </a:r>
            <a:r>
              <a:rPr lang="es-ES" dirty="0" err="1"/>
              <a:t>checkbox</a:t>
            </a:r>
            <a:endParaRPr lang="es-ES" dirty="0"/>
          </a:p>
          <a:p>
            <a:pPr algn="just"/>
            <a:r>
              <a:rPr lang="es-ES" dirty="0" err="1"/>
              <a:t>RadioButton</a:t>
            </a:r>
            <a:r>
              <a:rPr lang="es-ES" dirty="0"/>
              <a:t> permite al usuario seleccionar una </a:t>
            </a:r>
            <a:r>
              <a:rPr lang="es-ES" dirty="0">
                <a:solidFill>
                  <a:srgbClr val="00B0F0"/>
                </a:solidFill>
              </a:rPr>
              <a:t>única opción</a:t>
            </a:r>
            <a:r>
              <a:rPr lang="es-ES" dirty="0"/>
              <a:t> entre varias opciones.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365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183E6-DA91-45BA-AC3A-9E6C4D60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MENÚ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67056-3A82-4D56-BE4F-38634C25B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Los menús en una aplicación permiten al usuario interactuar con dicha aplicación</a:t>
            </a:r>
          </a:p>
          <a:p>
            <a:pPr algn="just"/>
            <a:r>
              <a:rPr lang="es-ES" dirty="0"/>
              <a:t>permite navegar por las diferentes ventanas/formularios</a:t>
            </a:r>
          </a:p>
          <a:p>
            <a:pPr algn="just"/>
            <a:r>
              <a:rPr lang="es-ES" b="1" dirty="0">
                <a:solidFill>
                  <a:srgbClr val="7030A0"/>
                </a:solidFill>
              </a:rPr>
              <a:t>MDI</a:t>
            </a:r>
            <a:r>
              <a:rPr lang="es-ES" dirty="0"/>
              <a:t> (Interfaz de documentos múltiple): aplicaciones que permiten interactuar con varios formularios en una ventana</a:t>
            </a:r>
          </a:p>
          <a:p>
            <a:pPr algn="just"/>
            <a:r>
              <a:rPr lang="es-ES" dirty="0"/>
              <a:t>Incluyen </a:t>
            </a:r>
            <a:r>
              <a:rPr lang="es-ES" dirty="0">
                <a:solidFill>
                  <a:srgbClr val="7030A0"/>
                </a:solidFill>
              </a:rPr>
              <a:t>menús con submenús</a:t>
            </a:r>
            <a:r>
              <a:rPr lang="es-ES" dirty="0"/>
              <a:t> para cambiar entre las distintas ventanas. </a:t>
            </a:r>
          </a:p>
        </p:txBody>
      </p:sp>
    </p:spTree>
    <p:extLst>
      <p:ext uri="{BB962C8B-B14F-4D97-AF65-F5344CB8AC3E}">
        <p14:creationId xmlns:p14="http://schemas.microsoft.com/office/powerpoint/2010/main" val="79480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E17F0-7475-43B3-903F-4FCA813C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F1779-5E5D-4B97-AAFB-7D7D20B4E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Comienzan con una letra mayúscula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generalmente el nombre es corto.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212529"/>
                </a:solidFill>
                <a:effectLst/>
                <a:latin typeface="-apple-system"/>
              </a:rPr>
              <a:t>Ej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: Archivo y Editar,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Tienen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-apple-system"/>
              </a:rPr>
              <a:t>Shortcuts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, que permiten abrir el menú mediante combinación de teclas.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Tiene submenús  que dan otras posibilidades dentro del mismo menú.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53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ABCA0-2D61-4451-AD76-E496CD8D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Controles de los menús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BB653F-CA44-4A27-849D-2988337E9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 err="1">
                <a:solidFill>
                  <a:srgbClr val="BF0566"/>
                </a:solidFill>
              </a:rPr>
              <a:t>MenuStrip</a:t>
            </a:r>
            <a:r>
              <a:rPr lang="es-ES" dirty="0"/>
              <a:t>: contenedor de una estructura de menús de un formulario, menús desplegables. </a:t>
            </a:r>
          </a:p>
          <a:p>
            <a:pPr lvl="1" algn="just"/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es el control del cuadro  de herramientas que permite el diseño de menús en los programas.</a:t>
            </a:r>
            <a:endParaRPr lang="es-ES" dirty="0"/>
          </a:p>
          <a:p>
            <a:pPr algn="just"/>
            <a:r>
              <a:rPr lang="es-ES" b="1" dirty="0" err="1">
                <a:solidFill>
                  <a:srgbClr val="BF0566"/>
                </a:solidFill>
              </a:rPr>
              <a:t>ToolStrip</a:t>
            </a:r>
            <a:r>
              <a:rPr lang="es-ES" dirty="0"/>
              <a:t>: representa los comandos de menú individuales de la estructura del menú.</a:t>
            </a:r>
          </a:p>
          <a:p>
            <a:pPr algn="just"/>
            <a:endParaRPr lang="es-ES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28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D5014-8323-43D0-AD2B-0F7D82B5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Agregar el control </a:t>
            </a:r>
            <a:r>
              <a:rPr lang="es-MX" dirty="0" err="1"/>
              <a:t>MenuStrip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2636D-7C44-403C-968C-5CE1CB484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Aparece una casilla en el </a:t>
            </a:r>
            <a:r>
              <a:rPr lang="es-MX" dirty="0" err="1"/>
              <a:t>form</a:t>
            </a:r>
            <a:endParaRPr lang="es-MX" dirty="0"/>
          </a:p>
          <a:p>
            <a:r>
              <a:rPr lang="es-MX" dirty="0"/>
              <a:t>Y el control </a:t>
            </a:r>
            <a:r>
              <a:rPr lang="es-MX" dirty="0" err="1"/>
              <a:t>menustrip</a:t>
            </a:r>
            <a:r>
              <a:rPr lang="es-MX" dirty="0"/>
              <a:t> en la bandeja de componentes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D7BAA-B913-4C51-9F7B-B61AF4ADA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9381" r="76195" b="17785"/>
          <a:stretch/>
        </p:blipFill>
        <p:spPr>
          <a:xfrm>
            <a:off x="18943" y="3113583"/>
            <a:ext cx="2176793" cy="3744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71013B-0F82-4DCF-9D6A-55E77938A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3" r="35038" b="31790"/>
          <a:stretch/>
        </p:blipFill>
        <p:spPr>
          <a:xfrm>
            <a:off x="3203848" y="3994677"/>
            <a:ext cx="59401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6ECE7-F986-42C4-B020-7DABF29A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Agregar elementos estándar al menú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1A7D35-7230-494C-B7E4-6ECCE90AB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 r="17713" b="59216"/>
          <a:stretch/>
        </p:blipFill>
        <p:spPr>
          <a:xfrm>
            <a:off x="0" y="1556792"/>
            <a:ext cx="9136458" cy="20882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70D513-1A1A-49A8-A1AE-E81903C76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83" r="35038" b="33192"/>
          <a:stretch/>
        </p:blipFill>
        <p:spPr>
          <a:xfrm>
            <a:off x="3203848" y="4121695"/>
            <a:ext cx="5940152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1C87D-2547-431C-8419-8641AF95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Cada menú incorpora ítems predefinidos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44454F-8022-4AB7-9DAD-F9F045894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0587" r="47637" b="41595"/>
          <a:stretch/>
        </p:blipFill>
        <p:spPr>
          <a:xfrm>
            <a:off x="0" y="1484784"/>
            <a:ext cx="5472608" cy="3436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1DDCF7-9B76-4D6F-849D-3CD9CEAF9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20586" r="48425" b="37394"/>
          <a:stretch/>
        </p:blipFill>
        <p:spPr>
          <a:xfrm>
            <a:off x="3419872" y="2700673"/>
            <a:ext cx="5832648" cy="41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1FB04-EF20-41B7-9027-BA00CE09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Práctica </a:t>
            </a:r>
            <a:br>
              <a:rPr lang="es-MX" dirty="0"/>
            </a:br>
            <a:r>
              <a:rPr lang="es-MX" sz="4400" dirty="0"/>
              <a:t>Crear menú personalizado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9FA74-8808-415D-BF02-16F874A7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39024"/>
            <a:ext cx="8153400" cy="4526280"/>
          </a:xfrm>
        </p:spPr>
        <p:txBody>
          <a:bodyPr>
            <a:normAutofit/>
          </a:bodyPr>
          <a:lstStyle/>
          <a:p>
            <a:r>
              <a:rPr lang="es-MX" sz="2700" dirty="0"/>
              <a:t>Práctica (u2_práctica_menú_strip)</a:t>
            </a:r>
          </a:p>
          <a:p>
            <a:endParaRPr lang="es-MX" sz="2700" dirty="0"/>
          </a:p>
          <a:p>
            <a:pPr marL="365760" lvl="1" indent="0">
              <a:buNone/>
            </a:pPr>
            <a:endParaRPr lang="es-MX" sz="2400" dirty="0"/>
          </a:p>
          <a:p>
            <a:pPr lvl="1"/>
            <a:endParaRPr lang="es-MX" sz="2400" dirty="0"/>
          </a:p>
          <a:p>
            <a:pPr lvl="1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4643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DA50E-5DA5-4A5C-9D68-21F68AA0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 variables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A4844-FA87-4A44-BB6C-4B8959ABD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Declaración de variable</a:t>
            </a:r>
          </a:p>
          <a:p>
            <a:pPr lvl="1"/>
            <a:r>
              <a:rPr lang="es-MX" dirty="0" err="1"/>
              <a:t>Dim</a:t>
            </a:r>
            <a:r>
              <a:rPr lang="es-MX" dirty="0"/>
              <a:t> nombre as </a:t>
            </a:r>
            <a:r>
              <a:rPr lang="es-MX" dirty="0" err="1"/>
              <a:t>string</a:t>
            </a:r>
            <a:endParaRPr lang="es-MX" dirty="0"/>
          </a:p>
          <a:p>
            <a:r>
              <a:rPr lang="es-MX" dirty="0"/>
              <a:t>Asignación de valor a la variable creada</a:t>
            </a:r>
          </a:p>
          <a:p>
            <a:pPr lvl="1"/>
            <a:r>
              <a:rPr lang="es-MX" dirty="0"/>
              <a:t>nombre= “Paquita”</a:t>
            </a:r>
          </a:p>
          <a:p>
            <a:r>
              <a:rPr lang="es-MX" dirty="0"/>
              <a:t>Declaración de variable tipo cadena y asignación en una sola línea</a:t>
            </a:r>
          </a:p>
          <a:p>
            <a:pPr lvl="1"/>
            <a:r>
              <a:rPr lang="es-MX" dirty="0" err="1"/>
              <a:t>Dim</a:t>
            </a:r>
            <a:r>
              <a:rPr lang="es-MX" dirty="0"/>
              <a:t> nombre as </a:t>
            </a:r>
            <a:r>
              <a:rPr lang="es-MX" dirty="0" err="1"/>
              <a:t>string</a:t>
            </a:r>
            <a:r>
              <a:rPr lang="es-MX" dirty="0"/>
              <a:t>= “Juana”</a:t>
            </a:r>
          </a:p>
          <a:p>
            <a:r>
              <a:rPr lang="es-MX" dirty="0"/>
              <a:t>Declaración de variable tipo entero y asignación en una sola línea</a:t>
            </a:r>
          </a:p>
          <a:p>
            <a:pPr lvl="1"/>
            <a:r>
              <a:rPr lang="es-MX" dirty="0" err="1"/>
              <a:t>Dim</a:t>
            </a:r>
            <a:r>
              <a:rPr lang="es-MX" dirty="0"/>
              <a:t> edad as </a:t>
            </a:r>
            <a:r>
              <a:rPr lang="es-MX" dirty="0" err="1"/>
              <a:t>integer</a:t>
            </a:r>
            <a:r>
              <a:rPr lang="es-MX" dirty="0"/>
              <a:t>=20</a:t>
            </a:r>
          </a:p>
        </p:txBody>
      </p:sp>
    </p:spTree>
    <p:extLst>
      <p:ext uri="{BB962C8B-B14F-4D97-AF65-F5344CB8AC3E}">
        <p14:creationId xmlns:p14="http://schemas.microsoft.com/office/powerpoint/2010/main" val="292597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AA7C6-98B5-428A-9139-01F44978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 Show() y </a:t>
            </a:r>
            <a:r>
              <a:rPr lang="es-MX" dirty="0" err="1"/>
              <a:t>ShowDialog</a:t>
            </a:r>
            <a:r>
              <a:rPr lang="es-MX" dirty="0"/>
              <a:t>()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3D8AC6-EF7F-4134-837C-7109719FA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 método </a:t>
            </a:r>
            <a:r>
              <a:rPr lang="es-ES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Show</a:t>
            </a:r>
            <a:r>
              <a:rPr lang="es-E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() 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muestra un formulario de Windows en un estado </a:t>
            </a:r>
            <a:r>
              <a:rPr lang="es-E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no modal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 método </a:t>
            </a:r>
            <a:r>
              <a:rPr lang="es-ES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ShowDialog</a:t>
            </a:r>
            <a:r>
              <a:rPr lang="es-ES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() 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muestra una ventana en un estado </a:t>
            </a:r>
            <a:r>
              <a:rPr lang="es-ES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modal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 detiene la ejecución del contexto de llamada hasta que el método devuelva un resultado del formulario de ventanas abierto.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57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A9747-E342-430C-B54F-90685B51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7AE976-AEDF-4446-BC14-0F8C09497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>
                <a:hlinkClick r:id="rId2"/>
              </a:rPr>
              <a:t>https://www.cristalab.com/tutoriales/uso-de-listbox-items-y-windows-forms-en-visual-basic-.net-c78205l/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Msgbox</a:t>
            </a:r>
            <a:endParaRPr lang="es-MX" dirty="0"/>
          </a:p>
          <a:p>
            <a:r>
              <a:rPr lang="es-MX">
                <a:hlinkClick r:id="rId3"/>
              </a:rPr>
              <a:t>https://docs.microsoft.com/en-us/office/vba/language/reference/user-interface-help/msgbox-function</a:t>
            </a:r>
            <a:endParaRPr lang="es-MX"/>
          </a:p>
          <a:p>
            <a:endParaRPr lang="es-MX" dirty="0"/>
          </a:p>
          <a:p>
            <a:r>
              <a:rPr lang="es-MX" dirty="0"/>
              <a:t>Agregar ítems a lista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43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EAE83-AEA8-4121-B2F0-7A93D6EC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4C3F2B-4D39-4786-8262-9973C3171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Eventos en </a:t>
            </a:r>
            <a:r>
              <a:rPr lang="es-MX" dirty="0" err="1"/>
              <a:t>form</a:t>
            </a:r>
            <a:endParaRPr lang="es-MX" dirty="0"/>
          </a:p>
          <a:p>
            <a:r>
              <a:rPr lang="es-MX" dirty="0">
                <a:hlinkClick r:id="rId2"/>
              </a:rPr>
              <a:t>https://moisesrbb.tripod.com/formular.htm</a:t>
            </a:r>
            <a:endParaRPr lang="es-MX" dirty="0"/>
          </a:p>
          <a:p>
            <a:endParaRPr lang="es-MX" dirty="0"/>
          </a:p>
          <a:p>
            <a:r>
              <a:rPr lang="es-MX" dirty="0"/>
              <a:t>https://www.aprenderaprogramar.com/index.php?option=com_content&amp;view=article&amp;id=257:select-case-visual-basic-switch-segun-caso-hacer-ejemplos-y-ejercicios-resueltos-con-to-is-cu00325a&amp;catid=37&amp;Itemid=61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391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165FD-F3CA-4956-A249-101C34BC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Entorno de variables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FF5D9-D1BA-4896-BD8B-915246B96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Variables:</a:t>
            </a:r>
          </a:p>
          <a:p>
            <a:pPr lvl="1"/>
            <a:r>
              <a:rPr lang="es-ES" dirty="0"/>
              <a:t>locales</a:t>
            </a:r>
          </a:p>
          <a:p>
            <a:pPr lvl="1"/>
            <a:r>
              <a:rPr lang="es-ES" dirty="0"/>
              <a:t>globales</a:t>
            </a:r>
          </a:p>
          <a:p>
            <a:pPr marL="365760" lvl="1" indent="0">
              <a:buNone/>
            </a:pPr>
            <a:endParaRPr lang="es-ES" dirty="0"/>
          </a:p>
          <a:p>
            <a:pPr algn="just"/>
            <a:r>
              <a:rPr lang="es-ES" dirty="0"/>
              <a:t> Las variables locales son aquellas que se crean dentro de un bloque específico de programación y se destruirán al finalizarse el bloque de programación.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36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C52EC-2207-4F38-B073-8FA63C54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constantes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A4D42E-8826-4CB3-8094-5740E4591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964488" cy="4526280"/>
          </a:xfrm>
        </p:spPr>
        <p:txBody>
          <a:bodyPr/>
          <a:lstStyle/>
          <a:p>
            <a:r>
              <a:rPr lang="es-ES" dirty="0"/>
              <a:t>Su valor no cambia durante el desarrollo del programa. </a:t>
            </a:r>
          </a:p>
          <a:p>
            <a:r>
              <a:rPr lang="es-ES" sz="2800" b="1" dirty="0" err="1"/>
              <a:t>Const</a:t>
            </a:r>
            <a:r>
              <a:rPr lang="es-ES" sz="2800" dirty="0"/>
              <a:t> </a:t>
            </a:r>
            <a:r>
              <a:rPr lang="es-ES" sz="2800" dirty="0" err="1"/>
              <a:t>nombre_constante</a:t>
            </a:r>
            <a:r>
              <a:rPr lang="es-ES" sz="2800" dirty="0"/>
              <a:t> As </a:t>
            </a:r>
            <a:r>
              <a:rPr lang="es-ES" sz="2800" dirty="0" err="1"/>
              <a:t>tipo_dato</a:t>
            </a:r>
            <a:r>
              <a:rPr lang="es-ES" sz="2800" dirty="0"/>
              <a:t> = </a:t>
            </a:r>
            <a:r>
              <a:rPr lang="es-ES" sz="2800" dirty="0" err="1"/>
              <a:t>valor_constante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520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A6165-BF11-4C7C-88C6-5437B1EB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eventos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D21DD6-6B6F-4930-9399-7A91F9592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eventos son llamadas al código que se producen cuando el usuario realiza una acción como:</a:t>
            </a:r>
          </a:p>
          <a:p>
            <a:pPr lvl="1"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pulsar un botón </a:t>
            </a:r>
          </a:p>
          <a:p>
            <a:pPr lvl="1"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 doble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clik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un control</a:t>
            </a:r>
          </a:p>
          <a:p>
            <a:pPr lvl="1"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 por encima del control</a:t>
            </a:r>
          </a:p>
          <a:p>
            <a:pPr lvl="1"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seleccionar un elemento de una lista</a:t>
            </a:r>
          </a:p>
          <a:p>
            <a:pPr algn="just"/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eventos responden a la acción del usuario sobre un control ejecutando una función situada en el código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7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4400F6-DB85-4227-A5BB-017EA0BFA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8749" r="29524" b="51825"/>
          <a:stretch/>
        </p:blipFill>
        <p:spPr>
          <a:xfrm>
            <a:off x="3491879" y="4206372"/>
            <a:ext cx="5652121" cy="26516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8E53B0-0B20-4270-A856-A732D582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eventos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BA126E-2492-4C99-92F4-D1B9FC4C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4526280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Roboto"/>
              </a:rPr>
              <a:t>Cada control tiene su propia colección de eventos. 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Roboto"/>
              </a:rPr>
              <a:t>Para crear un nuevo evento se utiliza el menú desplegable de clases y su correspondiente menú de métodos situados en la parte superior del código.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68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2C87B-177A-402B-BABC-6DEAE781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Uso de </a:t>
            </a:r>
            <a:r>
              <a:rPr lang="es-MX" dirty="0" err="1"/>
              <a:t>ListBox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34FD89-A478-41D9-AF99-B4DC7934C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3200" b="0" i="0" dirty="0">
                <a:solidFill>
                  <a:srgbClr val="212529"/>
                </a:solidFill>
                <a:effectLst/>
                <a:latin typeface="-apple-system"/>
              </a:rPr>
              <a:t>Opciones para introducir ítems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sz="2800" b="0" i="0" dirty="0">
                <a:solidFill>
                  <a:srgbClr val="212529"/>
                </a:solidFill>
                <a:effectLst/>
                <a:latin typeface="-apple-system"/>
              </a:rPr>
              <a:t>Directamente en el control.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sz="2800" b="0" i="0" dirty="0">
                <a:solidFill>
                  <a:srgbClr val="212529"/>
                </a:solidFill>
                <a:effectLst/>
                <a:latin typeface="-apple-system"/>
              </a:rPr>
              <a:t>Desde  la ventana de propiedades.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sz="2800" dirty="0">
                <a:solidFill>
                  <a:srgbClr val="212529"/>
                </a:solidFill>
                <a:latin typeface="-apple-system"/>
              </a:rPr>
              <a:t>Desde código</a:t>
            </a:r>
            <a:endParaRPr lang="es-ES" sz="28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478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D9AA9-4139-41B7-8AB9-78A2F184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Introducir ítems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A5B5C-2F00-466E-8132-1BDD947A4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8153400" cy="4526280"/>
          </a:xfrm>
        </p:spPr>
        <p:txBody>
          <a:bodyPr/>
          <a:lstStyle/>
          <a:p>
            <a:pPr marL="0" indent="0" algn="just">
              <a:buNone/>
            </a:pPr>
            <a:r>
              <a:rPr lang="es-ES" b="0" i="0" dirty="0">
                <a:solidFill>
                  <a:srgbClr val="00B0F0"/>
                </a:solidFill>
                <a:effectLst/>
                <a:latin typeface="-apple-system"/>
              </a:rPr>
              <a:t>1.- Directamente en el control</a:t>
            </a: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Clic derecho en el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-apple-system"/>
              </a:rPr>
              <a:t>ListBox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 y luego clic en </a:t>
            </a:r>
            <a:r>
              <a:rPr lang="es-ES" b="1" i="0" dirty="0">
                <a:solidFill>
                  <a:srgbClr val="212529"/>
                </a:solidFill>
                <a:effectLst/>
                <a:latin typeface="-apple-system"/>
              </a:rPr>
              <a:t>Editar elementos</a:t>
            </a: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Para agregar los </a:t>
            </a:r>
            <a:r>
              <a:rPr lang="es-ES" b="1" i="0" dirty="0">
                <a:solidFill>
                  <a:srgbClr val="212529"/>
                </a:solidFill>
                <a:effectLst/>
                <a:latin typeface="-apple-system"/>
              </a:rPr>
              <a:t>Ítems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 basta con escribir cada uno y luego presionar la tecla </a:t>
            </a:r>
            <a:r>
              <a:rPr lang="es-ES" b="1" i="0" dirty="0" err="1">
                <a:solidFill>
                  <a:srgbClr val="212529"/>
                </a:solidFill>
                <a:effectLst/>
                <a:latin typeface="-apple-system"/>
              </a:rPr>
              <a:t>Enter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 y después clic en </a:t>
            </a:r>
            <a:r>
              <a:rPr lang="es-ES" b="1" i="0" dirty="0">
                <a:solidFill>
                  <a:srgbClr val="212529"/>
                </a:solidFill>
                <a:effectLst/>
                <a:latin typeface="-apple-system"/>
              </a:rPr>
              <a:t>Aceptar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algn="just"/>
            <a:r>
              <a:rPr lang="es-ES" dirty="0">
                <a:solidFill>
                  <a:srgbClr val="212529"/>
                </a:solidFill>
                <a:latin typeface="-apple-system"/>
              </a:rPr>
              <a:t>Los ítems se mostrarán 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212529"/>
                </a:solidFill>
                <a:latin typeface="-apple-system"/>
              </a:rPr>
              <a:t> en el </a:t>
            </a:r>
            <a:r>
              <a:rPr lang="es-ES" dirty="0" err="1">
                <a:solidFill>
                  <a:srgbClr val="212529"/>
                </a:solidFill>
                <a:latin typeface="-apple-system"/>
              </a:rPr>
              <a:t>listbox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F9446A-0AD9-4661-843D-AC490F9B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" t="14427" r="58338" b="30390"/>
          <a:stretch/>
        </p:blipFill>
        <p:spPr>
          <a:xfrm>
            <a:off x="5652120" y="3883613"/>
            <a:ext cx="3474938" cy="29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EAB69-5EB6-4B49-A7FE-ACCB62A4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Introducir ítems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76652F-3D87-4A2A-9A70-CAD335E7F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rgbClr val="00B0F0"/>
                </a:solidFill>
              </a:rPr>
              <a:t>2.- Desde la ventana propiedades</a:t>
            </a:r>
          </a:p>
          <a:p>
            <a:pPr marL="0" indent="0">
              <a:buNone/>
            </a:pPr>
            <a:r>
              <a:rPr lang="es-MX" dirty="0">
                <a:solidFill>
                  <a:srgbClr val="00B0F0"/>
                </a:solidFill>
              </a:rPr>
              <a:t>	</a:t>
            </a:r>
            <a:r>
              <a:rPr lang="es-ES" dirty="0">
                <a:solidFill>
                  <a:srgbClr val="212529"/>
                </a:solidFill>
                <a:latin typeface="-apple-system"/>
              </a:rPr>
              <a:t>A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ccediendo a la propiedad Ítems del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-apple-system"/>
              </a:rPr>
              <a:t>ListBox</a:t>
            </a:r>
            <a:endParaRPr lang="es-E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Dar clic en los puntos suspensivos de la derecha para </a:t>
            </a:r>
            <a:r>
              <a:rPr lang="es-ES" dirty="0">
                <a:solidFill>
                  <a:srgbClr val="212529"/>
                </a:solidFill>
                <a:latin typeface="-apple-system"/>
              </a:rPr>
              <a:t>i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r a la misma ventana del método 1 y editar Ítems. </a:t>
            </a: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35F20E-DACE-4580-BF3A-27D18F23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50" t="37394" b="9381"/>
          <a:stretch/>
        </p:blipFill>
        <p:spPr>
          <a:xfrm>
            <a:off x="0" y="3619817"/>
            <a:ext cx="3059832" cy="32759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6305CB-815B-429E-9CB7-E6D55D95B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23387" r="27950" b="28990"/>
          <a:stretch/>
        </p:blipFill>
        <p:spPr>
          <a:xfrm>
            <a:off x="5076056" y="4361211"/>
            <a:ext cx="4067944" cy="25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5A99AA-889E-4761-8CDA-EEA388A36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751</Words>
  <Application>Microsoft Office PowerPoint</Application>
  <PresentationFormat>Presentación en pantalla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-apple-system</vt:lpstr>
      <vt:lpstr>Arial</vt:lpstr>
      <vt:lpstr>Arial</vt:lpstr>
      <vt:lpstr>Calibri</vt:lpstr>
      <vt:lpstr>Roboto</vt:lpstr>
      <vt:lpstr>Tw Cen MT</vt:lpstr>
      <vt:lpstr>Wingdings</vt:lpstr>
      <vt:lpstr>Wingdings 2</vt:lpstr>
      <vt:lpstr>MarketingPlan</vt:lpstr>
      <vt:lpstr>Unidad ii </vt:lpstr>
      <vt:lpstr>Uso de  variables</vt:lpstr>
      <vt:lpstr>Entorno de variables</vt:lpstr>
      <vt:lpstr>Uso de constantes</vt:lpstr>
      <vt:lpstr>Uso de eventos</vt:lpstr>
      <vt:lpstr>Uso de eventos</vt:lpstr>
      <vt:lpstr>Uso de ListBox</vt:lpstr>
      <vt:lpstr>Introducir ítems</vt:lpstr>
      <vt:lpstr>Introducir ítems</vt:lpstr>
      <vt:lpstr>Introducir ítems</vt:lpstr>
      <vt:lpstr>Presentación de PowerPoint</vt:lpstr>
      <vt:lpstr>CHECKBOX Y RADIOBUTTON</vt:lpstr>
      <vt:lpstr>MENÚ</vt:lpstr>
      <vt:lpstr>Características</vt:lpstr>
      <vt:lpstr>Controles de los menús</vt:lpstr>
      <vt:lpstr>Agregar el control MenuStrip</vt:lpstr>
      <vt:lpstr>Agregar elementos estándar al menú</vt:lpstr>
      <vt:lpstr>Cada menú incorpora ítems predefinidos</vt:lpstr>
      <vt:lpstr>Práctica  Crear menú personalizado</vt:lpstr>
      <vt:lpstr>Método Show() y ShowDialog()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2016-09-29T17:22:02Z</dcterms:created>
  <dcterms:modified xsi:type="dcterms:W3CDTF">2022-05-26T15:46:00Z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