
<file path=[Content_Types].xml><?xml version="1.0" encoding="utf-8"?>
<Types xmlns="http://schemas.openxmlformats.org/package/2006/content-types">
  <Default Extension="bin" ContentType="image/unknown"/>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35.jpg" ContentType="image/jpg"/>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3"/>
  </p:notesMasterIdLst>
  <p:sldIdLst>
    <p:sldId id="256" r:id="rId3"/>
    <p:sldId id="288" r:id="rId4"/>
    <p:sldId id="289" r:id="rId5"/>
    <p:sldId id="290" r:id="rId6"/>
    <p:sldId id="332" r:id="rId7"/>
    <p:sldId id="291" r:id="rId8"/>
    <p:sldId id="293" r:id="rId9"/>
    <p:sldId id="294" r:id="rId10"/>
    <p:sldId id="295" r:id="rId11"/>
    <p:sldId id="296" r:id="rId12"/>
    <p:sldId id="297" r:id="rId13"/>
    <p:sldId id="300" r:id="rId14"/>
    <p:sldId id="301" r:id="rId15"/>
    <p:sldId id="316" r:id="rId16"/>
    <p:sldId id="317" r:id="rId17"/>
    <p:sldId id="311" r:id="rId18"/>
    <p:sldId id="315" r:id="rId19"/>
    <p:sldId id="313" r:id="rId20"/>
    <p:sldId id="314" r:id="rId21"/>
    <p:sldId id="299" r:id="rId22"/>
    <p:sldId id="302" r:id="rId23"/>
    <p:sldId id="307" r:id="rId24"/>
    <p:sldId id="303" r:id="rId25"/>
    <p:sldId id="304" r:id="rId26"/>
    <p:sldId id="310" r:id="rId27"/>
    <p:sldId id="318" r:id="rId28"/>
    <p:sldId id="342" r:id="rId29"/>
    <p:sldId id="343" r:id="rId30"/>
    <p:sldId id="345" r:id="rId31"/>
    <p:sldId id="346" r:id="rId32"/>
    <p:sldId id="347" r:id="rId33"/>
    <p:sldId id="348" r:id="rId34"/>
    <p:sldId id="349" r:id="rId35"/>
    <p:sldId id="350" r:id="rId36"/>
    <p:sldId id="351" r:id="rId37"/>
    <p:sldId id="344" r:id="rId38"/>
    <p:sldId id="352" r:id="rId39"/>
    <p:sldId id="320" r:id="rId40"/>
    <p:sldId id="319" r:id="rId41"/>
    <p:sldId id="333" r:id="rId42"/>
    <p:sldId id="334" r:id="rId43"/>
    <p:sldId id="335" r:id="rId44"/>
    <p:sldId id="337" r:id="rId45"/>
    <p:sldId id="306" r:id="rId46"/>
    <p:sldId id="305" r:id="rId47"/>
    <p:sldId id="321" r:id="rId48"/>
    <p:sldId id="322" r:id="rId49"/>
    <p:sldId id="323" r:id="rId50"/>
    <p:sldId id="328" r:id="rId51"/>
    <p:sldId id="329" r:id="rId52"/>
    <p:sldId id="330" r:id="rId53"/>
    <p:sldId id="331" r:id="rId54"/>
    <p:sldId id="324" r:id="rId55"/>
    <p:sldId id="325" r:id="rId56"/>
    <p:sldId id="338" r:id="rId57"/>
    <p:sldId id="257" r:id="rId58"/>
    <p:sldId id="258" r:id="rId59"/>
    <p:sldId id="292" r:id="rId60"/>
    <p:sldId id="339" r:id="rId61"/>
    <p:sldId id="326" r:id="rId62"/>
    <p:sldId id="336" r:id="rId63"/>
    <p:sldId id="365" r:id="rId64"/>
    <p:sldId id="366" r:id="rId65"/>
    <p:sldId id="367" r:id="rId66"/>
    <p:sldId id="368" r:id="rId67"/>
    <p:sldId id="370" r:id="rId68"/>
    <p:sldId id="369" r:id="rId69"/>
    <p:sldId id="353" r:id="rId70"/>
    <p:sldId id="371" r:id="rId71"/>
    <p:sldId id="372" r:id="rId72"/>
    <p:sldId id="373" r:id="rId73"/>
    <p:sldId id="354" r:id="rId74"/>
    <p:sldId id="374" r:id="rId75"/>
    <p:sldId id="375" r:id="rId76"/>
    <p:sldId id="376" r:id="rId77"/>
    <p:sldId id="355" r:id="rId78"/>
    <p:sldId id="382" r:id="rId79"/>
    <p:sldId id="378" r:id="rId80"/>
    <p:sldId id="380" r:id="rId81"/>
    <p:sldId id="379" r:id="rId82"/>
    <p:sldId id="381" r:id="rId83"/>
    <p:sldId id="377" r:id="rId84"/>
    <p:sldId id="383" r:id="rId85"/>
    <p:sldId id="384" r:id="rId86"/>
    <p:sldId id="385" r:id="rId87"/>
    <p:sldId id="386" r:id="rId88"/>
    <p:sldId id="356" r:id="rId89"/>
    <p:sldId id="390" r:id="rId90"/>
    <p:sldId id="387" r:id="rId91"/>
    <p:sldId id="282" r:id="rId92"/>
    <p:sldId id="388" r:id="rId93"/>
    <p:sldId id="391" r:id="rId94"/>
    <p:sldId id="389" r:id="rId95"/>
    <p:sldId id="357" r:id="rId96"/>
    <p:sldId id="358" r:id="rId97"/>
    <p:sldId id="283" r:id="rId98"/>
    <p:sldId id="359" r:id="rId99"/>
    <p:sldId id="360" r:id="rId100"/>
    <p:sldId id="392" r:id="rId101"/>
    <p:sldId id="393" r:id="rId102"/>
    <p:sldId id="361" r:id="rId103"/>
    <p:sldId id="394" r:id="rId104"/>
    <p:sldId id="395" r:id="rId105"/>
    <p:sldId id="362" r:id="rId106"/>
    <p:sldId id="363" r:id="rId107"/>
    <p:sldId id="396" r:id="rId108"/>
    <p:sldId id="284" r:id="rId109"/>
    <p:sldId id="364" r:id="rId110"/>
    <p:sldId id="397" r:id="rId111"/>
    <p:sldId id="285" r:id="rId112"/>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9999FF"/>
    <a:srgbClr val="FFFFCC"/>
    <a:srgbClr val="CCECFF"/>
    <a:srgbClr val="FFCCFF"/>
    <a:srgbClr val="CCCCFF"/>
    <a:srgbClr val="FFFFFF"/>
    <a:srgbClr val="00FF00"/>
    <a:srgbClr val="00FF99"/>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41" autoAdjust="0"/>
  </p:normalViewPr>
  <p:slideViewPr>
    <p:cSldViewPr snapToGrid="0">
      <p:cViewPr varScale="1">
        <p:scale>
          <a:sx n="103" d="100"/>
          <a:sy n="103" d="100"/>
        </p:scale>
        <p:origin x="874" y="77"/>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ableStyles" Target="tableStyle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notesMaster" Target="notesMasters/notesMaster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diagrams/_rels/data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redalyc.org/" TargetMode="External"/><Relationship Id="rId7" Type="http://schemas.openxmlformats.org/officeDocument/2006/relationships/image" Target="../media/image8.png"/><Relationship Id="rId12" Type="http://schemas.openxmlformats.org/officeDocument/2006/relationships/image" Target="../media/image13.jpg"/><Relationship Id="rId2" Type="http://schemas.openxmlformats.org/officeDocument/2006/relationships/hyperlink" Target="https://dialnet.unirioja.es/" TargetMode="External"/><Relationship Id="rId1" Type="http://schemas.openxmlformats.org/officeDocument/2006/relationships/hyperlink" Target="http://scielo.org/" TargetMode="External"/><Relationship Id="rId6" Type="http://schemas.openxmlformats.org/officeDocument/2006/relationships/hyperlink" Target="http://www.latindex.org/latindex/inicio" TargetMode="External"/><Relationship Id="rId11" Type="http://schemas.openxmlformats.org/officeDocument/2006/relationships/image" Target="../media/image12.jpeg"/><Relationship Id="rId5" Type="http://schemas.openxmlformats.org/officeDocument/2006/relationships/hyperlink" Target="https://www.biomedcentral.com/journals" TargetMode="External"/><Relationship Id="rId10" Type="http://schemas.openxmlformats.org/officeDocument/2006/relationships/image" Target="../media/image11.jpg"/><Relationship Id="rId4" Type="http://schemas.openxmlformats.org/officeDocument/2006/relationships/hyperlink" Target="https://doaj.org/" TargetMode="External"/><Relationship Id="rId9" Type="http://schemas.openxmlformats.org/officeDocument/2006/relationships/image" Target="../media/image10.jpg"/></Relationships>
</file>

<file path=ppt/diagrams/_rels/data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g"/><Relationship Id="rId1" Type="http://schemas.openxmlformats.org/officeDocument/2006/relationships/image" Target="../media/image87.bin"/><Relationship Id="rId4" Type="http://schemas.openxmlformats.org/officeDocument/2006/relationships/image" Target="../media/image90.jpeg"/></Relationships>
</file>

<file path=ppt/diagrams/_rels/drawing1.xml.rels><?xml version="1.0" encoding="UTF-8" standalone="yes"?>
<Relationships xmlns="http://schemas.openxmlformats.org/package/2006/relationships"><Relationship Id="rId8" Type="http://schemas.openxmlformats.org/officeDocument/2006/relationships/hyperlink" Target="https://doaj.org/" TargetMode="External"/><Relationship Id="rId3" Type="http://schemas.openxmlformats.org/officeDocument/2006/relationships/image" Target="../media/image9.png"/><Relationship Id="rId7" Type="http://schemas.openxmlformats.org/officeDocument/2006/relationships/image" Target="../media/image11.jpg"/><Relationship Id="rId12" Type="http://schemas.openxmlformats.org/officeDocument/2006/relationships/hyperlink" Target="http://www.latindex.org/latindex/inicio" TargetMode="External"/><Relationship Id="rId2" Type="http://schemas.openxmlformats.org/officeDocument/2006/relationships/hyperlink" Target="http://scielo.org/" TargetMode="External"/><Relationship Id="rId1" Type="http://schemas.openxmlformats.org/officeDocument/2006/relationships/image" Target="../media/image8.png"/><Relationship Id="rId6" Type="http://schemas.openxmlformats.org/officeDocument/2006/relationships/hyperlink" Target="http://www.redalyc.org/" TargetMode="External"/><Relationship Id="rId11" Type="http://schemas.openxmlformats.org/officeDocument/2006/relationships/image" Target="../media/image13.jpg"/><Relationship Id="rId5" Type="http://schemas.openxmlformats.org/officeDocument/2006/relationships/image" Target="../media/image10.jpg"/><Relationship Id="rId10" Type="http://schemas.openxmlformats.org/officeDocument/2006/relationships/hyperlink" Target="https://www.biomedcentral.com/journals" TargetMode="External"/><Relationship Id="rId4" Type="http://schemas.openxmlformats.org/officeDocument/2006/relationships/hyperlink" Target="https://dialnet.unirioja.es/" TargetMode="External"/><Relationship Id="rId9" Type="http://schemas.openxmlformats.org/officeDocument/2006/relationships/image" Target="../media/image12.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g"/><Relationship Id="rId1" Type="http://schemas.openxmlformats.org/officeDocument/2006/relationships/image" Target="../media/image87.bin"/><Relationship Id="rId4" Type="http://schemas.openxmlformats.org/officeDocument/2006/relationships/image" Target="../media/image90.jpe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9289F4-DF87-46B6-AAB0-27D7FB3C6000}" type="doc">
      <dgm:prSet loTypeId="urn:microsoft.com/office/officeart/2005/8/layout/pList2" loCatId="list" qsTypeId="urn:microsoft.com/office/officeart/2005/8/quickstyle/simple1" qsCatId="simple" csTypeId="urn:microsoft.com/office/officeart/2005/8/colors/accent3_4" csCatId="accent3" phldr="1"/>
      <dgm:spPr/>
      <dgm:t>
        <a:bodyPr/>
        <a:lstStyle/>
        <a:p>
          <a:endParaRPr lang="es-MX"/>
        </a:p>
      </dgm:t>
    </dgm:pt>
    <dgm:pt modelId="{F27FAFD1-0AC1-41D4-A94D-9DAC0E2F9CCF}">
      <dgm:prSet phldrT="[Texto]" custT="1"/>
      <dgm:spPr/>
      <dgm:t>
        <a:bodyPr/>
        <a:lstStyle/>
        <a:p>
          <a:pPr algn="ctr"/>
          <a:endParaRPr lang="es-MX" sz="1200" dirty="0">
            <a:solidFill>
              <a:schemeClr val="tx1"/>
            </a:solidFill>
            <a:latin typeface="Arial Nova" panose="020B0504020202020204" pitchFamily="34" charset="0"/>
          </a:endParaRPr>
        </a:p>
        <a:p>
          <a:pPr algn="ctr"/>
          <a:endParaRPr lang="es-MX" sz="1200" dirty="0">
            <a:solidFill>
              <a:schemeClr val="tx1"/>
            </a:solidFill>
            <a:latin typeface="Arial Nova" panose="020B0504020202020204" pitchFamily="34" charset="0"/>
          </a:endParaRPr>
        </a:p>
        <a:p>
          <a:pPr algn="ctr"/>
          <a:r>
            <a:rPr lang="es-MX" sz="1200" dirty="0">
              <a:solidFill>
                <a:schemeClr val="tx1"/>
              </a:solidFill>
              <a:latin typeface="Arial Nova" panose="020B0504020202020204" pitchFamily="34" charset="0"/>
            </a:rPr>
            <a:t>Base de datos multidisciplinaria. Incluye revistas editadas principalmente en América Latina y el Caribe. </a:t>
          </a:r>
          <a:r>
            <a:rPr lang="es-MX" sz="1200" dirty="0">
              <a:solidFill>
                <a:schemeClr val="tx1"/>
              </a:solidFill>
              <a:latin typeface="Arial Nova" panose="020B05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http://scielo.org</a:t>
          </a:r>
          <a:endParaRPr lang="es-MX" sz="1200" dirty="0">
            <a:solidFill>
              <a:schemeClr val="tx1"/>
            </a:solidFill>
            <a:latin typeface="Arial Nova" panose="020B0504020202020204" pitchFamily="34" charset="0"/>
          </a:endParaRPr>
        </a:p>
      </dgm:t>
    </dgm:pt>
    <dgm:pt modelId="{484B2ED0-5AFA-413B-8440-B47DA7F3B8B2}" type="parTrans" cxnId="{6A751F4B-8079-4D18-B016-91FEB2200D3F}">
      <dgm:prSet/>
      <dgm:spPr/>
      <dgm:t>
        <a:bodyPr/>
        <a:lstStyle/>
        <a:p>
          <a:endParaRPr lang="es-MX" sz="1200">
            <a:solidFill>
              <a:schemeClr val="tx1"/>
            </a:solidFill>
            <a:latin typeface="Arial Nova" panose="020B0504020202020204" pitchFamily="34" charset="0"/>
          </a:endParaRPr>
        </a:p>
      </dgm:t>
    </dgm:pt>
    <dgm:pt modelId="{4C04FA4D-8A39-4ACF-975D-847EFD091320}" type="sibTrans" cxnId="{6A751F4B-8079-4D18-B016-91FEB2200D3F}">
      <dgm:prSet/>
      <dgm:spPr/>
      <dgm:t>
        <a:bodyPr/>
        <a:lstStyle/>
        <a:p>
          <a:endParaRPr lang="es-MX" sz="1200">
            <a:solidFill>
              <a:schemeClr val="tx1"/>
            </a:solidFill>
            <a:latin typeface="Arial Nova" panose="020B0504020202020204" pitchFamily="34" charset="0"/>
          </a:endParaRPr>
        </a:p>
      </dgm:t>
    </dgm:pt>
    <dgm:pt modelId="{0147665B-B3F3-4A6B-9028-549EBCFFEAC2}">
      <dgm:prSet phldrT="[Texto]" custT="1"/>
      <dgm:spPr/>
      <dgm:t>
        <a:bodyPr/>
        <a:lstStyle/>
        <a:p>
          <a:endParaRPr lang="es-MX" sz="1200" dirty="0">
            <a:solidFill>
              <a:schemeClr val="tx1"/>
            </a:solidFill>
            <a:latin typeface="Arial Nova" panose="020B0504020202020204" pitchFamily="34" charset="0"/>
          </a:endParaRPr>
        </a:p>
        <a:p>
          <a:endParaRPr lang="es-MX" sz="1200" dirty="0">
            <a:solidFill>
              <a:schemeClr val="tx1"/>
            </a:solidFill>
            <a:latin typeface="Arial Nova" panose="020B0504020202020204" pitchFamily="34" charset="0"/>
          </a:endParaRPr>
        </a:p>
        <a:p>
          <a:endParaRPr lang="es-MX" sz="1200" dirty="0">
            <a:solidFill>
              <a:schemeClr val="tx1"/>
            </a:solidFill>
            <a:latin typeface="Arial Nova" panose="020B0504020202020204" pitchFamily="34" charset="0"/>
          </a:endParaRPr>
        </a:p>
        <a:p>
          <a:r>
            <a:rPr lang="es-MX" sz="1200" dirty="0">
              <a:solidFill>
                <a:schemeClr val="tx1"/>
              </a:solidFill>
              <a:latin typeface="Arial Nova" panose="020B0504020202020204" pitchFamily="34" charset="0"/>
            </a:rPr>
            <a:t>Portal de difusión de la producción científica hispana. </a:t>
          </a:r>
          <a:r>
            <a:rPr lang="es-MX" sz="1200" dirty="0">
              <a:solidFill>
                <a:schemeClr val="tx1"/>
              </a:solidFill>
              <a:latin typeface="Arial Nova" panose="020B05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https://dialnet.unirioja.es/</a:t>
          </a:r>
          <a:endParaRPr lang="es-MX" sz="1200" dirty="0">
            <a:solidFill>
              <a:schemeClr val="tx1"/>
            </a:solidFill>
            <a:latin typeface="Arial Nova" panose="020B0504020202020204" pitchFamily="34" charset="0"/>
          </a:endParaRPr>
        </a:p>
      </dgm:t>
    </dgm:pt>
    <dgm:pt modelId="{DD1F82FC-16DB-4E71-B10A-30BE19D23CF4}" type="parTrans" cxnId="{491CE859-EA84-4160-B2E9-989940DFAA1D}">
      <dgm:prSet/>
      <dgm:spPr/>
      <dgm:t>
        <a:bodyPr/>
        <a:lstStyle/>
        <a:p>
          <a:endParaRPr lang="es-MX" sz="1200">
            <a:solidFill>
              <a:schemeClr val="tx1"/>
            </a:solidFill>
            <a:latin typeface="Arial Nova" panose="020B0504020202020204" pitchFamily="34" charset="0"/>
          </a:endParaRPr>
        </a:p>
      </dgm:t>
    </dgm:pt>
    <dgm:pt modelId="{148B3ABF-AEDC-4F66-ABDF-A1B5765C9700}" type="sibTrans" cxnId="{491CE859-EA84-4160-B2E9-989940DFAA1D}">
      <dgm:prSet/>
      <dgm:spPr/>
      <dgm:t>
        <a:bodyPr/>
        <a:lstStyle/>
        <a:p>
          <a:endParaRPr lang="es-MX" sz="1200">
            <a:solidFill>
              <a:schemeClr val="tx1"/>
            </a:solidFill>
            <a:latin typeface="Arial Nova" panose="020B0504020202020204" pitchFamily="34" charset="0"/>
          </a:endParaRPr>
        </a:p>
      </dgm:t>
    </dgm:pt>
    <dgm:pt modelId="{2D3239A1-806D-486F-9A64-94873AC38E4C}">
      <dgm:prSet phldrT="[Texto]" custT="1"/>
      <dgm:spPr/>
      <dgm:t>
        <a:bodyPr/>
        <a:lstStyle/>
        <a:p>
          <a:endParaRPr lang="es-MX" sz="1200" dirty="0">
            <a:solidFill>
              <a:schemeClr val="tx1"/>
            </a:solidFill>
            <a:latin typeface="Arial Nova" panose="020B0504020202020204" pitchFamily="34" charset="0"/>
          </a:endParaRPr>
        </a:p>
        <a:p>
          <a:endParaRPr lang="es-MX" sz="1200" dirty="0">
            <a:solidFill>
              <a:schemeClr val="tx1"/>
            </a:solidFill>
            <a:latin typeface="Arial Nova" panose="020B0504020202020204" pitchFamily="34" charset="0"/>
          </a:endParaRPr>
        </a:p>
        <a:p>
          <a:endParaRPr lang="es-MX" sz="1200" dirty="0">
            <a:solidFill>
              <a:schemeClr val="tx1"/>
            </a:solidFill>
            <a:latin typeface="Arial Nova" panose="020B0504020202020204" pitchFamily="34" charset="0"/>
          </a:endParaRPr>
        </a:p>
        <a:p>
          <a:r>
            <a:rPr lang="es-MX" sz="1200" dirty="0">
              <a:solidFill>
                <a:schemeClr val="tx1"/>
              </a:solidFill>
              <a:latin typeface="Arial Nova" panose="020B0504020202020204" pitchFamily="34" charset="0"/>
            </a:rPr>
            <a:t>Red de Revistas Científicas de América Latina y el Caribe, </a:t>
          </a:r>
          <a:r>
            <a:rPr lang="es-MX" sz="1200" dirty="0">
              <a:solidFill>
                <a:schemeClr val="tx1"/>
              </a:solidFill>
              <a:latin typeface="Arial Nova" panose="020B05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http://www.redalyc.org/</a:t>
          </a:r>
          <a:endParaRPr lang="es-MX" sz="1200" dirty="0">
            <a:solidFill>
              <a:schemeClr val="tx1"/>
            </a:solidFill>
            <a:latin typeface="Arial Nova" panose="020B0504020202020204" pitchFamily="34" charset="0"/>
          </a:endParaRPr>
        </a:p>
      </dgm:t>
    </dgm:pt>
    <dgm:pt modelId="{CDBB1A92-4083-4217-9000-0148CB85613D}" type="parTrans" cxnId="{E5EE93C4-AB79-47CB-B270-72E6584FF78A}">
      <dgm:prSet/>
      <dgm:spPr/>
      <dgm:t>
        <a:bodyPr/>
        <a:lstStyle/>
        <a:p>
          <a:endParaRPr lang="es-MX" sz="1200">
            <a:solidFill>
              <a:schemeClr val="tx1"/>
            </a:solidFill>
            <a:latin typeface="Arial Nova" panose="020B0504020202020204" pitchFamily="34" charset="0"/>
          </a:endParaRPr>
        </a:p>
      </dgm:t>
    </dgm:pt>
    <dgm:pt modelId="{30EE9C0F-F6E6-49BC-89CE-997653955402}" type="sibTrans" cxnId="{E5EE93C4-AB79-47CB-B270-72E6584FF78A}">
      <dgm:prSet/>
      <dgm:spPr/>
      <dgm:t>
        <a:bodyPr/>
        <a:lstStyle/>
        <a:p>
          <a:endParaRPr lang="es-MX" sz="1200">
            <a:solidFill>
              <a:schemeClr val="tx1"/>
            </a:solidFill>
            <a:latin typeface="Arial Nova" panose="020B0504020202020204" pitchFamily="34" charset="0"/>
          </a:endParaRPr>
        </a:p>
      </dgm:t>
    </dgm:pt>
    <dgm:pt modelId="{BBA248CA-0BE1-4A94-A859-81952275142F}">
      <dgm:prSet custT="1"/>
      <dgm:spPr/>
      <dgm:t>
        <a:bodyPr/>
        <a:lstStyle/>
        <a:p>
          <a:endParaRPr lang="es-MX" sz="1200" dirty="0">
            <a:solidFill>
              <a:schemeClr val="tx1"/>
            </a:solidFill>
            <a:latin typeface="Arial Nova" panose="020B0504020202020204" pitchFamily="34" charset="0"/>
          </a:endParaRPr>
        </a:p>
        <a:p>
          <a:endParaRPr lang="es-MX" sz="1200" dirty="0">
            <a:solidFill>
              <a:schemeClr val="tx1"/>
            </a:solidFill>
            <a:latin typeface="Arial Nova" panose="020B0504020202020204" pitchFamily="34" charset="0"/>
          </a:endParaRPr>
        </a:p>
        <a:p>
          <a:endParaRPr lang="es-MX" sz="1200" dirty="0">
            <a:solidFill>
              <a:schemeClr val="tx1"/>
            </a:solidFill>
            <a:latin typeface="Arial Nova" panose="020B0504020202020204" pitchFamily="34" charset="0"/>
          </a:endParaRPr>
        </a:p>
        <a:p>
          <a:r>
            <a:rPr lang="es-MX" sz="1200" dirty="0">
              <a:solidFill>
                <a:schemeClr val="tx1"/>
              </a:solidFill>
              <a:latin typeface="Arial Nova" panose="020B0504020202020204" pitchFamily="34" charset="0"/>
            </a:rPr>
            <a:t>Base de datos multidisciplinaria </a:t>
          </a:r>
          <a:r>
            <a:rPr lang="es-MX" sz="1200" dirty="0">
              <a:solidFill>
                <a:schemeClr val="tx1"/>
              </a:solidFill>
              <a:latin typeface="Arial Nova" panose="020B05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https://doaj.org/</a:t>
          </a:r>
          <a:endParaRPr lang="es-MX" sz="1200" dirty="0">
            <a:solidFill>
              <a:schemeClr val="tx1"/>
            </a:solidFill>
            <a:latin typeface="Arial Nova" panose="020B0504020202020204" pitchFamily="34" charset="0"/>
          </a:endParaRPr>
        </a:p>
      </dgm:t>
    </dgm:pt>
    <dgm:pt modelId="{302A779A-6416-4E3E-933E-9CD297C9677B}" type="parTrans" cxnId="{A80D594A-8115-4056-9E41-305B07937FF3}">
      <dgm:prSet/>
      <dgm:spPr/>
      <dgm:t>
        <a:bodyPr/>
        <a:lstStyle/>
        <a:p>
          <a:endParaRPr lang="es-MX" sz="1200">
            <a:solidFill>
              <a:schemeClr val="tx1"/>
            </a:solidFill>
            <a:latin typeface="Arial Nova" panose="020B0504020202020204" pitchFamily="34" charset="0"/>
          </a:endParaRPr>
        </a:p>
      </dgm:t>
    </dgm:pt>
    <dgm:pt modelId="{16AB52EE-C079-4C10-9EA3-68927214624D}" type="sibTrans" cxnId="{A80D594A-8115-4056-9E41-305B07937FF3}">
      <dgm:prSet/>
      <dgm:spPr/>
      <dgm:t>
        <a:bodyPr/>
        <a:lstStyle/>
        <a:p>
          <a:endParaRPr lang="es-MX" sz="1200">
            <a:solidFill>
              <a:schemeClr val="tx1"/>
            </a:solidFill>
            <a:latin typeface="Arial Nova" panose="020B0504020202020204" pitchFamily="34" charset="0"/>
          </a:endParaRPr>
        </a:p>
      </dgm:t>
    </dgm:pt>
    <dgm:pt modelId="{15FF6436-F8D6-41E2-944A-2F0EDD76DB9F}">
      <dgm:prSet custT="1"/>
      <dgm:spPr/>
      <dgm:t>
        <a:bodyPr/>
        <a:lstStyle/>
        <a:p>
          <a:endParaRPr lang="es-MX" sz="1200" dirty="0">
            <a:solidFill>
              <a:schemeClr val="tx1"/>
            </a:solidFill>
            <a:latin typeface="Arial Nova" panose="020B0504020202020204" pitchFamily="34" charset="0"/>
          </a:endParaRPr>
        </a:p>
        <a:p>
          <a:endParaRPr lang="es-MX" sz="1200" dirty="0">
            <a:solidFill>
              <a:schemeClr val="tx1"/>
            </a:solidFill>
            <a:latin typeface="Arial Nova" panose="020B0504020202020204" pitchFamily="34" charset="0"/>
          </a:endParaRPr>
        </a:p>
        <a:p>
          <a:endParaRPr lang="es-MX" sz="1200" dirty="0">
            <a:solidFill>
              <a:schemeClr val="tx1"/>
            </a:solidFill>
            <a:latin typeface="Arial Nova" panose="020B0504020202020204" pitchFamily="34" charset="0"/>
          </a:endParaRPr>
        </a:p>
        <a:p>
          <a:r>
            <a:rPr lang="es-MX" sz="1200" dirty="0">
              <a:solidFill>
                <a:schemeClr val="tx1"/>
              </a:solidFill>
              <a:latin typeface="Arial Nova" panose="020B0504020202020204" pitchFamily="34" charset="0"/>
            </a:rPr>
            <a:t>Base de datos especializada en ciencia, tecnología y Jornales</a:t>
          </a:r>
        </a:p>
        <a:p>
          <a:r>
            <a:rPr lang="es-MX" sz="1200" dirty="0">
              <a:solidFill>
                <a:schemeClr val="tx1"/>
              </a:solidFill>
              <a:latin typeface="Arial Nova" panose="020B0504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://www.biomedcentral.com/journals</a:t>
          </a:r>
          <a:endParaRPr lang="es-MX" sz="1200" dirty="0">
            <a:solidFill>
              <a:schemeClr val="tx1"/>
            </a:solidFill>
            <a:latin typeface="Arial Nova" panose="020B0504020202020204" pitchFamily="34" charset="0"/>
          </a:endParaRPr>
        </a:p>
      </dgm:t>
    </dgm:pt>
    <dgm:pt modelId="{ED12DB8E-C902-46CC-B76D-32EFFBEF9134}" type="parTrans" cxnId="{C627576D-7373-47C9-A3F1-CD072154ABCD}">
      <dgm:prSet/>
      <dgm:spPr/>
      <dgm:t>
        <a:bodyPr/>
        <a:lstStyle/>
        <a:p>
          <a:endParaRPr lang="es-MX" sz="1200">
            <a:solidFill>
              <a:schemeClr val="tx1"/>
            </a:solidFill>
            <a:latin typeface="Arial Nova" panose="020B0504020202020204" pitchFamily="34" charset="0"/>
          </a:endParaRPr>
        </a:p>
      </dgm:t>
    </dgm:pt>
    <dgm:pt modelId="{C441EF80-6BF9-492E-9E8E-7846BE409D9F}" type="sibTrans" cxnId="{C627576D-7373-47C9-A3F1-CD072154ABCD}">
      <dgm:prSet/>
      <dgm:spPr/>
      <dgm:t>
        <a:bodyPr/>
        <a:lstStyle/>
        <a:p>
          <a:endParaRPr lang="es-MX" sz="1200">
            <a:solidFill>
              <a:schemeClr val="tx1"/>
            </a:solidFill>
            <a:latin typeface="Arial Nova" panose="020B0504020202020204" pitchFamily="34" charset="0"/>
          </a:endParaRPr>
        </a:p>
      </dgm:t>
    </dgm:pt>
    <dgm:pt modelId="{32C317AC-0C49-4ECB-A6BA-42BC9F636BAB}">
      <dgm:prSet custT="1"/>
      <dgm:spPr/>
      <dgm:t>
        <a:bodyPr/>
        <a:lstStyle/>
        <a:p>
          <a:endParaRPr lang="es-MX" sz="1200" dirty="0">
            <a:solidFill>
              <a:schemeClr val="tx1"/>
            </a:solidFill>
            <a:latin typeface="Arial Nova" panose="020B0504020202020204" pitchFamily="34" charset="0"/>
          </a:endParaRPr>
        </a:p>
        <a:p>
          <a:r>
            <a:rPr lang="es-MX" sz="1200" dirty="0">
              <a:solidFill>
                <a:schemeClr val="tx1"/>
              </a:solidFill>
              <a:latin typeface="Arial Nova" panose="020B0504020202020204" pitchFamily="34" charset="0"/>
            </a:rPr>
            <a:t>Revistas académicas disponibles en hemerotecas digitales de América Latina, el Caribe, España y Portugal, de acceso abierto. </a:t>
          </a:r>
          <a:r>
            <a:rPr lang="es-MX" sz="1200" dirty="0">
              <a:solidFill>
                <a:schemeClr val="tx1"/>
              </a:solidFill>
              <a:latin typeface="Arial Nova" panose="020B0504020202020204" pitchFamily="34" charset="0"/>
              <a:hlinkClick xmlns:r="http://schemas.openxmlformats.org/officeDocument/2006/relationships" r:id="rId6">
                <a:extLst>
                  <a:ext uri="{A12FA001-AC4F-418D-AE19-62706E023703}">
                    <ahyp:hlinkClr xmlns:ahyp="http://schemas.microsoft.com/office/drawing/2018/hyperlinkcolor" val="tx"/>
                  </a:ext>
                </a:extLst>
              </a:hlinkClick>
            </a:rPr>
            <a:t>http://www.latindex.org/latindex/inicio</a:t>
          </a:r>
          <a:endParaRPr lang="es-MX" sz="1200" dirty="0">
            <a:solidFill>
              <a:schemeClr val="tx1"/>
            </a:solidFill>
            <a:latin typeface="Arial Nova" panose="020B0504020202020204" pitchFamily="34" charset="0"/>
          </a:endParaRPr>
        </a:p>
      </dgm:t>
    </dgm:pt>
    <dgm:pt modelId="{CB9BA6F7-107B-467F-AA7C-9A7AF8316F35}" type="parTrans" cxnId="{55A8D18C-929B-496A-9CBF-8923471EA676}">
      <dgm:prSet/>
      <dgm:spPr/>
      <dgm:t>
        <a:bodyPr/>
        <a:lstStyle/>
        <a:p>
          <a:endParaRPr lang="es-MX" sz="1200">
            <a:solidFill>
              <a:schemeClr val="tx1"/>
            </a:solidFill>
            <a:latin typeface="Arial Nova" panose="020B0504020202020204" pitchFamily="34" charset="0"/>
          </a:endParaRPr>
        </a:p>
      </dgm:t>
    </dgm:pt>
    <dgm:pt modelId="{30EC77C8-1684-4B69-9892-2C5502CBF51B}" type="sibTrans" cxnId="{55A8D18C-929B-496A-9CBF-8923471EA676}">
      <dgm:prSet/>
      <dgm:spPr/>
      <dgm:t>
        <a:bodyPr/>
        <a:lstStyle/>
        <a:p>
          <a:endParaRPr lang="es-MX" sz="1200">
            <a:solidFill>
              <a:schemeClr val="tx1"/>
            </a:solidFill>
            <a:latin typeface="Arial Nova" panose="020B0504020202020204" pitchFamily="34" charset="0"/>
          </a:endParaRPr>
        </a:p>
      </dgm:t>
    </dgm:pt>
    <dgm:pt modelId="{78EEF83C-3842-4BF8-8429-326FD0DBAC52}" type="pres">
      <dgm:prSet presAssocID="{609289F4-DF87-46B6-AAB0-27D7FB3C6000}" presName="Name0" presStyleCnt="0">
        <dgm:presLayoutVars>
          <dgm:dir/>
          <dgm:resizeHandles val="exact"/>
        </dgm:presLayoutVars>
      </dgm:prSet>
      <dgm:spPr/>
    </dgm:pt>
    <dgm:pt modelId="{C4AAD784-3724-458B-814D-E19808A0A4EE}" type="pres">
      <dgm:prSet presAssocID="{609289F4-DF87-46B6-AAB0-27D7FB3C6000}" presName="bkgdShp" presStyleLbl="alignAccFollowNode1" presStyleIdx="0" presStyleCnt="1" custScaleY="59260" custLinFactNeighborY="-17813"/>
      <dgm:spPr/>
    </dgm:pt>
    <dgm:pt modelId="{986D0294-A1BC-473D-BB07-163E19F00D6B}" type="pres">
      <dgm:prSet presAssocID="{609289F4-DF87-46B6-AAB0-27D7FB3C6000}" presName="linComp" presStyleCnt="0"/>
      <dgm:spPr/>
    </dgm:pt>
    <dgm:pt modelId="{7D311732-A59B-40C7-8B33-C2A0078594A3}" type="pres">
      <dgm:prSet presAssocID="{F27FAFD1-0AC1-41D4-A94D-9DAC0E2F9CCF}" presName="compNode" presStyleCnt="0"/>
      <dgm:spPr/>
    </dgm:pt>
    <dgm:pt modelId="{C94B4044-C865-4799-A267-64B3843493DF}" type="pres">
      <dgm:prSet presAssocID="{F27FAFD1-0AC1-41D4-A94D-9DAC0E2F9CCF}" presName="node" presStyleLbl="node1" presStyleIdx="0" presStyleCnt="6" custScaleY="131609" custLinFactNeighborY="-11471">
        <dgm:presLayoutVars>
          <dgm:bulletEnabled val="1"/>
        </dgm:presLayoutVars>
      </dgm:prSet>
      <dgm:spPr/>
    </dgm:pt>
    <dgm:pt modelId="{E6E3A47B-76F8-43C2-81D0-7F2BE63CBF52}" type="pres">
      <dgm:prSet presAssocID="{F27FAFD1-0AC1-41D4-A94D-9DAC0E2F9CCF}" presName="invisiNode" presStyleLbl="node1" presStyleIdx="0" presStyleCnt="6"/>
      <dgm:spPr/>
    </dgm:pt>
    <dgm:pt modelId="{345DEDB7-7019-47AC-8F90-892D1E629FA5}" type="pres">
      <dgm:prSet presAssocID="{F27FAFD1-0AC1-41D4-A94D-9DAC0E2F9CCF}" presName="imagNode" presStyleLbl="fgImgPlace1" presStyleIdx="0" presStyleCnt="6" custScaleY="58204" custLinFactNeighborY="-14991"/>
      <dgm:spPr>
        <a:blipFill>
          <a:blip xmlns:r="http://schemas.openxmlformats.org/officeDocument/2006/relationships" r:embed="rId7">
            <a:extLst>
              <a:ext uri="{28A0092B-C50C-407E-A947-70E740481C1C}">
                <a14:useLocalDpi xmlns:a14="http://schemas.microsoft.com/office/drawing/2010/main" val="0"/>
              </a:ext>
            </a:extLst>
          </a:blip>
          <a:srcRect/>
          <a:stretch>
            <a:fillRect l="-4000" r="-4000"/>
          </a:stretch>
        </a:blipFill>
      </dgm:spPr>
    </dgm:pt>
    <dgm:pt modelId="{2ACCAA17-FB3F-4B85-B21A-CD796425CC6E}" type="pres">
      <dgm:prSet presAssocID="{4C04FA4D-8A39-4ACF-975D-847EFD091320}" presName="sibTrans" presStyleLbl="sibTrans2D1" presStyleIdx="0" presStyleCnt="0"/>
      <dgm:spPr/>
    </dgm:pt>
    <dgm:pt modelId="{6CDB8D6D-2FDE-49B6-AFD2-CF0732254213}" type="pres">
      <dgm:prSet presAssocID="{0147665B-B3F3-4A6B-9028-549EBCFFEAC2}" presName="compNode" presStyleCnt="0"/>
      <dgm:spPr/>
    </dgm:pt>
    <dgm:pt modelId="{352ABAB1-92A6-4519-ABB9-C881A5DB7420}" type="pres">
      <dgm:prSet presAssocID="{0147665B-B3F3-4A6B-9028-549EBCFFEAC2}" presName="node" presStyleLbl="node1" presStyleIdx="1" presStyleCnt="6" custScaleY="131609" custLinFactNeighborY="-11471">
        <dgm:presLayoutVars>
          <dgm:bulletEnabled val="1"/>
        </dgm:presLayoutVars>
      </dgm:prSet>
      <dgm:spPr/>
    </dgm:pt>
    <dgm:pt modelId="{E8AFB587-0C79-4590-8237-881E053E624D}" type="pres">
      <dgm:prSet presAssocID="{0147665B-B3F3-4A6B-9028-549EBCFFEAC2}" presName="invisiNode" presStyleLbl="node1" presStyleIdx="1" presStyleCnt="6"/>
      <dgm:spPr/>
    </dgm:pt>
    <dgm:pt modelId="{35480679-87B0-4CEE-9CD3-BCB6A32D11A2}" type="pres">
      <dgm:prSet presAssocID="{0147665B-B3F3-4A6B-9028-549EBCFFEAC2}" presName="imagNode" presStyleLbl="fgImgPlace1" presStyleIdx="1" presStyleCnt="6" custScaleY="58204" custLinFactNeighborY="-14991"/>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4000" r="-4000"/>
          </a:stretch>
        </a:blipFill>
      </dgm:spPr>
    </dgm:pt>
    <dgm:pt modelId="{5316A7BE-5C74-4D1A-917B-610E67B37946}" type="pres">
      <dgm:prSet presAssocID="{148B3ABF-AEDC-4F66-ABDF-A1B5765C9700}" presName="sibTrans" presStyleLbl="sibTrans2D1" presStyleIdx="0" presStyleCnt="0"/>
      <dgm:spPr/>
    </dgm:pt>
    <dgm:pt modelId="{770E7D90-D9BF-4742-ADFE-A267C2149842}" type="pres">
      <dgm:prSet presAssocID="{2D3239A1-806D-486F-9A64-94873AC38E4C}" presName="compNode" presStyleCnt="0"/>
      <dgm:spPr/>
    </dgm:pt>
    <dgm:pt modelId="{B8C2543F-A48F-48B9-8757-328D2B4D19E1}" type="pres">
      <dgm:prSet presAssocID="{2D3239A1-806D-486F-9A64-94873AC38E4C}" presName="node" presStyleLbl="node1" presStyleIdx="2" presStyleCnt="6" custScaleY="131609" custLinFactNeighborY="-11471">
        <dgm:presLayoutVars>
          <dgm:bulletEnabled val="1"/>
        </dgm:presLayoutVars>
      </dgm:prSet>
      <dgm:spPr/>
    </dgm:pt>
    <dgm:pt modelId="{AD5437F2-4D72-4515-899C-DD6F69E0BAF9}" type="pres">
      <dgm:prSet presAssocID="{2D3239A1-806D-486F-9A64-94873AC38E4C}" presName="invisiNode" presStyleLbl="node1" presStyleIdx="2" presStyleCnt="6"/>
      <dgm:spPr/>
    </dgm:pt>
    <dgm:pt modelId="{625E0CB3-E342-4485-A4CC-10DB6B37685B}" type="pres">
      <dgm:prSet presAssocID="{2D3239A1-806D-486F-9A64-94873AC38E4C}" presName="imagNode" presStyleLbl="fgImgPlace1" presStyleIdx="2" presStyleCnt="6" custScaleY="58204" custLinFactNeighborY="-14991"/>
      <dgm:spPr>
        <a:blipFill>
          <a:blip xmlns:r="http://schemas.openxmlformats.org/officeDocument/2006/relationships" r:embed="rId9">
            <a:extLst>
              <a:ext uri="{28A0092B-C50C-407E-A947-70E740481C1C}">
                <a14:useLocalDpi xmlns:a14="http://schemas.microsoft.com/office/drawing/2010/main" val="0"/>
              </a:ext>
            </a:extLst>
          </a:blip>
          <a:srcRect/>
          <a:stretch>
            <a:fillRect l="-4000" r="-4000"/>
          </a:stretch>
        </a:blipFill>
      </dgm:spPr>
    </dgm:pt>
    <dgm:pt modelId="{D8858651-9576-473C-8F8E-FDC29A00479B}" type="pres">
      <dgm:prSet presAssocID="{30EE9C0F-F6E6-49BC-89CE-997653955402}" presName="sibTrans" presStyleLbl="sibTrans2D1" presStyleIdx="0" presStyleCnt="0"/>
      <dgm:spPr/>
    </dgm:pt>
    <dgm:pt modelId="{8DBC3851-812B-4261-9DEE-98DB8023625D}" type="pres">
      <dgm:prSet presAssocID="{BBA248CA-0BE1-4A94-A859-81952275142F}" presName="compNode" presStyleCnt="0"/>
      <dgm:spPr/>
    </dgm:pt>
    <dgm:pt modelId="{945D938A-83B9-4169-934E-A68250C0F7CB}" type="pres">
      <dgm:prSet presAssocID="{BBA248CA-0BE1-4A94-A859-81952275142F}" presName="node" presStyleLbl="node1" presStyleIdx="3" presStyleCnt="6" custScaleY="131609" custLinFactNeighborY="-11471">
        <dgm:presLayoutVars>
          <dgm:bulletEnabled val="1"/>
        </dgm:presLayoutVars>
      </dgm:prSet>
      <dgm:spPr/>
    </dgm:pt>
    <dgm:pt modelId="{BC340D33-F207-49D5-8E17-CF8A8E6FCDFB}" type="pres">
      <dgm:prSet presAssocID="{BBA248CA-0BE1-4A94-A859-81952275142F}" presName="invisiNode" presStyleLbl="node1" presStyleIdx="3" presStyleCnt="6"/>
      <dgm:spPr/>
    </dgm:pt>
    <dgm:pt modelId="{A5078BAD-64F9-4C54-B819-898564CF20F2}" type="pres">
      <dgm:prSet presAssocID="{BBA248CA-0BE1-4A94-A859-81952275142F}" presName="imagNode" presStyleLbl="fgImgPlace1" presStyleIdx="3" presStyleCnt="6" custScaleY="58204" custLinFactNeighborY="-14991"/>
      <dgm:spPr>
        <a:blipFill>
          <a:blip xmlns:r="http://schemas.openxmlformats.org/officeDocument/2006/relationships" r:embed="rId10">
            <a:extLst>
              <a:ext uri="{28A0092B-C50C-407E-A947-70E740481C1C}">
                <a14:useLocalDpi xmlns:a14="http://schemas.microsoft.com/office/drawing/2010/main" val="0"/>
              </a:ext>
            </a:extLst>
          </a:blip>
          <a:srcRect/>
          <a:stretch>
            <a:fillRect l="-4000" r="-4000"/>
          </a:stretch>
        </a:blipFill>
      </dgm:spPr>
    </dgm:pt>
    <dgm:pt modelId="{F332F62E-FCE9-4F45-AADB-971A366B85C6}" type="pres">
      <dgm:prSet presAssocID="{16AB52EE-C079-4C10-9EA3-68927214624D}" presName="sibTrans" presStyleLbl="sibTrans2D1" presStyleIdx="0" presStyleCnt="0"/>
      <dgm:spPr/>
    </dgm:pt>
    <dgm:pt modelId="{AD3837EA-3D80-4005-9E52-AE325CBE2F68}" type="pres">
      <dgm:prSet presAssocID="{15FF6436-F8D6-41E2-944A-2F0EDD76DB9F}" presName="compNode" presStyleCnt="0"/>
      <dgm:spPr/>
    </dgm:pt>
    <dgm:pt modelId="{2F21D018-D093-4496-B1FD-CAFB684F5B17}" type="pres">
      <dgm:prSet presAssocID="{15FF6436-F8D6-41E2-944A-2F0EDD76DB9F}" presName="node" presStyleLbl="node1" presStyleIdx="4" presStyleCnt="6" custScaleY="131609" custLinFactNeighborY="-11471">
        <dgm:presLayoutVars>
          <dgm:bulletEnabled val="1"/>
        </dgm:presLayoutVars>
      </dgm:prSet>
      <dgm:spPr/>
    </dgm:pt>
    <dgm:pt modelId="{DEBF1C15-1971-4B23-8F16-7E0C6E65EF09}" type="pres">
      <dgm:prSet presAssocID="{15FF6436-F8D6-41E2-944A-2F0EDD76DB9F}" presName="invisiNode" presStyleLbl="node1" presStyleIdx="4" presStyleCnt="6"/>
      <dgm:spPr/>
    </dgm:pt>
    <dgm:pt modelId="{14DF0197-3C4F-4406-BF71-A417F6A83037}" type="pres">
      <dgm:prSet presAssocID="{15FF6436-F8D6-41E2-944A-2F0EDD76DB9F}" presName="imagNode" presStyleLbl="fgImgPlace1" presStyleIdx="4" presStyleCnt="6" custScaleY="58204" custLinFactNeighborY="-14991"/>
      <dgm:spPr>
        <a:blipFill>
          <a:blip xmlns:r="http://schemas.openxmlformats.org/officeDocument/2006/relationships" r:embed="rId11">
            <a:extLst>
              <a:ext uri="{28A0092B-C50C-407E-A947-70E740481C1C}">
                <a14:useLocalDpi xmlns:a14="http://schemas.microsoft.com/office/drawing/2010/main" val="0"/>
              </a:ext>
            </a:extLst>
          </a:blip>
          <a:srcRect/>
          <a:stretch>
            <a:fillRect l="-4000" r="-4000"/>
          </a:stretch>
        </a:blipFill>
      </dgm:spPr>
    </dgm:pt>
    <dgm:pt modelId="{FBED71BF-2310-4B0C-B0D6-A862390FF302}" type="pres">
      <dgm:prSet presAssocID="{C441EF80-6BF9-492E-9E8E-7846BE409D9F}" presName="sibTrans" presStyleLbl="sibTrans2D1" presStyleIdx="0" presStyleCnt="0"/>
      <dgm:spPr/>
    </dgm:pt>
    <dgm:pt modelId="{44CBD990-42A0-4689-A6B3-1D0D7D5BD014}" type="pres">
      <dgm:prSet presAssocID="{32C317AC-0C49-4ECB-A6BA-42BC9F636BAB}" presName="compNode" presStyleCnt="0"/>
      <dgm:spPr/>
    </dgm:pt>
    <dgm:pt modelId="{4D29F085-7F7C-42AA-B8D6-0B6E29BC6CF5}" type="pres">
      <dgm:prSet presAssocID="{32C317AC-0C49-4ECB-A6BA-42BC9F636BAB}" presName="node" presStyleLbl="node1" presStyleIdx="5" presStyleCnt="6" custScaleY="131609" custLinFactNeighborY="-11471">
        <dgm:presLayoutVars>
          <dgm:bulletEnabled val="1"/>
        </dgm:presLayoutVars>
      </dgm:prSet>
      <dgm:spPr/>
    </dgm:pt>
    <dgm:pt modelId="{52B9B335-54FF-4F74-A59E-412BA14CB69D}" type="pres">
      <dgm:prSet presAssocID="{32C317AC-0C49-4ECB-A6BA-42BC9F636BAB}" presName="invisiNode" presStyleLbl="node1" presStyleIdx="5" presStyleCnt="6"/>
      <dgm:spPr/>
    </dgm:pt>
    <dgm:pt modelId="{4D25240E-9818-48C3-B405-F48FC41EC260}" type="pres">
      <dgm:prSet presAssocID="{32C317AC-0C49-4ECB-A6BA-42BC9F636BAB}" presName="imagNode" presStyleLbl="fgImgPlace1" presStyleIdx="5" presStyleCnt="6" custScaleY="58204" custLinFactNeighborY="-14991"/>
      <dgm:spPr>
        <a:blipFill>
          <a:blip xmlns:r="http://schemas.openxmlformats.org/officeDocument/2006/relationships" r:embed="rId12">
            <a:extLst>
              <a:ext uri="{28A0092B-C50C-407E-A947-70E740481C1C}">
                <a14:useLocalDpi xmlns:a14="http://schemas.microsoft.com/office/drawing/2010/main" val="0"/>
              </a:ext>
            </a:extLst>
          </a:blip>
          <a:srcRect/>
          <a:stretch>
            <a:fillRect l="-4000" r="-4000"/>
          </a:stretch>
        </a:blipFill>
      </dgm:spPr>
    </dgm:pt>
  </dgm:ptLst>
  <dgm:cxnLst>
    <dgm:cxn modelId="{F0F2001B-34BA-416B-8C9A-A5014435CAB1}" type="presOf" srcId="{4C04FA4D-8A39-4ACF-975D-847EFD091320}" destId="{2ACCAA17-FB3F-4B85-B21A-CD796425CC6E}" srcOrd="0" destOrd="0" presId="urn:microsoft.com/office/officeart/2005/8/layout/pList2"/>
    <dgm:cxn modelId="{47527830-ADB0-4B9B-A29F-885C941EA052}" type="presOf" srcId="{15FF6436-F8D6-41E2-944A-2F0EDD76DB9F}" destId="{2F21D018-D093-4496-B1FD-CAFB684F5B17}" srcOrd="0" destOrd="0" presId="urn:microsoft.com/office/officeart/2005/8/layout/pList2"/>
    <dgm:cxn modelId="{EA25205C-B758-494C-9183-DFF244D49748}" type="presOf" srcId="{0147665B-B3F3-4A6B-9028-549EBCFFEAC2}" destId="{352ABAB1-92A6-4519-ABB9-C881A5DB7420}" srcOrd="0" destOrd="0" presId="urn:microsoft.com/office/officeart/2005/8/layout/pList2"/>
    <dgm:cxn modelId="{706E0C41-C08E-44C4-9C42-B540F8B37345}" type="presOf" srcId="{BBA248CA-0BE1-4A94-A859-81952275142F}" destId="{945D938A-83B9-4169-934E-A68250C0F7CB}" srcOrd="0" destOrd="0" presId="urn:microsoft.com/office/officeart/2005/8/layout/pList2"/>
    <dgm:cxn modelId="{A80D594A-8115-4056-9E41-305B07937FF3}" srcId="{609289F4-DF87-46B6-AAB0-27D7FB3C6000}" destId="{BBA248CA-0BE1-4A94-A859-81952275142F}" srcOrd="3" destOrd="0" parTransId="{302A779A-6416-4E3E-933E-9CD297C9677B}" sibTransId="{16AB52EE-C079-4C10-9EA3-68927214624D}"/>
    <dgm:cxn modelId="{6A751F4B-8079-4D18-B016-91FEB2200D3F}" srcId="{609289F4-DF87-46B6-AAB0-27D7FB3C6000}" destId="{F27FAFD1-0AC1-41D4-A94D-9DAC0E2F9CCF}" srcOrd="0" destOrd="0" parTransId="{484B2ED0-5AFA-413B-8440-B47DA7F3B8B2}" sibTransId="{4C04FA4D-8A39-4ACF-975D-847EFD091320}"/>
    <dgm:cxn modelId="{51789A4B-ED60-405B-A021-22D85C48EDC5}" type="presOf" srcId="{F27FAFD1-0AC1-41D4-A94D-9DAC0E2F9CCF}" destId="{C94B4044-C865-4799-A267-64B3843493DF}" srcOrd="0" destOrd="0" presId="urn:microsoft.com/office/officeart/2005/8/layout/pList2"/>
    <dgm:cxn modelId="{C627576D-7373-47C9-A3F1-CD072154ABCD}" srcId="{609289F4-DF87-46B6-AAB0-27D7FB3C6000}" destId="{15FF6436-F8D6-41E2-944A-2F0EDD76DB9F}" srcOrd="4" destOrd="0" parTransId="{ED12DB8E-C902-46CC-B76D-32EFFBEF9134}" sibTransId="{C441EF80-6BF9-492E-9E8E-7846BE409D9F}"/>
    <dgm:cxn modelId="{7650A350-D370-422F-942B-9BBDDB7DF7E2}" type="presOf" srcId="{32C317AC-0C49-4ECB-A6BA-42BC9F636BAB}" destId="{4D29F085-7F7C-42AA-B8D6-0B6E29BC6CF5}" srcOrd="0" destOrd="0" presId="urn:microsoft.com/office/officeart/2005/8/layout/pList2"/>
    <dgm:cxn modelId="{491CE859-EA84-4160-B2E9-989940DFAA1D}" srcId="{609289F4-DF87-46B6-AAB0-27D7FB3C6000}" destId="{0147665B-B3F3-4A6B-9028-549EBCFFEAC2}" srcOrd="1" destOrd="0" parTransId="{DD1F82FC-16DB-4E71-B10A-30BE19D23CF4}" sibTransId="{148B3ABF-AEDC-4F66-ABDF-A1B5765C9700}"/>
    <dgm:cxn modelId="{55A8D18C-929B-496A-9CBF-8923471EA676}" srcId="{609289F4-DF87-46B6-AAB0-27D7FB3C6000}" destId="{32C317AC-0C49-4ECB-A6BA-42BC9F636BAB}" srcOrd="5" destOrd="0" parTransId="{CB9BA6F7-107B-467F-AA7C-9A7AF8316F35}" sibTransId="{30EC77C8-1684-4B69-9892-2C5502CBF51B}"/>
    <dgm:cxn modelId="{32AA3793-5DDD-444C-A6E6-3FB13367BFE5}" type="presOf" srcId="{609289F4-DF87-46B6-AAB0-27D7FB3C6000}" destId="{78EEF83C-3842-4BF8-8429-326FD0DBAC52}" srcOrd="0" destOrd="0" presId="urn:microsoft.com/office/officeart/2005/8/layout/pList2"/>
    <dgm:cxn modelId="{09EE929D-1E96-4A18-B0FB-0B489D57AE87}" type="presOf" srcId="{16AB52EE-C079-4C10-9EA3-68927214624D}" destId="{F332F62E-FCE9-4F45-AADB-971A366B85C6}" srcOrd="0" destOrd="0" presId="urn:microsoft.com/office/officeart/2005/8/layout/pList2"/>
    <dgm:cxn modelId="{E5EE93C4-AB79-47CB-B270-72E6584FF78A}" srcId="{609289F4-DF87-46B6-AAB0-27D7FB3C6000}" destId="{2D3239A1-806D-486F-9A64-94873AC38E4C}" srcOrd="2" destOrd="0" parTransId="{CDBB1A92-4083-4217-9000-0148CB85613D}" sibTransId="{30EE9C0F-F6E6-49BC-89CE-997653955402}"/>
    <dgm:cxn modelId="{00BD88C9-52D0-4C5E-9FEC-FDB808F25705}" type="presOf" srcId="{30EE9C0F-F6E6-49BC-89CE-997653955402}" destId="{D8858651-9576-473C-8F8E-FDC29A00479B}" srcOrd="0" destOrd="0" presId="urn:microsoft.com/office/officeart/2005/8/layout/pList2"/>
    <dgm:cxn modelId="{B3F7D6E2-C5FE-48C1-86EE-41B5C1376D9E}" type="presOf" srcId="{148B3ABF-AEDC-4F66-ABDF-A1B5765C9700}" destId="{5316A7BE-5C74-4D1A-917B-610E67B37946}" srcOrd="0" destOrd="0" presId="urn:microsoft.com/office/officeart/2005/8/layout/pList2"/>
    <dgm:cxn modelId="{06D663EF-4F83-4310-B452-91FB539F31EC}" type="presOf" srcId="{C441EF80-6BF9-492E-9E8E-7846BE409D9F}" destId="{FBED71BF-2310-4B0C-B0D6-A862390FF302}" srcOrd="0" destOrd="0" presId="urn:microsoft.com/office/officeart/2005/8/layout/pList2"/>
    <dgm:cxn modelId="{12134CFC-142D-4F40-A07C-3FBAA300BB48}" type="presOf" srcId="{2D3239A1-806D-486F-9A64-94873AC38E4C}" destId="{B8C2543F-A48F-48B9-8757-328D2B4D19E1}" srcOrd="0" destOrd="0" presId="urn:microsoft.com/office/officeart/2005/8/layout/pList2"/>
    <dgm:cxn modelId="{CEA64D34-D197-4DD9-BD8E-9B0D14482F4E}" type="presParOf" srcId="{78EEF83C-3842-4BF8-8429-326FD0DBAC52}" destId="{C4AAD784-3724-458B-814D-E19808A0A4EE}" srcOrd="0" destOrd="0" presId="urn:microsoft.com/office/officeart/2005/8/layout/pList2"/>
    <dgm:cxn modelId="{AD6835D5-91F9-4187-85DA-8EE26599D46D}" type="presParOf" srcId="{78EEF83C-3842-4BF8-8429-326FD0DBAC52}" destId="{986D0294-A1BC-473D-BB07-163E19F00D6B}" srcOrd="1" destOrd="0" presId="urn:microsoft.com/office/officeart/2005/8/layout/pList2"/>
    <dgm:cxn modelId="{D09609FB-F388-4E36-8F7B-A29455E15BD9}" type="presParOf" srcId="{986D0294-A1BC-473D-BB07-163E19F00D6B}" destId="{7D311732-A59B-40C7-8B33-C2A0078594A3}" srcOrd="0" destOrd="0" presId="urn:microsoft.com/office/officeart/2005/8/layout/pList2"/>
    <dgm:cxn modelId="{22A6FDF9-3691-441A-942F-D2823508183F}" type="presParOf" srcId="{7D311732-A59B-40C7-8B33-C2A0078594A3}" destId="{C94B4044-C865-4799-A267-64B3843493DF}" srcOrd="0" destOrd="0" presId="urn:microsoft.com/office/officeart/2005/8/layout/pList2"/>
    <dgm:cxn modelId="{0EA5E985-21E9-40C8-A701-E7B79B20CAAF}" type="presParOf" srcId="{7D311732-A59B-40C7-8B33-C2A0078594A3}" destId="{E6E3A47B-76F8-43C2-81D0-7F2BE63CBF52}" srcOrd="1" destOrd="0" presId="urn:microsoft.com/office/officeart/2005/8/layout/pList2"/>
    <dgm:cxn modelId="{44403739-284C-47C7-A3A7-08AFDBE5EBD3}" type="presParOf" srcId="{7D311732-A59B-40C7-8B33-C2A0078594A3}" destId="{345DEDB7-7019-47AC-8F90-892D1E629FA5}" srcOrd="2" destOrd="0" presId="urn:microsoft.com/office/officeart/2005/8/layout/pList2"/>
    <dgm:cxn modelId="{6974C770-EB4D-415B-A1D7-05931D3C9BD5}" type="presParOf" srcId="{986D0294-A1BC-473D-BB07-163E19F00D6B}" destId="{2ACCAA17-FB3F-4B85-B21A-CD796425CC6E}" srcOrd="1" destOrd="0" presId="urn:microsoft.com/office/officeart/2005/8/layout/pList2"/>
    <dgm:cxn modelId="{33921D8A-A47E-4233-9BBE-8E77A9F86DE3}" type="presParOf" srcId="{986D0294-A1BC-473D-BB07-163E19F00D6B}" destId="{6CDB8D6D-2FDE-49B6-AFD2-CF0732254213}" srcOrd="2" destOrd="0" presId="urn:microsoft.com/office/officeart/2005/8/layout/pList2"/>
    <dgm:cxn modelId="{314BC6C5-0E26-473D-BF34-B9449903BE89}" type="presParOf" srcId="{6CDB8D6D-2FDE-49B6-AFD2-CF0732254213}" destId="{352ABAB1-92A6-4519-ABB9-C881A5DB7420}" srcOrd="0" destOrd="0" presId="urn:microsoft.com/office/officeart/2005/8/layout/pList2"/>
    <dgm:cxn modelId="{BB924A4A-AD5C-4D26-90A5-A9A1F7AC5909}" type="presParOf" srcId="{6CDB8D6D-2FDE-49B6-AFD2-CF0732254213}" destId="{E8AFB587-0C79-4590-8237-881E053E624D}" srcOrd="1" destOrd="0" presId="urn:microsoft.com/office/officeart/2005/8/layout/pList2"/>
    <dgm:cxn modelId="{46D7108B-6C15-4206-AF88-074AF5B48192}" type="presParOf" srcId="{6CDB8D6D-2FDE-49B6-AFD2-CF0732254213}" destId="{35480679-87B0-4CEE-9CD3-BCB6A32D11A2}" srcOrd="2" destOrd="0" presId="urn:microsoft.com/office/officeart/2005/8/layout/pList2"/>
    <dgm:cxn modelId="{5BCF6F7B-D4C5-43D4-B632-2F9A91D355A6}" type="presParOf" srcId="{986D0294-A1BC-473D-BB07-163E19F00D6B}" destId="{5316A7BE-5C74-4D1A-917B-610E67B37946}" srcOrd="3" destOrd="0" presId="urn:microsoft.com/office/officeart/2005/8/layout/pList2"/>
    <dgm:cxn modelId="{56AF1CCC-F495-4268-8AA5-A233DC1D17DC}" type="presParOf" srcId="{986D0294-A1BC-473D-BB07-163E19F00D6B}" destId="{770E7D90-D9BF-4742-ADFE-A267C2149842}" srcOrd="4" destOrd="0" presId="urn:microsoft.com/office/officeart/2005/8/layout/pList2"/>
    <dgm:cxn modelId="{D78F2E57-DAAE-4CB3-8AEA-1526FFE7A3E7}" type="presParOf" srcId="{770E7D90-D9BF-4742-ADFE-A267C2149842}" destId="{B8C2543F-A48F-48B9-8757-328D2B4D19E1}" srcOrd="0" destOrd="0" presId="urn:microsoft.com/office/officeart/2005/8/layout/pList2"/>
    <dgm:cxn modelId="{E5573868-B017-4A1A-B799-35CE491884B6}" type="presParOf" srcId="{770E7D90-D9BF-4742-ADFE-A267C2149842}" destId="{AD5437F2-4D72-4515-899C-DD6F69E0BAF9}" srcOrd="1" destOrd="0" presId="urn:microsoft.com/office/officeart/2005/8/layout/pList2"/>
    <dgm:cxn modelId="{37CFEC48-C505-4599-902B-3941E58C87A4}" type="presParOf" srcId="{770E7D90-D9BF-4742-ADFE-A267C2149842}" destId="{625E0CB3-E342-4485-A4CC-10DB6B37685B}" srcOrd="2" destOrd="0" presId="urn:microsoft.com/office/officeart/2005/8/layout/pList2"/>
    <dgm:cxn modelId="{128ACAC8-33BB-4E17-8469-02FC9DA731BF}" type="presParOf" srcId="{986D0294-A1BC-473D-BB07-163E19F00D6B}" destId="{D8858651-9576-473C-8F8E-FDC29A00479B}" srcOrd="5" destOrd="0" presId="urn:microsoft.com/office/officeart/2005/8/layout/pList2"/>
    <dgm:cxn modelId="{5DC731D0-B905-4811-8F91-5364D2EB314A}" type="presParOf" srcId="{986D0294-A1BC-473D-BB07-163E19F00D6B}" destId="{8DBC3851-812B-4261-9DEE-98DB8023625D}" srcOrd="6" destOrd="0" presId="urn:microsoft.com/office/officeart/2005/8/layout/pList2"/>
    <dgm:cxn modelId="{5F971139-6C06-41CC-A6BF-2DB410C4C183}" type="presParOf" srcId="{8DBC3851-812B-4261-9DEE-98DB8023625D}" destId="{945D938A-83B9-4169-934E-A68250C0F7CB}" srcOrd="0" destOrd="0" presId="urn:microsoft.com/office/officeart/2005/8/layout/pList2"/>
    <dgm:cxn modelId="{16456EF4-C84D-4AB6-98DF-C5BEB955EA85}" type="presParOf" srcId="{8DBC3851-812B-4261-9DEE-98DB8023625D}" destId="{BC340D33-F207-49D5-8E17-CF8A8E6FCDFB}" srcOrd="1" destOrd="0" presId="urn:microsoft.com/office/officeart/2005/8/layout/pList2"/>
    <dgm:cxn modelId="{72A23AA7-303C-4F45-9B97-5DE1EF435758}" type="presParOf" srcId="{8DBC3851-812B-4261-9DEE-98DB8023625D}" destId="{A5078BAD-64F9-4C54-B819-898564CF20F2}" srcOrd="2" destOrd="0" presId="urn:microsoft.com/office/officeart/2005/8/layout/pList2"/>
    <dgm:cxn modelId="{8E50D6F7-9015-45E3-9357-B045B7B7B538}" type="presParOf" srcId="{986D0294-A1BC-473D-BB07-163E19F00D6B}" destId="{F332F62E-FCE9-4F45-AADB-971A366B85C6}" srcOrd="7" destOrd="0" presId="urn:microsoft.com/office/officeart/2005/8/layout/pList2"/>
    <dgm:cxn modelId="{93C9D0BA-376A-43BC-86D6-E28078650672}" type="presParOf" srcId="{986D0294-A1BC-473D-BB07-163E19F00D6B}" destId="{AD3837EA-3D80-4005-9E52-AE325CBE2F68}" srcOrd="8" destOrd="0" presId="urn:microsoft.com/office/officeart/2005/8/layout/pList2"/>
    <dgm:cxn modelId="{07F9A220-2454-4904-AC7E-4A9FF6150ED6}" type="presParOf" srcId="{AD3837EA-3D80-4005-9E52-AE325CBE2F68}" destId="{2F21D018-D093-4496-B1FD-CAFB684F5B17}" srcOrd="0" destOrd="0" presId="urn:microsoft.com/office/officeart/2005/8/layout/pList2"/>
    <dgm:cxn modelId="{573CA849-6101-481E-A7A8-4C407F4396E1}" type="presParOf" srcId="{AD3837EA-3D80-4005-9E52-AE325CBE2F68}" destId="{DEBF1C15-1971-4B23-8F16-7E0C6E65EF09}" srcOrd="1" destOrd="0" presId="urn:microsoft.com/office/officeart/2005/8/layout/pList2"/>
    <dgm:cxn modelId="{E6CE3961-2407-4425-A37B-487D907A8673}" type="presParOf" srcId="{AD3837EA-3D80-4005-9E52-AE325CBE2F68}" destId="{14DF0197-3C4F-4406-BF71-A417F6A83037}" srcOrd="2" destOrd="0" presId="urn:microsoft.com/office/officeart/2005/8/layout/pList2"/>
    <dgm:cxn modelId="{5B22F105-69CB-43E1-94C6-B1878E8DC518}" type="presParOf" srcId="{986D0294-A1BC-473D-BB07-163E19F00D6B}" destId="{FBED71BF-2310-4B0C-B0D6-A862390FF302}" srcOrd="9" destOrd="0" presId="urn:microsoft.com/office/officeart/2005/8/layout/pList2"/>
    <dgm:cxn modelId="{5D630ED6-37EB-4FE2-A8F4-DFBE6EB5E77C}" type="presParOf" srcId="{986D0294-A1BC-473D-BB07-163E19F00D6B}" destId="{44CBD990-42A0-4689-A6B3-1D0D7D5BD014}" srcOrd="10" destOrd="0" presId="urn:microsoft.com/office/officeart/2005/8/layout/pList2"/>
    <dgm:cxn modelId="{65C85C9D-B7B9-4E7E-AC21-28FA19028EFC}" type="presParOf" srcId="{44CBD990-42A0-4689-A6B3-1D0D7D5BD014}" destId="{4D29F085-7F7C-42AA-B8D6-0B6E29BC6CF5}" srcOrd="0" destOrd="0" presId="urn:microsoft.com/office/officeart/2005/8/layout/pList2"/>
    <dgm:cxn modelId="{C823B828-DBC0-490F-A3B4-20B2614BFF85}" type="presParOf" srcId="{44CBD990-42A0-4689-A6B3-1D0D7D5BD014}" destId="{52B9B335-54FF-4F74-A59E-412BA14CB69D}" srcOrd="1" destOrd="0" presId="urn:microsoft.com/office/officeart/2005/8/layout/pList2"/>
    <dgm:cxn modelId="{C779B166-E90A-49EA-B69F-CABE998EC03C}" type="presParOf" srcId="{44CBD990-42A0-4689-A6B3-1D0D7D5BD014}" destId="{4D25240E-9818-48C3-B405-F48FC41EC260}"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BCDD70-8CD0-4AED-9397-350D56B205D9}"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MX"/>
        </a:p>
      </dgm:t>
    </dgm:pt>
    <dgm:pt modelId="{E7A7E0D0-1FB0-4AD6-9A34-0A3F2E574F93}">
      <dgm:prSet phldrT="[Texto]" custT="1"/>
      <dgm:spPr>
        <a:ln>
          <a:solidFill>
            <a:srgbClr val="FF99CC"/>
          </a:solidFill>
        </a:ln>
      </dgm:spPr>
      <dgm:t>
        <a:bodyPr/>
        <a:lstStyle/>
        <a:p>
          <a:r>
            <a:rPr lang="es-ES" sz="1400" dirty="0">
              <a:latin typeface="Arial Nova" panose="020B0504020202020204" pitchFamily="34" charset="0"/>
            </a:rPr>
            <a:t>Aprende las pautas de su método de citación. Hay muchos estilos de citación, como APA, Chicago o MLA. Todo lo que necesitas hacer es adherirte a las pautas de tu método. </a:t>
          </a:r>
          <a:endParaRPr lang="es-MX" sz="1400" dirty="0">
            <a:latin typeface="Arial Nova" panose="020B0504020202020204" pitchFamily="34" charset="0"/>
          </a:endParaRPr>
        </a:p>
      </dgm:t>
    </dgm:pt>
    <dgm:pt modelId="{EE243559-F421-4BFA-85E8-FAB9862D2828}" type="parTrans" cxnId="{72AD1DC4-ACA8-429B-A322-F65E34779304}">
      <dgm:prSet/>
      <dgm:spPr/>
      <dgm:t>
        <a:bodyPr/>
        <a:lstStyle/>
        <a:p>
          <a:endParaRPr lang="es-MX" sz="1400">
            <a:latin typeface="Arial Nova" panose="020B0504020202020204" pitchFamily="34" charset="0"/>
          </a:endParaRPr>
        </a:p>
      </dgm:t>
    </dgm:pt>
    <dgm:pt modelId="{FCD41D4E-FB3C-4BC2-848E-F15AF6EF4EF4}" type="sibTrans" cxnId="{72AD1DC4-ACA8-429B-A322-F65E34779304}">
      <dgm:prSet/>
      <dgm:spPr/>
      <dgm:t>
        <a:bodyPr/>
        <a:lstStyle/>
        <a:p>
          <a:endParaRPr lang="es-MX" sz="1400">
            <a:latin typeface="Arial Nova" panose="020B0504020202020204" pitchFamily="34" charset="0"/>
          </a:endParaRPr>
        </a:p>
      </dgm:t>
    </dgm:pt>
    <dgm:pt modelId="{26E2EA9B-961F-45EE-88D4-A3890058D5DB}">
      <dgm:prSet custT="1">
        <dgm:style>
          <a:lnRef idx="2">
            <a:schemeClr val="accent2"/>
          </a:lnRef>
          <a:fillRef idx="1">
            <a:schemeClr val="lt1"/>
          </a:fillRef>
          <a:effectRef idx="0">
            <a:schemeClr val="accent2"/>
          </a:effectRef>
          <a:fontRef idx="minor">
            <a:schemeClr val="dk1"/>
          </a:fontRef>
        </dgm:style>
      </dgm:prSet>
      <dgm:spPr/>
      <dgm:t>
        <a:bodyPr/>
        <a:lstStyle/>
        <a:p>
          <a:r>
            <a:rPr lang="es-ES" sz="1400" dirty="0">
              <a:latin typeface="Arial Nova" panose="020B0504020202020204" pitchFamily="34" charset="0"/>
            </a:rPr>
            <a:t>Cita todas las fuentes que utilizas, incluyendo las páginas web.</a:t>
          </a:r>
          <a:endParaRPr lang="es-MX" sz="1400" dirty="0">
            <a:latin typeface="Arial Nova" panose="020B0504020202020204" pitchFamily="34" charset="0"/>
          </a:endParaRPr>
        </a:p>
      </dgm:t>
    </dgm:pt>
    <dgm:pt modelId="{F81FB8C6-D6DF-4753-8090-9947AA6C9D24}" type="parTrans" cxnId="{02A1B470-AD37-477C-B1FF-657F95B74424}">
      <dgm:prSet/>
      <dgm:spPr/>
      <dgm:t>
        <a:bodyPr/>
        <a:lstStyle/>
        <a:p>
          <a:endParaRPr lang="es-MX" sz="1400">
            <a:latin typeface="Arial Nova" panose="020B0504020202020204" pitchFamily="34" charset="0"/>
          </a:endParaRPr>
        </a:p>
      </dgm:t>
    </dgm:pt>
    <dgm:pt modelId="{91965A77-0000-4660-A0AB-CC8EB3698DF3}" type="sibTrans" cxnId="{02A1B470-AD37-477C-B1FF-657F95B74424}">
      <dgm:prSet/>
      <dgm:spPr/>
      <dgm:t>
        <a:bodyPr/>
        <a:lstStyle/>
        <a:p>
          <a:endParaRPr lang="es-MX" sz="1400">
            <a:latin typeface="Arial Nova" panose="020B0504020202020204" pitchFamily="34" charset="0"/>
          </a:endParaRPr>
        </a:p>
      </dgm:t>
    </dgm:pt>
    <dgm:pt modelId="{F61AB5BD-B3F0-4232-BA96-5907094AE81D}">
      <dgm:prSet custT="1">
        <dgm:style>
          <a:lnRef idx="2">
            <a:schemeClr val="accent1"/>
          </a:lnRef>
          <a:fillRef idx="1">
            <a:schemeClr val="lt1"/>
          </a:fillRef>
          <a:effectRef idx="0">
            <a:schemeClr val="accent1"/>
          </a:effectRef>
          <a:fontRef idx="minor">
            <a:schemeClr val="dk1"/>
          </a:fontRef>
        </dgm:style>
      </dgm:prSet>
      <dgm:spPr>
        <a:ln>
          <a:solidFill>
            <a:srgbClr val="CC99FF"/>
          </a:solidFill>
        </a:ln>
      </dgm:spPr>
      <dgm:t>
        <a:bodyPr/>
        <a:lstStyle/>
        <a:p>
          <a:r>
            <a:rPr lang="es-ES" sz="1400" dirty="0">
              <a:latin typeface="Arial Nova" panose="020B0504020202020204" pitchFamily="34" charset="0"/>
            </a:rPr>
            <a:t>No te apresures. Tómate tu tiempo y valida cada fuente que uses.</a:t>
          </a:r>
          <a:endParaRPr lang="es-MX" sz="1400" dirty="0">
            <a:latin typeface="Arial Nova" panose="020B0504020202020204" pitchFamily="34" charset="0"/>
          </a:endParaRPr>
        </a:p>
      </dgm:t>
    </dgm:pt>
    <dgm:pt modelId="{5F8268E1-6CD3-431F-95F4-8A4CBAFBEEFD}" type="parTrans" cxnId="{B27EAA51-FC3C-4021-B548-916580A8CF21}">
      <dgm:prSet/>
      <dgm:spPr/>
      <dgm:t>
        <a:bodyPr/>
        <a:lstStyle/>
        <a:p>
          <a:endParaRPr lang="es-MX" sz="1400">
            <a:latin typeface="Arial Nova" panose="020B0504020202020204" pitchFamily="34" charset="0"/>
          </a:endParaRPr>
        </a:p>
      </dgm:t>
    </dgm:pt>
    <dgm:pt modelId="{5F602D90-08D6-4B5F-B41A-8A85B452E34B}" type="sibTrans" cxnId="{B27EAA51-FC3C-4021-B548-916580A8CF21}">
      <dgm:prSet/>
      <dgm:spPr/>
      <dgm:t>
        <a:bodyPr/>
        <a:lstStyle/>
        <a:p>
          <a:endParaRPr lang="es-MX" sz="1400">
            <a:latin typeface="Arial Nova" panose="020B0504020202020204" pitchFamily="34" charset="0"/>
          </a:endParaRPr>
        </a:p>
      </dgm:t>
    </dgm:pt>
    <dgm:pt modelId="{E7A743F4-CCDA-4CB7-B4A2-68A1C215A11A}" type="pres">
      <dgm:prSet presAssocID="{CFBCDD70-8CD0-4AED-9397-350D56B205D9}" presName="Name0" presStyleCnt="0">
        <dgm:presLayoutVars>
          <dgm:chMax val="7"/>
          <dgm:chPref val="7"/>
          <dgm:dir/>
        </dgm:presLayoutVars>
      </dgm:prSet>
      <dgm:spPr/>
    </dgm:pt>
    <dgm:pt modelId="{3E0FE4EC-5388-4CD8-9D63-ADA58E68D040}" type="pres">
      <dgm:prSet presAssocID="{CFBCDD70-8CD0-4AED-9397-350D56B205D9}" presName="Name1" presStyleCnt="0"/>
      <dgm:spPr/>
    </dgm:pt>
    <dgm:pt modelId="{DC0F295A-4B27-4C34-8DB2-8A5043A750DD}" type="pres">
      <dgm:prSet presAssocID="{CFBCDD70-8CD0-4AED-9397-350D56B205D9}" presName="cycle" presStyleCnt="0"/>
      <dgm:spPr/>
    </dgm:pt>
    <dgm:pt modelId="{44CD018D-00E4-4149-A204-E6D70462A521}" type="pres">
      <dgm:prSet presAssocID="{CFBCDD70-8CD0-4AED-9397-350D56B205D9}" presName="srcNode" presStyleLbl="node1" presStyleIdx="0" presStyleCnt="3"/>
      <dgm:spPr/>
    </dgm:pt>
    <dgm:pt modelId="{76B6B807-600D-45D9-BB55-B36631DDF544}" type="pres">
      <dgm:prSet presAssocID="{CFBCDD70-8CD0-4AED-9397-350D56B205D9}" presName="conn" presStyleLbl="parChTrans1D2" presStyleIdx="0" presStyleCnt="1"/>
      <dgm:spPr/>
    </dgm:pt>
    <dgm:pt modelId="{8E5142E3-57ED-4FAA-A760-FFA5B02B8939}" type="pres">
      <dgm:prSet presAssocID="{CFBCDD70-8CD0-4AED-9397-350D56B205D9}" presName="extraNode" presStyleLbl="node1" presStyleIdx="0" presStyleCnt="3"/>
      <dgm:spPr/>
    </dgm:pt>
    <dgm:pt modelId="{405CDC5C-FC31-42CA-A020-94EF69BA82D1}" type="pres">
      <dgm:prSet presAssocID="{CFBCDD70-8CD0-4AED-9397-350D56B205D9}" presName="dstNode" presStyleLbl="node1" presStyleIdx="0" presStyleCnt="3"/>
      <dgm:spPr/>
    </dgm:pt>
    <dgm:pt modelId="{0336849D-A9C9-4F38-805C-96CC847E0DEC}" type="pres">
      <dgm:prSet presAssocID="{26E2EA9B-961F-45EE-88D4-A3890058D5DB}" presName="text_1" presStyleLbl="node1" presStyleIdx="0" presStyleCnt="3">
        <dgm:presLayoutVars>
          <dgm:bulletEnabled val="1"/>
        </dgm:presLayoutVars>
      </dgm:prSet>
      <dgm:spPr/>
    </dgm:pt>
    <dgm:pt modelId="{FEA3D98C-0482-4822-B20D-EE249F1B07DE}" type="pres">
      <dgm:prSet presAssocID="{26E2EA9B-961F-45EE-88D4-A3890058D5DB}" presName="accent_1" presStyleCnt="0"/>
      <dgm:spPr/>
    </dgm:pt>
    <dgm:pt modelId="{6E73390D-80D3-46B7-92E5-22D381FE28BB}" type="pres">
      <dgm:prSet presAssocID="{26E2EA9B-961F-45EE-88D4-A3890058D5DB}" presName="accentRepeatNode" presStyleLbl="solidFgAcc1" presStyleIdx="0" presStyleCnt="3">
        <dgm:style>
          <a:lnRef idx="2">
            <a:schemeClr val="accent2"/>
          </a:lnRef>
          <a:fillRef idx="1">
            <a:schemeClr val="lt1"/>
          </a:fillRef>
          <a:effectRef idx="0">
            <a:schemeClr val="accent2"/>
          </a:effectRef>
          <a:fontRef idx="minor">
            <a:schemeClr val="dk1"/>
          </a:fontRef>
        </dgm:style>
      </dgm:prSet>
      <dgm:spPr>
        <a:solidFill>
          <a:srgbClr val="ED7D31"/>
        </a:solidFill>
      </dgm:spPr>
    </dgm:pt>
    <dgm:pt modelId="{507B59CC-BB44-4322-8D9E-EDEDBADF059B}" type="pres">
      <dgm:prSet presAssocID="{F61AB5BD-B3F0-4232-BA96-5907094AE81D}" presName="text_2" presStyleLbl="node1" presStyleIdx="1" presStyleCnt="3">
        <dgm:presLayoutVars>
          <dgm:bulletEnabled val="1"/>
        </dgm:presLayoutVars>
      </dgm:prSet>
      <dgm:spPr/>
    </dgm:pt>
    <dgm:pt modelId="{5E201E1D-B8EB-40B1-8471-D1FDC0021E8C}" type="pres">
      <dgm:prSet presAssocID="{F61AB5BD-B3F0-4232-BA96-5907094AE81D}" presName="accent_2" presStyleCnt="0"/>
      <dgm:spPr/>
    </dgm:pt>
    <dgm:pt modelId="{0616B36D-B74F-4C0B-B39A-5E1917EC447B}" type="pres">
      <dgm:prSet presAssocID="{F61AB5BD-B3F0-4232-BA96-5907094AE81D}" presName="accentRepeatNode" presStyleLbl="solidFgAcc1" presStyleIdx="1" presStyleCnt="3">
        <dgm:style>
          <a:lnRef idx="2">
            <a:schemeClr val="accent1"/>
          </a:lnRef>
          <a:fillRef idx="1">
            <a:schemeClr val="lt1"/>
          </a:fillRef>
          <a:effectRef idx="0">
            <a:schemeClr val="accent1"/>
          </a:effectRef>
          <a:fontRef idx="minor">
            <a:schemeClr val="dk1"/>
          </a:fontRef>
        </dgm:style>
      </dgm:prSet>
      <dgm:spPr>
        <a:solidFill>
          <a:srgbClr val="CC99FF"/>
        </a:solidFill>
        <a:ln>
          <a:solidFill>
            <a:srgbClr val="CC99FF"/>
          </a:solidFill>
        </a:ln>
      </dgm:spPr>
    </dgm:pt>
    <dgm:pt modelId="{2D0653D1-828F-4200-B43F-7E43D3AE25F4}" type="pres">
      <dgm:prSet presAssocID="{E7A7E0D0-1FB0-4AD6-9A34-0A3F2E574F93}" presName="text_3" presStyleLbl="node1" presStyleIdx="2" presStyleCnt="3" custLinFactNeighborX="696" custLinFactNeighborY="2095">
        <dgm:presLayoutVars>
          <dgm:bulletEnabled val="1"/>
        </dgm:presLayoutVars>
      </dgm:prSet>
      <dgm:spPr/>
    </dgm:pt>
    <dgm:pt modelId="{38FFEBC1-498A-4F3E-8DE8-97012DC60630}" type="pres">
      <dgm:prSet presAssocID="{E7A7E0D0-1FB0-4AD6-9A34-0A3F2E574F93}" presName="accent_3" presStyleCnt="0"/>
      <dgm:spPr/>
    </dgm:pt>
    <dgm:pt modelId="{9A2C169E-7FF1-4E47-96D1-708DBBAF5D09}" type="pres">
      <dgm:prSet presAssocID="{E7A7E0D0-1FB0-4AD6-9A34-0A3F2E574F93}" presName="accentRepeatNode" presStyleLbl="solidFgAcc1" presStyleIdx="2" presStyleCnt="3"/>
      <dgm:spPr>
        <a:solidFill>
          <a:srgbClr val="FF99CC"/>
        </a:solidFill>
        <a:ln>
          <a:solidFill>
            <a:srgbClr val="FF99CC"/>
          </a:solidFill>
        </a:ln>
      </dgm:spPr>
    </dgm:pt>
  </dgm:ptLst>
  <dgm:cxnLst>
    <dgm:cxn modelId="{7C6AC822-A0C1-4E18-BC65-6BAF0BFC73CC}" type="presOf" srcId="{91965A77-0000-4660-A0AB-CC8EB3698DF3}" destId="{76B6B807-600D-45D9-BB55-B36631DDF544}" srcOrd="0" destOrd="0" presId="urn:microsoft.com/office/officeart/2008/layout/VerticalCurvedList"/>
    <dgm:cxn modelId="{506E794D-8A0F-44DE-ADFB-7284424018E6}" type="presOf" srcId="{26E2EA9B-961F-45EE-88D4-A3890058D5DB}" destId="{0336849D-A9C9-4F38-805C-96CC847E0DEC}" srcOrd="0" destOrd="0" presId="urn:microsoft.com/office/officeart/2008/layout/VerticalCurvedList"/>
    <dgm:cxn modelId="{02A1B470-AD37-477C-B1FF-657F95B74424}" srcId="{CFBCDD70-8CD0-4AED-9397-350D56B205D9}" destId="{26E2EA9B-961F-45EE-88D4-A3890058D5DB}" srcOrd="0" destOrd="0" parTransId="{F81FB8C6-D6DF-4753-8090-9947AA6C9D24}" sibTransId="{91965A77-0000-4660-A0AB-CC8EB3698DF3}"/>
    <dgm:cxn modelId="{B27EAA51-FC3C-4021-B548-916580A8CF21}" srcId="{CFBCDD70-8CD0-4AED-9397-350D56B205D9}" destId="{F61AB5BD-B3F0-4232-BA96-5907094AE81D}" srcOrd="1" destOrd="0" parTransId="{5F8268E1-6CD3-431F-95F4-8A4CBAFBEEFD}" sibTransId="{5F602D90-08D6-4B5F-B41A-8A85B452E34B}"/>
    <dgm:cxn modelId="{EB725C9A-B650-47CE-BBE9-44AEE31C3411}" type="presOf" srcId="{F61AB5BD-B3F0-4232-BA96-5907094AE81D}" destId="{507B59CC-BB44-4322-8D9E-EDEDBADF059B}" srcOrd="0" destOrd="0" presId="urn:microsoft.com/office/officeart/2008/layout/VerticalCurvedList"/>
    <dgm:cxn modelId="{72AD1DC4-ACA8-429B-A322-F65E34779304}" srcId="{CFBCDD70-8CD0-4AED-9397-350D56B205D9}" destId="{E7A7E0D0-1FB0-4AD6-9A34-0A3F2E574F93}" srcOrd="2" destOrd="0" parTransId="{EE243559-F421-4BFA-85E8-FAB9862D2828}" sibTransId="{FCD41D4E-FB3C-4BC2-848E-F15AF6EF4EF4}"/>
    <dgm:cxn modelId="{0A8FB8D8-3AA4-4C19-B077-15F7D55345A5}" type="presOf" srcId="{CFBCDD70-8CD0-4AED-9397-350D56B205D9}" destId="{E7A743F4-CCDA-4CB7-B4A2-68A1C215A11A}" srcOrd="0" destOrd="0" presId="urn:microsoft.com/office/officeart/2008/layout/VerticalCurvedList"/>
    <dgm:cxn modelId="{1810DDDC-BCFC-4616-9062-B65B8515552E}" type="presOf" srcId="{E7A7E0D0-1FB0-4AD6-9A34-0A3F2E574F93}" destId="{2D0653D1-828F-4200-B43F-7E43D3AE25F4}" srcOrd="0" destOrd="0" presId="urn:microsoft.com/office/officeart/2008/layout/VerticalCurvedList"/>
    <dgm:cxn modelId="{5D7775A7-F859-4B4A-8D46-820AAD1E0118}" type="presParOf" srcId="{E7A743F4-CCDA-4CB7-B4A2-68A1C215A11A}" destId="{3E0FE4EC-5388-4CD8-9D63-ADA58E68D040}" srcOrd="0" destOrd="0" presId="urn:microsoft.com/office/officeart/2008/layout/VerticalCurvedList"/>
    <dgm:cxn modelId="{BC1FC013-5342-496D-86F0-AABA2D66A117}" type="presParOf" srcId="{3E0FE4EC-5388-4CD8-9D63-ADA58E68D040}" destId="{DC0F295A-4B27-4C34-8DB2-8A5043A750DD}" srcOrd="0" destOrd="0" presId="urn:microsoft.com/office/officeart/2008/layout/VerticalCurvedList"/>
    <dgm:cxn modelId="{33219C29-5C68-4436-B6D0-BC987618ED14}" type="presParOf" srcId="{DC0F295A-4B27-4C34-8DB2-8A5043A750DD}" destId="{44CD018D-00E4-4149-A204-E6D70462A521}" srcOrd="0" destOrd="0" presId="urn:microsoft.com/office/officeart/2008/layout/VerticalCurvedList"/>
    <dgm:cxn modelId="{40E854F5-E1A7-4805-B4D9-FD27F9EB31CA}" type="presParOf" srcId="{DC0F295A-4B27-4C34-8DB2-8A5043A750DD}" destId="{76B6B807-600D-45D9-BB55-B36631DDF544}" srcOrd="1" destOrd="0" presId="urn:microsoft.com/office/officeart/2008/layout/VerticalCurvedList"/>
    <dgm:cxn modelId="{6296D904-D9BC-4DC9-9763-F5D6FE6B3A51}" type="presParOf" srcId="{DC0F295A-4B27-4C34-8DB2-8A5043A750DD}" destId="{8E5142E3-57ED-4FAA-A760-FFA5B02B8939}" srcOrd="2" destOrd="0" presId="urn:microsoft.com/office/officeart/2008/layout/VerticalCurvedList"/>
    <dgm:cxn modelId="{EF12801D-FA49-4589-9EDA-9063E3E8D9DA}" type="presParOf" srcId="{DC0F295A-4B27-4C34-8DB2-8A5043A750DD}" destId="{405CDC5C-FC31-42CA-A020-94EF69BA82D1}" srcOrd="3" destOrd="0" presId="urn:microsoft.com/office/officeart/2008/layout/VerticalCurvedList"/>
    <dgm:cxn modelId="{00F5C110-F306-46EC-B094-9C808E868E97}" type="presParOf" srcId="{3E0FE4EC-5388-4CD8-9D63-ADA58E68D040}" destId="{0336849D-A9C9-4F38-805C-96CC847E0DEC}" srcOrd="1" destOrd="0" presId="urn:microsoft.com/office/officeart/2008/layout/VerticalCurvedList"/>
    <dgm:cxn modelId="{EC736A54-9C54-45E4-B02A-B187421EA274}" type="presParOf" srcId="{3E0FE4EC-5388-4CD8-9D63-ADA58E68D040}" destId="{FEA3D98C-0482-4822-B20D-EE249F1B07DE}" srcOrd="2" destOrd="0" presId="urn:microsoft.com/office/officeart/2008/layout/VerticalCurvedList"/>
    <dgm:cxn modelId="{C30A4BAF-5EC7-4F7C-89D1-DB1669FE98B0}" type="presParOf" srcId="{FEA3D98C-0482-4822-B20D-EE249F1B07DE}" destId="{6E73390D-80D3-46B7-92E5-22D381FE28BB}" srcOrd="0" destOrd="0" presId="urn:microsoft.com/office/officeart/2008/layout/VerticalCurvedList"/>
    <dgm:cxn modelId="{C40892D4-41E7-4FE5-AF4B-5D1D8B59A3FD}" type="presParOf" srcId="{3E0FE4EC-5388-4CD8-9D63-ADA58E68D040}" destId="{507B59CC-BB44-4322-8D9E-EDEDBADF059B}" srcOrd="3" destOrd="0" presId="urn:microsoft.com/office/officeart/2008/layout/VerticalCurvedList"/>
    <dgm:cxn modelId="{F093007F-2771-4155-ADA4-882AE265A3C1}" type="presParOf" srcId="{3E0FE4EC-5388-4CD8-9D63-ADA58E68D040}" destId="{5E201E1D-B8EB-40B1-8471-D1FDC0021E8C}" srcOrd="4" destOrd="0" presId="urn:microsoft.com/office/officeart/2008/layout/VerticalCurvedList"/>
    <dgm:cxn modelId="{9EB8A4E9-0C38-4897-A43D-EE5F81C4D9D1}" type="presParOf" srcId="{5E201E1D-B8EB-40B1-8471-D1FDC0021E8C}" destId="{0616B36D-B74F-4C0B-B39A-5E1917EC447B}" srcOrd="0" destOrd="0" presId="urn:microsoft.com/office/officeart/2008/layout/VerticalCurvedList"/>
    <dgm:cxn modelId="{7EB8B4D2-C8D3-41FF-8822-C3C5F8FDC8B4}" type="presParOf" srcId="{3E0FE4EC-5388-4CD8-9D63-ADA58E68D040}" destId="{2D0653D1-828F-4200-B43F-7E43D3AE25F4}" srcOrd="5" destOrd="0" presId="urn:microsoft.com/office/officeart/2008/layout/VerticalCurvedList"/>
    <dgm:cxn modelId="{55E52E61-F842-411D-A9B2-E69CD4552CC5}" type="presParOf" srcId="{3E0FE4EC-5388-4CD8-9D63-ADA58E68D040}" destId="{38FFEBC1-498A-4F3E-8DE8-97012DC60630}" srcOrd="6" destOrd="0" presId="urn:microsoft.com/office/officeart/2008/layout/VerticalCurvedList"/>
    <dgm:cxn modelId="{349D418D-04A0-48C7-8EE0-BF7935F6BC82}" type="presParOf" srcId="{38FFEBC1-498A-4F3E-8DE8-97012DC60630}" destId="{9A2C169E-7FF1-4E47-96D1-708DBBAF5D0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129DA8-44C0-4448-9C5F-FE3C0B39BAC2}"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MX"/>
        </a:p>
      </dgm:t>
    </dgm:pt>
    <dgm:pt modelId="{233D4AD0-2CF8-4A8C-9A09-B2A7C7CEB098}">
      <dgm:prSet phldrT="[Texto]" custT="1">
        <dgm:style>
          <a:lnRef idx="2">
            <a:schemeClr val="accent4"/>
          </a:lnRef>
          <a:fillRef idx="1">
            <a:schemeClr val="lt1"/>
          </a:fillRef>
          <a:effectRef idx="0">
            <a:schemeClr val="accent4"/>
          </a:effectRef>
          <a:fontRef idx="minor">
            <a:schemeClr val="dk1"/>
          </a:fontRef>
        </dgm:style>
      </dgm:prSet>
      <dgm:spPr>
        <a:ln>
          <a:solidFill>
            <a:srgbClr val="E4E8EC"/>
          </a:solidFill>
        </a:ln>
      </dgm:spPr>
      <dgm:t>
        <a:bodyPr/>
        <a:lstStyle/>
        <a:p>
          <a:r>
            <a:rPr lang="es-ES" sz="1400" dirty="0">
              <a:latin typeface="Arial Nova" panose="020B0504020202020204" pitchFamily="34" charset="0"/>
            </a:rPr>
            <a:t>Asegúrate de organizar tu lista de referencias de manera adecuada. Puedes buscar herramientas que lo hacen automáticamente. No olvides comprobar todo de nuevo, ¡por si acaso!</a:t>
          </a:r>
          <a:endParaRPr lang="es-MX" sz="1400" dirty="0"/>
        </a:p>
      </dgm:t>
    </dgm:pt>
    <dgm:pt modelId="{6B02C073-05C8-4A12-8ADD-7F6DD19CE451}" type="parTrans" cxnId="{2870F10F-BA36-4591-A603-1DBB32216139}">
      <dgm:prSet/>
      <dgm:spPr/>
      <dgm:t>
        <a:bodyPr/>
        <a:lstStyle/>
        <a:p>
          <a:endParaRPr lang="es-MX" sz="1400"/>
        </a:p>
      </dgm:t>
    </dgm:pt>
    <dgm:pt modelId="{DD2D50D1-8CCE-4620-BFEA-EB6A3E528E09}" type="sibTrans" cxnId="{2870F10F-BA36-4591-A603-1DBB32216139}">
      <dgm:prSet/>
      <dgm:spPr/>
      <dgm:t>
        <a:bodyPr/>
        <a:lstStyle/>
        <a:p>
          <a:endParaRPr lang="es-MX" sz="1400"/>
        </a:p>
      </dgm:t>
    </dgm:pt>
    <dgm:pt modelId="{DC08D705-C410-47DB-8707-2258C59C84E8}">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400" dirty="0">
              <a:latin typeface="Arial Nova" panose="020B0504020202020204" pitchFamily="34" charset="0"/>
            </a:rPr>
            <a:t>No copies todo de los demás. Recuerda que la investigación es una combinación de los conocimientos existentes con los nuevos conocimientos. Puedes proponer tus propias ideas.</a:t>
          </a:r>
          <a:endParaRPr lang="es-MX" sz="1400" dirty="0"/>
        </a:p>
      </dgm:t>
    </dgm:pt>
    <dgm:pt modelId="{11BDB7EE-EB51-4F39-9F02-FFD9A3EA7B85}" type="parTrans" cxnId="{C64EE298-D9B2-4D4A-A17E-0086F0382ED2}">
      <dgm:prSet/>
      <dgm:spPr/>
      <dgm:t>
        <a:bodyPr/>
        <a:lstStyle/>
        <a:p>
          <a:endParaRPr lang="es-MX" sz="1400"/>
        </a:p>
      </dgm:t>
    </dgm:pt>
    <dgm:pt modelId="{208CC987-C9DB-4911-B19A-E059CACFB172}" type="sibTrans" cxnId="{C64EE298-D9B2-4D4A-A17E-0086F0382ED2}">
      <dgm:prSet/>
      <dgm:spPr/>
      <dgm:t>
        <a:bodyPr/>
        <a:lstStyle/>
        <a:p>
          <a:endParaRPr lang="es-MX" sz="1400"/>
        </a:p>
      </dgm:t>
    </dgm:pt>
    <dgm:pt modelId="{59EBF836-7158-4EF2-8FAB-1C83CAAB695F}">
      <dgm:prSet phldrT="[Texto]" custT="1"/>
      <dgm:spPr/>
      <dgm:t>
        <a:bodyPr/>
        <a:lstStyle/>
        <a:p>
          <a:r>
            <a:rPr lang="es-ES" sz="1400" dirty="0">
              <a:latin typeface="Arial Nova" panose="020B0504020202020204" pitchFamily="34" charset="0"/>
            </a:rPr>
            <a:t>Cada vez que traduzcas un pasaje de un texto, indícalo. Se hace para asegurar que las palabras del autor no sean malinterpretadas.</a:t>
          </a:r>
          <a:endParaRPr lang="es-MX" sz="1400" dirty="0"/>
        </a:p>
      </dgm:t>
    </dgm:pt>
    <dgm:pt modelId="{9F497862-944A-4A16-99AE-850932EB425F}" type="parTrans" cxnId="{7AD29EA1-25E2-4A17-8AC5-43D6333890E2}">
      <dgm:prSet/>
      <dgm:spPr/>
      <dgm:t>
        <a:bodyPr/>
        <a:lstStyle/>
        <a:p>
          <a:endParaRPr lang="es-MX" sz="1400"/>
        </a:p>
      </dgm:t>
    </dgm:pt>
    <dgm:pt modelId="{7AA272C1-D7BB-4242-A7A4-11C3AA5D8B0F}" type="sibTrans" cxnId="{7AD29EA1-25E2-4A17-8AC5-43D6333890E2}">
      <dgm:prSet/>
      <dgm:spPr/>
      <dgm:t>
        <a:bodyPr/>
        <a:lstStyle/>
        <a:p>
          <a:endParaRPr lang="es-MX" sz="1400"/>
        </a:p>
      </dgm:t>
    </dgm:pt>
    <dgm:pt modelId="{C1A788D1-B4F6-4ACC-9128-D1FC8CBA2BE2}" type="pres">
      <dgm:prSet presAssocID="{27129DA8-44C0-4448-9C5F-FE3C0B39BAC2}" presName="Name0" presStyleCnt="0">
        <dgm:presLayoutVars>
          <dgm:chMax val="7"/>
          <dgm:chPref val="7"/>
          <dgm:dir/>
        </dgm:presLayoutVars>
      </dgm:prSet>
      <dgm:spPr/>
    </dgm:pt>
    <dgm:pt modelId="{3447C336-BB00-436A-A695-27FAF7256980}" type="pres">
      <dgm:prSet presAssocID="{27129DA8-44C0-4448-9C5F-FE3C0B39BAC2}" presName="Name1" presStyleCnt="0"/>
      <dgm:spPr/>
    </dgm:pt>
    <dgm:pt modelId="{5CA9B93C-7250-4A7B-AF39-8EF9AA469209}" type="pres">
      <dgm:prSet presAssocID="{27129DA8-44C0-4448-9C5F-FE3C0B39BAC2}" presName="cycle" presStyleCnt="0"/>
      <dgm:spPr/>
    </dgm:pt>
    <dgm:pt modelId="{7B5408A9-4B40-44F7-8138-96781082C601}" type="pres">
      <dgm:prSet presAssocID="{27129DA8-44C0-4448-9C5F-FE3C0B39BAC2}" presName="srcNode" presStyleLbl="node1" presStyleIdx="0" presStyleCnt="3"/>
      <dgm:spPr/>
    </dgm:pt>
    <dgm:pt modelId="{CA618013-8347-4EBE-A60E-0AB2E8446C9F}" type="pres">
      <dgm:prSet presAssocID="{27129DA8-44C0-4448-9C5F-FE3C0B39BAC2}" presName="conn" presStyleLbl="parChTrans1D2" presStyleIdx="0" presStyleCnt="1"/>
      <dgm:spPr/>
    </dgm:pt>
    <dgm:pt modelId="{00288B98-02C3-45EC-884D-9EDFF6AC0B7A}" type="pres">
      <dgm:prSet presAssocID="{27129DA8-44C0-4448-9C5F-FE3C0B39BAC2}" presName="extraNode" presStyleLbl="node1" presStyleIdx="0" presStyleCnt="3"/>
      <dgm:spPr/>
    </dgm:pt>
    <dgm:pt modelId="{BA1C90BF-452D-4E47-A040-C494E0AFB394}" type="pres">
      <dgm:prSet presAssocID="{27129DA8-44C0-4448-9C5F-FE3C0B39BAC2}" presName="dstNode" presStyleLbl="node1" presStyleIdx="0" presStyleCnt="3"/>
      <dgm:spPr/>
    </dgm:pt>
    <dgm:pt modelId="{21CF7A96-1E86-4F6D-8E2F-FA39D8E7FFE6}" type="pres">
      <dgm:prSet presAssocID="{233D4AD0-2CF8-4A8C-9A09-B2A7C7CEB098}" presName="text_1" presStyleLbl="node1" presStyleIdx="0" presStyleCnt="3">
        <dgm:presLayoutVars>
          <dgm:bulletEnabled val="1"/>
        </dgm:presLayoutVars>
      </dgm:prSet>
      <dgm:spPr/>
    </dgm:pt>
    <dgm:pt modelId="{16E73CDC-561D-4090-B86A-12943234088B}" type="pres">
      <dgm:prSet presAssocID="{233D4AD0-2CF8-4A8C-9A09-B2A7C7CEB098}" presName="accent_1" presStyleCnt="0"/>
      <dgm:spPr/>
    </dgm:pt>
    <dgm:pt modelId="{9B4E1B32-FACA-4EDA-83EE-C29C378D9D29}" type="pres">
      <dgm:prSet presAssocID="{233D4AD0-2CF8-4A8C-9A09-B2A7C7CEB098}" presName="accentRepeatNode" presStyleLbl="solidFgAcc1" presStyleIdx="0" presStyleCnt="3" custLinFactNeighborX="-6000" custLinFactNeighborY="750">
        <dgm:style>
          <a:lnRef idx="2">
            <a:schemeClr val="accent4"/>
          </a:lnRef>
          <a:fillRef idx="1">
            <a:schemeClr val="lt1"/>
          </a:fillRef>
          <a:effectRef idx="0">
            <a:schemeClr val="accent4"/>
          </a:effectRef>
          <a:fontRef idx="minor">
            <a:schemeClr val="dk1"/>
          </a:fontRef>
        </dgm:style>
      </dgm:prSet>
      <dgm:spPr>
        <a:solidFill>
          <a:srgbClr val="E4E8EC"/>
        </a:solidFill>
        <a:ln>
          <a:solidFill>
            <a:srgbClr val="E4E8EC"/>
          </a:solidFill>
        </a:ln>
      </dgm:spPr>
    </dgm:pt>
    <dgm:pt modelId="{CE133C8D-DE8F-45A0-9B91-51F547503A04}" type="pres">
      <dgm:prSet presAssocID="{DC08D705-C410-47DB-8707-2258C59C84E8}" presName="text_2" presStyleLbl="node1" presStyleIdx="1" presStyleCnt="3">
        <dgm:presLayoutVars>
          <dgm:bulletEnabled val="1"/>
        </dgm:presLayoutVars>
      </dgm:prSet>
      <dgm:spPr/>
    </dgm:pt>
    <dgm:pt modelId="{7B670DC5-521C-4276-9B62-F46EA48F46C2}" type="pres">
      <dgm:prSet presAssocID="{DC08D705-C410-47DB-8707-2258C59C84E8}" presName="accent_2" presStyleCnt="0"/>
      <dgm:spPr/>
    </dgm:pt>
    <dgm:pt modelId="{D0F01B38-E13F-4BCC-BD95-65B6A6C1B3B3}" type="pres">
      <dgm:prSet presAssocID="{DC08D705-C410-47DB-8707-2258C59C84E8}" presName="accentRepeatNode" presStyleLbl="solidFgAcc1" presStyleIdx="1" presStyleCnt="3">
        <dgm:style>
          <a:lnRef idx="2">
            <a:schemeClr val="accent6"/>
          </a:lnRef>
          <a:fillRef idx="1">
            <a:schemeClr val="lt1"/>
          </a:fillRef>
          <a:effectRef idx="0">
            <a:schemeClr val="accent6"/>
          </a:effectRef>
          <a:fontRef idx="minor">
            <a:schemeClr val="dk1"/>
          </a:fontRef>
        </dgm:style>
      </dgm:prSet>
      <dgm:spPr>
        <a:solidFill>
          <a:srgbClr val="70AD47"/>
        </a:solidFill>
      </dgm:spPr>
    </dgm:pt>
    <dgm:pt modelId="{5F4E359B-A5C0-4FF1-B8B1-416DCBE5629D}" type="pres">
      <dgm:prSet presAssocID="{59EBF836-7158-4EF2-8FAB-1C83CAAB695F}" presName="text_3" presStyleLbl="node1" presStyleIdx="2" presStyleCnt="3">
        <dgm:presLayoutVars>
          <dgm:bulletEnabled val="1"/>
        </dgm:presLayoutVars>
      </dgm:prSet>
      <dgm:spPr/>
    </dgm:pt>
    <dgm:pt modelId="{56581A74-5149-436C-9283-406FA9E5D558}" type="pres">
      <dgm:prSet presAssocID="{59EBF836-7158-4EF2-8FAB-1C83CAAB695F}" presName="accent_3" presStyleCnt="0"/>
      <dgm:spPr/>
    </dgm:pt>
    <dgm:pt modelId="{205A9D8D-ECA4-4C5C-977D-06EFF06486E3}" type="pres">
      <dgm:prSet presAssocID="{59EBF836-7158-4EF2-8FAB-1C83CAAB695F}" presName="accentRepeatNode" presStyleLbl="solidFgAcc1" presStyleIdx="2" presStyleCnt="3"/>
      <dgm:spPr>
        <a:solidFill>
          <a:srgbClr val="5B9BD5"/>
        </a:solidFill>
      </dgm:spPr>
    </dgm:pt>
  </dgm:ptLst>
  <dgm:cxnLst>
    <dgm:cxn modelId="{2870F10F-BA36-4591-A603-1DBB32216139}" srcId="{27129DA8-44C0-4448-9C5F-FE3C0B39BAC2}" destId="{233D4AD0-2CF8-4A8C-9A09-B2A7C7CEB098}" srcOrd="0" destOrd="0" parTransId="{6B02C073-05C8-4A12-8ADD-7F6DD19CE451}" sibTransId="{DD2D50D1-8CCE-4620-BFEA-EB6A3E528E09}"/>
    <dgm:cxn modelId="{759DE75B-72F3-41F6-81E6-A7B8DD98EB6E}" type="presOf" srcId="{27129DA8-44C0-4448-9C5F-FE3C0B39BAC2}" destId="{C1A788D1-B4F6-4ACC-9128-D1FC8CBA2BE2}" srcOrd="0" destOrd="0" presId="urn:microsoft.com/office/officeart/2008/layout/VerticalCurvedList"/>
    <dgm:cxn modelId="{73AB4F45-2661-4D5D-BF3A-EE4C343237A3}" type="presOf" srcId="{DD2D50D1-8CCE-4620-BFEA-EB6A3E528E09}" destId="{CA618013-8347-4EBE-A60E-0AB2E8446C9F}" srcOrd="0" destOrd="0" presId="urn:microsoft.com/office/officeart/2008/layout/VerticalCurvedList"/>
    <dgm:cxn modelId="{0CFEDD51-03D1-4986-B3FA-948E464C31D6}" type="presOf" srcId="{DC08D705-C410-47DB-8707-2258C59C84E8}" destId="{CE133C8D-DE8F-45A0-9B91-51F547503A04}" srcOrd="0" destOrd="0" presId="urn:microsoft.com/office/officeart/2008/layout/VerticalCurvedList"/>
    <dgm:cxn modelId="{2231A389-7699-4873-B350-04BC5337351B}" type="presOf" srcId="{233D4AD0-2CF8-4A8C-9A09-B2A7C7CEB098}" destId="{21CF7A96-1E86-4F6D-8E2F-FA39D8E7FFE6}" srcOrd="0" destOrd="0" presId="urn:microsoft.com/office/officeart/2008/layout/VerticalCurvedList"/>
    <dgm:cxn modelId="{C64EE298-D9B2-4D4A-A17E-0086F0382ED2}" srcId="{27129DA8-44C0-4448-9C5F-FE3C0B39BAC2}" destId="{DC08D705-C410-47DB-8707-2258C59C84E8}" srcOrd="1" destOrd="0" parTransId="{11BDB7EE-EB51-4F39-9F02-FFD9A3EA7B85}" sibTransId="{208CC987-C9DB-4911-B19A-E059CACFB172}"/>
    <dgm:cxn modelId="{7AD29EA1-25E2-4A17-8AC5-43D6333890E2}" srcId="{27129DA8-44C0-4448-9C5F-FE3C0B39BAC2}" destId="{59EBF836-7158-4EF2-8FAB-1C83CAAB695F}" srcOrd="2" destOrd="0" parTransId="{9F497862-944A-4A16-99AE-850932EB425F}" sibTransId="{7AA272C1-D7BB-4242-A7A4-11C3AA5D8B0F}"/>
    <dgm:cxn modelId="{C356F3BF-D65A-4449-AAC4-60152124166F}" type="presOf" srcId="{59EBF836-7158-4EF2-8FAB-1C83CAAB695F}" destId="{5F4E359B-A5C0-4FF1-B8B1-416DCBE5629D}" srcOrd="0" destOrd="0" presId="urn:microsoft.com/office/officeart/2008/layout/VerticalCurvedList"/>
    <dgm:cxn modelId="{1B192EDA-C1A4-407A-B098-B5C58634C9C5}" type="presParOf" srcId="{C1A788D1-B4F6-4ACC-9128-D1FC8CBA2BE2}" destId="{3447C336-BB00-436A-A695-27FAF7256980}" srcOrd="0" destOrd="0" presId="urn:microsoft.com/office/officeart/2008/layout/VerticalCurvedList"/>
    <dgm:cxn modelId="{595ED606-9B75-476E-AC74-2271633B1493}" type="presParOf" srcId="{3447C336-BB00-436A-A695-27FAF7256980}" destId="{5CA9B93C-7250-4A7B-AF39-8EF9AA469209}" srcOrd="0" destOrd="0" presId="urn:microsoft.com/office/officeart/2008/layout/VerticalCurvedList"/>
    <dgm:cxn modelId="{628A7745-A1B4-46EE-A55F-44087CA0BD2F}" type="presParOf" srcId="{5CA9B93C-7250-4A7B-AF39-8EF9AA469209}" destId="{7B5408A9-4B40-44F7-8138-96781082C601}" srcOrd="0" destOrd="0" presId="urn:microsoft.com/office/officeart/2008/layout/VerticalCurvedList"/>
    <dgm:cxn modelId="{35E74C52-A086-440D-B940-7B0B33AA702A}" type="presParOf" srcId="{5CA9B93C-7250-4A7B-AF39-8EF9AA469209}" destId="{CA618013-8347-4EBE-A60E-0AB2E8446C9F}" srcOrd="1" destOrd="0" presId="urn:microsoft.com/office/officeart/2008/layout/VerticalCurvedList"/>
    <dgm:cxn modelId="{C61C6D32-B72E-4133-8DB9-4C39E4762375}" type="presParOf" srcId="{5CA9B93C-7250-4A7B-AF39-8EF9AA469209}" destId="{00288B98-02C3-45EC-884D-9EDFF6AC0B7A}" srcOrd="2" destOrd="0" presId="urn:microsoft.com/office/officeart/2008/layout/VerticalCurvedList"/>
    <dgm:cxn modelId="{3F88CAF1-7283-47FE-8510-D4A073D41042}" type="presParOf" srcId="{5CA9B93C-7250-4A7B-AF39-8EF9AA469209}" destId="{BA1C90BF-452D-4E47-A040-C494E0AFB394}" srcOrd="3" destOrd="0" presId="urn:microsoft.com/office/officeart/2008/layout/VerticalCurvedList"/>
    <dgm:cxn modelId="{551584F3-F0D9-48AB-88DB-9784D676F710}" type="presParOf" srcId="{3447C336-BB00-436A-A695-27FAF7256980}" destId="{21CF7A96-1E86-4F6D-8E2F-FA39D8E7FFE6}" srcOrd="1" destOrd="0" presId="urn:microsoft.com/office/officeart/2008/layout/VerticalCurvedList"/>
    <dgm:cxn modelId="{F28811CA-391F-4FD1-81B9-E28BA74A79E8}" type="presParOf" srcId="{3447C336-BB00-436A-A695-27FAF7256980}" destId="{16E73CDC-561D-4090-B86A-12943234088B}" srcOrd="2" destOrd="0" presId="urn:microsoft.com/office/officeart/2008/layout/VerticalCurvedList"/>
    <dgm:cxn modelId="{C25380C7-A3B8-405A-88CF-7728E7E51AFE}" type="presParOf" srcId="{16E73CDC-561D-4090-B86A-12943234088B}" destId="{9B4E1B32-FACA-4EDA-83EE-C29C378D9D29}" srcOrd="0" destOrd="0" presId="urn:microsoft.com/office/officeart/2008/layout/VerticalCurvedList"/>
    <dgm:cxn modelId="{B7A018A0-3AF1-4A13-A593-FEC91E19B05F}" type="presParOf" srcId="{3447C336-BB00-436A-A695-27FAF7256980}" destId="{CE133C8D-DE8F-45A0-9B91-51F547503A04}" srcOrd="3" destOrd="0" presId="urn:microsoft.com/office/officeart/2008/layout/VerticalCurvedList"/>
    <dgm:cxn modelId="{089848BE-FC69-4112-83C4-3458EA69A6BD}" type="presParOf" srcId="{3447C336-BB00-436A-A695-27FAF7256980}" destId="{7B670DC5-521C-4276-9B62-F46EA48F46C2}" srcOrd="4" destOrd="0" presId="urn:microsoft.com/office/officeart/2008/layout/VerticalCurvedList"/>
    <dgm:cxn modelId="{318A8F79-ACBC-43BE-82E8-E64C4491A70A}" type="presParOf" srcId="{7B670DC5-521C-4276-9B62-F46EA48F46C2}" destId="{D0F01B38-E13F-4BCC-BD95-65B6A6C1B3B3}" srcOrd="0" destOrd="0" presId="urn:microsoft.com/office/officeart/2008/layout/VerticalCurvedList"/>
    <dgm:cxn modelId="{25E3B7A2-C5D4-47D6-AC87-A70F32FD3A21}" type="presParOf" srcId="{3447C336-BB00-436A-A695-27FAF7256980}" destId="{5F4E359B-A5C0-4FF1-B8B1-416DCBE5629D}" srcOrd="5" destOrd="0" presId="urn:microsoft.com/office/officeart/2008/layout/VerticalCurvedList"/>
    <dgm:cxn modelId="{6BE40DF6-05D6-4E1F-A4EC-705E8DBB8D71}" type="presParOf" srcId="{3447C336-BB00-436A-A695-27FAF7256980}" destId="{56581A74-5149-436C-9283-406FA9E5D558}" srcOrd="6" destOrd="0" presId="urn:microsoft.com/office/officeart/2008/layout/VerticalCurvedList"/>
    <dgm:cxn modelId="{1982890A-0BD5-4B35-B5FF-B0DBBCC975E3}" type="presParOf" srcId="{56581A74-5149-436C-9283-406FA9E5D558}" destId="{205A9D8D-ECA4-4C5C-977D-06EFF06486E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F43DF9-AB44-4822-AA9F-32ABE5611431}"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MX"/>
        </a:p>
      </dgm:t>
    </dgm:pt>
    <dgm:pt modelId="{B7682EDE-C550-4A13-A3BF-57E29585482D}">
      <dgm:prSet phldrT="[Texto]" custT="1"/>
      <dgm:spPr/>
      <dgm:t>
        <a:bodyPr/>
        <a:lstStyle/>
        <a:p>
          <a:pPr algn="just">
            <a:buFont typeface="+mj-lt"/>
            <a:buAutoNum type="arabicPeriod"/>
          </a:pPr>
          <a:r>
            <a:rPr lang="es-MX" sz="1400" dirty="0">
              <a:latin typeface="Arial Nova" panose="020B0504020202020204" pitchFamily="34" charset="0"/>
            </a:rPr>
            <a:t>Elige un tema. Considera que sea relevante, en tendencia y específico</a:t>
          </a:r>
        </a:p>
      </dgm:t>
    </dgm:pt>
    <dgm:pt modelId="{EF0298A1-B451-4C47-8AA8-16D07FB68501}" type="parTrans" cxnId="{FE5F617D-BCA5-4FDC-94A9-D66B598193F9}">
      <dgm:prSet/>
      <dgm:spPr/>
      <dgm:t>
        <a:bodyPr/>
        <a:lstStyle/>
        <a:p>
          <a:pPr algn="just"/>
          <a:endParaRPr lang="es-MX" sz="1400">
            <a:latin typeface="Arial Nova" panose="020B0504020202020204" pitchFamily="34" charset="0"/>
          </a:endParaRPr>
        </a:p>
      </dgm:t>
    </dgm:pt>
    <dgm:pt modelId="{9BD6E0A7-D387-420A-A3C3-2EE65172BF31}" type="sibTrans" cxnId="{FE5F617D-BCA5-4FDC-94A9-D66B598193F9}">
      <dgm:prSet/>
      <dgm:spPr/>
      <dgm:t>
        <a:bodyPr/>
        <a:lstStyle/>
        <a:p>
          <a:pPr algn="just"/>
          <a:endParaRPr lang="es-MX" sz="1400">
            <a:latin typeface="Arial Nova" panose="020B0504020202020204" pitchFamily="34" charset="0"/>
          </a:endParaRPr>
        </a:p>
      </dgm:t>
    </dgm:pt>
    <dgm:pt modelId="{35E738CE-7E68-4DAD-BFAA-DD9DB85B47B7}">
      <dgm:prSet phldrT="[Texto]" custT="1"/>
      <dgm:spPr/>
      <dgm:t>
        <a:bodyPr/>
        <a:lstStyle/>
        <a:p>
          <a:pPr algn="just">
            <a:buFont typeface="+mj-lt"/>
            <a:buAutoNum type="arabicPeriod"/>
          </a:pPr>
          <a:r>
            <a:rPr lang="es-MX" sz="1400" dirty="0">
              <a:latin typeface="Arial Nova" panose="020B0504020202020204" pitchFamily="34" charset="0"/>
            </a:rPr>
            <a:t>Reúne la información. Debe ser clara estar actualizada y ser confiable. </a:t>
          </a:r>
        </a:p>
      </dgm:t>
    </dgm:pt>
    <dgm:pt modelId="{72511694-9018-4302-AED5-1D7D02B50CA8}" type="parTrans" cxnId="{00EA3DA8-4EBF-4939-B119-C752162592CA}">
      <dgm:prSet/>
      <dgm:spPr/>
      <dgm:t>
        <a:bodyPr/>
        <a:lstStyle/>
        <a:p>
          <a:pPr algn="just"/>
          <a:endParaRPr lang="es-MX" sz="1400">
            <a:latin typeface="Arial Nova" panose="020B0504020202020204" pitchFamily="34" charset="0"/>
          </a:endParaRPr>
        </a:p>
      </dgm:t>
    </dgm:pt>
    <dgm:pt modelId="{BFE992F4-11F9-4E7C-824C-C47AA0628362}" type="sibTrans" cxnId="{00EA3DA8-4EBF-4939-B119-C752162592CA}">
      <dgm:prSet/>
      <dgm:spPr/>
      <dgm:t>
        <a:bodyPr/>
        <a:lstStyle/>
        <a:p>
          <a:pPr algn="just"/>
          <a:endParaRPr lang="es-MX" sz="1400">
            <a:latin typeface="Arial Nova" panose="020B0504020202020204" pitchFamily="34" charset="0"/>
          </a:endParaRPr>
        </a:p>
      </dgm:t>
    </dgm:pt>
    <dgm:pt modelId="{3D8F0F6E-706B-4F58-BEFB-BEE53B404FAF}">
      <dgm:prSet phldrT="[Texto]" custT="1"/>
      <dgm:spPr/>
      <dgm:t>
        <a:bodyPr/>
        <a:lstStyle/>
        <a:p>
          <a:pPr algn="just">
            <a:buFont typeface="+mj-lt"/>
            <a:buAutoNum type="arabicPeriod"/>
          </a:pPr>
          <a:r>
            <a:rPr lang="es-MX" sz="1400" dirty="0">
              <a:latin typeface="Arial Nova" panose="020B0504020202020204" pitchFamily="34" charset="0"/>
            </a:rPr>
            <a:t>Resume y ordena. Solo usa la información que se requiera. </a:t>
          </a:r>
        </a:p>
      </dgm:t>
    </dgm:pt>
    <dgm:pt modelId="{EE8B7000-CECB-4A2F-B749-80D39E756429}" type="parTrans" cxnId="{CA9215AD-C517-4F87-81C4-A5F8E12D97C3}">
      <dgm:prSet/>
      <dgm:spPr/>
      <dgm:t>
        <a:bodyPr/>
        <a:lstStyle/>
        <a:p>
          <a:pPr algn="just"/>
          <a:endParaRPr lang="es-MX" sz="1400">
            <a:latin typeface="Arial Nova" panose="020B0504020202020204" pitchFamily="34" charset="0"/>
          </a:endParaRPr>
        </a:p>
      </dgm:t>
    </dgm:pt>
    <dgm:pt modelId="{766EA3F8-80EE-4C6E-BCC5-606C22850F81}" type="sibTrans" cxnId="{CA9215AD-C517-4F87-81C4-A5F8E12D97C3}">
      <dgm:prSet/>
      <dgm:spPr/>
      <dgm:t>
        <a:bodyPr/>
        <a:lstStyle/>
        <a:p>
          <a:pPr algn="just"/>
          <a:endParaRPr lang="es-MX" sz="1400">
            <a:latin typeface="Arial Nova" panose="020B0504020202020204" pitchFamily="34" charset="0"/>
          </a:endParaRPr>
        </a:p>
      </dgm:t>
    </dgm:pt>
    <dgm:pt modelId="{1E256A22-C81C-4DC8-A442-E3CDEB049567}">
      <dgm:prSet custT="1"/>
      <dgm:spPr/>
      <dgm:t>
        <a:bodyPr/>
        <a:lstStyle/>
        <a:p>
          <a:pPr algn="just">
            <a:buFont typeface="+mj-lt"/>
            <a:buAutoNum type="arabicPeriod"/>
          </a:pPr>
          <a:r>
            <a:rPr lang="es-MX" sz="1400" dirty="0">
              <a:latin typeface="Arial Nova" panose="020B0504020202020204" pitchFamily="34" charset="0"/>
            </a:rPr>
            <a:t>Elige un tipo. En el que se pueda representar mejor tú información. </a:t>
          </a:r>
        </a:p>
      </dgm:t>
    </dgm:pt>
    <dgm:pt modelId="{EE5DE02D-0DF1-4B00-9445-7F2908E99CB2}" type="parTrans" cxnId="{18076307-2AC5-403E-9D3A-AC5D4A6D9451}">
      <dgm:prSet/>
      <dgm:spPr/>
      <dgm:t>
        <a:bodyPr/>
        <a:lstStyle/>
        <a:p>
          <a:pPr algn="just"/>
          <a:endParaRPr lang="es-MX" sz="1400">
            <a:latin typeface="Arial Nova" panose="020B0504020202020204" pitchFamily="34" charset="0"/>
          </a:endParaRPr>
        </a:p>
      </dgm:t>
    </dgm:pt>
    <dgm:pt modelId="{DBDBB27A-BC8A-4AE8-9C6F-54846CA7B61C}" type="sibTrans" cxnId="{18076307-2AC5-403E-9D3A-AC5D4A6D9451}">
      <dgm:prSet/>
      <dgm:spPr/>
      <dgm:t>
        <a:bodyPr/>
        <a:lstStyle/>
        <a:p>
          <a:pPr algn="just"/>
          <a:endParaRPr lang="es-MX" sz="1400">
            <a:latin typeface="Arial Nova" panose="020B0504020202020204" pitchFamily="34" charset="0"/>
          </a:endParaRPr>
        </a:p>
      </dgm:t>
    </dgm:pt>
    <dgm:pt modelId="{D63920E2-34A6-44EB-A51B-AD2EC6C2F1BE}" type="pres">
      <dgm:prSet presAssocID="{EAF43DF9-AB44-4822-AA9F-32ABE5611431}" presName="Name0" presStyleCnt="0">
        <dgm:presLayoutVars>
          <dgm:chMax val="7"/>
          <dgm:chPref val="7"/>
          <dgm:dir/>
        </dgm:presLayoutVars>
      </dgm:prSet>
      <dgm:spPr/>
    </dgm:pt>
    <dgm:pt modelId="{CC7E9552-C3FA-4426-82D7-BAD253D02384}" type="pres">
      <dgm:prSet presAssocID="{EAF43DF9-AB44-4822-AA9F-32ABE5611431}" presName="Name1" presStyleCnt="0"/>
      <dgm:spPr/>
    </dgm:pt>
    <dgm:pt modelId="{6BB46DED-2514-40C3-A615-C70BFC76BC2C}" type="pres">
      <dgm:prSet presAssocID="{EAF43DF9-AB44-4822-AA9F-32ABE5611431}" presName="cycle" presStyleCnt="0"/>
      <dgm:spPr/>
    </dgm:pt>
    <dgm:pt modelId="{B14AF77D-2463-4299-8EE6-344DD1BFDA69}" type="pres">
      <dgm:prSet presAssocID="{EAF43DF9-AB44-4822-AA9F-32ABE5611431}" presName="srcNode" presStyleLbl="node1" presStyleIdx="0" presStyleCnt="4"/>
      <dgm:spPr/>
    </dgm:pt>
    <dgm:pt modelId="{07E1B8BF-0D2C-4BE6-9F64-AC61916F8623}" type="pres">
      <dgm:prSet presAssocID="{EAF43DF9-AB44-4822-AA9F-32ABE5611431}" presName="conn" presStyleLbl="parChTrans1D2" presStyleIdx="0" presStyleCnt="1"/>
      <dgm:spPr/>
    </dgm:pt>
    <dgm:pt modelId="{1813F859-A47C-4266-9D89-C884DD68D215}" type="pres">
      <dgm:prSet presAssocID="{EAF43DF9-AB44-4822-AA9F-32ABE5611431}" presName="extraNode" presStyleLbl="node1" presStyleIdx="0" presStyleCnt="4"/>
      <dgm:spPr/>
    </dgm:pt>
    <dgm:pt modelId="{89198B1F-0B97-4CA5-A0BC-94C3359C15C4}" type="pres">
      <dgm:prSet presAssocID="{EAF43DF9-AB44-4822-AA9F-32ABE5611431}" presName="dstNode" presStyleLbl="node1" presStyleIdx="0" presStyleCnt="4"/>
      <dgm:spPr/>
    </dgm:pt>
    <dgm:pt modelId="{2E28975D-9903-481C-BF1C-5711342A1DD8}" type="pres">
      <dgm:prSet presAssocID="{B7682EDE-C550-4A13-A3BF-57E29585482D}" presName="text_1" presStyleLbl="node1" presStyleIdx="0" presStyleCnt="4">
        <dgm:presLayoutVars>
          <dgm:bulletEnabled val="1"/>
        </dgm:presLayoutVars>
      </dgm:prSet>
      <dgm:spPr/>
    </dgm:pt>
    <dgm:pt modelId="{A81F2DD8-4D46-4A6E-8F94-651A70187CA7}" type="pres">
      <dgm:prSet presAssocID="{B7682EDE-C550-4A13-A3BF-57E29585482D}" presName="accent_1" presStyleCnt="0"/>
      <dgm:spPr/>
    </dgm:pt>
    <dgm:pt modelId="{53558F23-767D-4021-A32E-8ED7EFA63496}" type="pres">
      <dgm:prSet presAssocID="{B7682EDE-C550-4A13-A3BF-57E29585482D}" presName="accentRepeatNode" presStyleLbl="solidFgAcc1" presStyleIdx="0" presStyleCnt="4"/>
      <dgm:spPr/>
    </dgm:pt>
    <dgm:pt modelId="{94C670D8-0E6A-48BB-A548-46DCD1CF9C62}" type="pres">
      <dgm:prSet presAssocID="{35E738CE-7E68-4DAD-BFAA-DD9DB85B47B7}" presName="text_2" presStyleLbl="node1" presStyleIdx="1" presStyleCnt="4">
        <dgm:presLayoutVars>
          <dgm:bulletEnabled val="1"/>
        </dgm:presLayoutVars>
      </dgm:prSet>
      <dgm:spPr/>
    </dgm:pt>
    <dgm:pt modelId="{ED22C4EE-65C3-4603-BF1C-4DFB84ECE907}" type="pres">
      <dgm:prSet presAssocID="{35E738CE-7E68-4DAD-BFAA-DD9DB85B47B7}" presName="accent_2" presStyleCnt="0"/>
      <dgm:spPr/>
    </dgm:pt>
    <dgm:pt modelId="{BC59D00D-13EB-423A-AC40-FD992BA88E26}" type="pres">
      <dgm:prSet presAssocID="{35E738CE-7E68-4DAD-BFAA-DD9DB85B47B7}" presName="accentRepeatNode" presStyleLbl="solidFgAcc1" presStyleIdx="1" presStyleCnt="4"/>
      <dgm:spPr/>
    </dgm:pt>
    <dgm:pt modelId="{CA0EAE91-FCC7-4131-B539-A76B27400065}" type="pres">
      <dgm:prSet presAssocID="{3D8F0F6E-706B-4F58-BEFB-BEE53B404FAF}" presName="text_3" presStyleLbl="node1" presStyleIdx="2" presStyleCnt="4">
        <dgm:presLayoutVars>
          <dgm:bulletEnabled val="1"/>
        </dgm:presLayoutVars>
      </dgm:prSet>
      <dgm:spPr/>
    </dgm:pt>
    <dgm:pt modelId="{18CB026D-DC5A-414C-8AB8-8E245F4A2F4A}" type="pres">
      <dgm:prSet presAssocID="{3D8F0F6E-706B-4F58-BEFB-BEE53B404FAF}" presName="accent_3" presStyleCnt="0"/>
      <dgm:spPr/>
    </dgm:pt>
    <dgm:pt modelId="{98AF7B05-016B-46E0-AA41-398BF4EAB59D}" type="pres">
      <dgm:prSet presAssocID="{3D8F0F6E-706B-4F58-BEFB-BEE53B404FAF}" presName="accentRepeatNode" presStyleLbl="solidFgAcc1" presStyleIdx="2" presStyleCnt="4"/>
      <dgm:spPr/>
    </dgm:pt>
    <dgm:pt modelId="{17D0D131-C299-4486-B71F-1D9EC5AD07DB}" type="pres">
      <dgm:prSet presAssocID="{1E256A22-C81C-4DC8-A442-E3CDEB049567}" presName="text_4" presStyleLbl="node1" presStyleIdx="3" presStyleCnt="4">
        <dgm:presLayoutVars>
          <dgm:bulletEnabled val="1"/>
        </dgm:presLayoutVars>
      </dgm:prSet>
      <dgm:spPr/>
    </dgm:pt>
    <dgm:pt modelId="{3231BCBE-3659-4E28-9E4F-AFA74A5FBF9C}" type="pres">
      <dgm:prSet presAssocID="{1E256A22-C81C-4DC8-A442-E3CDEB049567}" presName="accent_4" presStyleCnt="0"/>
      <dgm:spPr/>
    </dgm:pt>
    <dgm:pt modelId="{980316C5-ACC8-40D1-BFF6-B99A0A5A91EA}" type="pres">
      <dgm:prSet presAssocID="{1E256A22-C81C-4DC8-A442-E3CDEB049567}" presName="accentRepeatNode" presStyleLbl="solidFgAcc1" presStyleIdx="3" presStyleCnt="4"/>
      <dgm:spPr/>
    </dgm:pt>
  </dgm:ptLst>
  <dgm:cxnLst>
    <dgm:cxn modelId="{18076307-2AC5-403E-9D3A-AC5D4A6D9451}" srcId="{EAF43DF9-AB44-4822-AA9F-32ABE5611431}" destId="{1E256A22-C81C-4DC8-A442-E3CDEB049567}" srcOrd="3" destOrd="0" parTransId="{EE5DE02D-0DF1-4B00-9445-7F2908E99CB2}" sibTransId="{DBDBB27A-BC8A-4AE8-9C6F-54846CA7B61C}"/>
    <dgm:cxn modelId="{88145445-36A4-4AB9-AA2D-7B3517B44F3D}" type="presOf" srcId="{1E256A22-C81C-4DC8-A442-E3CDEB049567}" destId="{17D0D131-C299-4486-B71F-1D9EC5AD07DB}" srcOrd="0" destOrd="0" presId="urn:microsoft.com/office/officeart/2008/layout/VerticalCurvedList"/>
    <dgm:cxn modelId="{E0174351-76F0-4CB7-9AB2-E97110D4615A}" type="presOf" srcId="{B7682EDE-C550-4A13-A3BF-57E29585482D}" destId="{2E28975D-9903-481C-BF1C-5711342A1DD8}" srcOrd="0" destOrd="0" presId="urn:microsoft.com/office/officeart/2008/layout/VerticalCurvedList"/>
    <dgm:cxn modelId="{AB7B7652-FE34-482D-A6B8-75F93FD631E1}" type="presOf" srcId="{EAF43DF9-AB44-4822-AA9F-32ABE5611431}" destId="{D63920E2-34A6-44EB-A51B-AD2EC6C2F1BE}" srcOrd="0" destOrd="0" presId="urn:microsoft.com/office/officeart/2008/layout/VerticalCurvedList"/>
    <dgm:cxn modelId="{7FCE5955-CA7F-49B8-AA20-D2201019965A}" type="presOf" srcId="{35E738CE-7E68-4DAD-BFAA-DD9DB85B47B7}" destId="{94C670D8-0E6A-48BB-A548-46DCD1CF9C62}" srcOrd="0" destOrd="0" presId="urn:microsoft.com/office/officeart/2008/layout/VerticalCurvedList"/>
    <dgm:cxn modelId="{FE5F617D-BCA5-4FDC-94A9-D66B598193F9}" srcId="{EAF43DF9-AB44-4822-AA9F-32ABE5611431}" destId="{B7682EDE-C550-4A13-A3BF-57E29585482D}" srcOrd="0" destOrd="0" parTransId="{EF0298A1-B451-4C47-8AA8-16D07FB68501}" sibTransId="{9BD6E0A7-D387-420A-A3C3-2EE65172BF31}"/>
    <dgm:cxn modelId="{00EA3DA8-4EBF-4939-B119-C752162592CA}" srcId="{EAF43DF9-AB44-4822-AA9F-32ABE5611431}" destId="{35E738CE-7E68-4DAD-BFAA-DD9DB85B47B7}" srcOrd="1" destOrd="0" parTransId="{72511694-9018-4302-AED5-1D7D02B50CA8}" sibTransId="{BFE992F4-11F9-4E7C-824C-C47AA0628362}"/>
    <dgm:cxn modelId="{CA9215AD-C517-4F87-81C4-A5F8E12D97C3}" srcId="{EAF43DF9-AB44-4822-AA9F-32ABE5611431}" destId="{3D8F0F6E-706B-4F58-BEFB-BEE53B404FAF}" srcOrd="2" destOrd="0" parTransId="{EE8B7000-CECB-4A2F-B749-80D39E756429}" sibTransId="{766EA3F8-80EE-4C6E-BCC5-606C22850F81}"/>
    <dgm:cxn modelId="{01B450E2-0723-477F-BEFF-6416BC90B961}" type="presOf" srcId="{3D8F0F6E-706B-4F58-BEFB-BEE53B404FAF}" destId="{CA0EAE91-FCC7-4131-B539-A76B27400065}" srcOrd="0" destOrd="0" presId="urn:microsoft.com/office/officeart/2008/layout/VerticalCurvedList"/>
    <dgm:cxn modelId="{948C9EFB-6B08-4EBB-9065-77D1E6DD5004}" type="presOf" srcId="{9BD6E0A7-D387-420A-A3C3-2EE65172BF31}" destId="{07E1B8BF-0D2C-4BE6-9F64-AC61916F8623}" srcOrd="0" destOrd="0" presId="urn:microsoft.com/office/officeart/2008/layout/VerticalCurvedList"/>
    <dgm:cxn modelId="{8E46AC3C-B1C0-46A9-92BD-12490F7819A7}" type="presParOf" srcId="{D63920E2-34A6-44EB-A51B-AD2EC6C2F1BE}" destId="{CC7E9552-C3FA-4426-82D7-BAD253D02384}" srcOrd="0" destOrd="0" presId="urn:microsoft.com/office/officeart/2008/layout/VerticalCurvedList"/>
    <dgm:cxn modelId="{ECDAF691-4334-4E52-A0AC-48DA1C6334C7}" type="presParOf" srcId="{CC7E9552-C3FA-4426-82D7-BAD253D02384}" destId="{6BB46DED-2514-40C3-A615-C70BFC76BC2C}" srcOrd="0" destOrd="0" presId="urn:microsoft.com/office/officeart/2008/layout/VerticalCurvedList"/>
    <dgm:cxn modelId="{5E580B89-78FB-4823-B505-99E8A11D3923}" type="presParOf" srcId="{6BB46DED-2514-40C3-A615-C70BFC76BC2C}" destId="{B14AF77D-2463-4299-8EE6-344DD1BFDA69}" srcOrd="0" destOrd="0" presId="urn:microsoft.com/office/officeart/2008/layout/VerticalCurvedList"/>
    <dgm:cxn modelId="{0B2B015A-42CA-44F8-B581-5D3269E8865F}" type="presParOf" srcId="{6BB46DED-2514-40C3-A615-C70BFC76BC2C}" destId="{07E1B8BF-0D2C-4BE6-9F64-AC61916F8623}" srcOrd="1" destOrd="0" presId="urn:microsoft.com/office/officeart/2008/layout/VerticalCurvedList"/>
    <dgm:cxn modelId="{D05DA402-2D53-4AD9-B77E-F010BFA67F4F}" type="presParOf" srcId="{6BB46DED-2514-40C3-A615-C70BFC76BC2C}" destId="{1813F859-A47C-4266-9D89-C884DD68D215}" srcOrd="2" destOrd="0" presId="urn:microsoft.com/office/officeart/2008/layout/VerticalCurvedList"/>
    <dgm:cxn modelId="{F3A81DFE-4F2D-4BD4-BF33-F50FE3D76BA9}" type="presParOf" srcId="{6BB46DED-2514-40C3-A615-C70BFC76BC2C}" destId="{89198B1F-0B97-4CA5-A0BC-94C3359C15C4}" srcOrd="3" destOrd="0" presId="urn:microsoft.com/office/officeart/2008/layout/VerticalCurvedList"/>
    <dgm:cxn modelId="{5BBB32BB-4841-48ED-BDC6-FB681C7BDB30}" type="presParOf" srcId="{CC7E9552-C3FA-4426-82D7-BAD253D02384}" destId="{2E28975D-9903-481C-BF1C-5711342A1DD8}" srcOrd="1" destOrd="0" presId="urn:microsoft.com/office/officeart/2008/layout/VerticalCurvedList"/>
    <dgm:cxn modelId="{DD2DE21F-6E0C-4DC1-A563-ECEA5DD2DF7D}" type="presParOf" srcId="{CC7E9552-C3FA-4426-82D7-BAD253D02384}" destId="{A81F2DD8-4D46-4A6E-8F94-651A70187CA7}" srcOrd="2" destOrd="0" presId="urn:microsoft.com/office/officeart/2008/layout/VerticalCurvedList"/>
    <dgm:cxn modelId="{6F216073-AFB3-441B-BC01-7D2E552824F9}" type="presParOf" srcId="{A81F2DD8-4D46-4A6E-8F94-651A70187CA7}" destId="{53558F23-767D-4021-A32E-8ED7EFA63496}" srcOrd="0" destOrd="0" presId="urn:microsoft.com/office/officeart/2008/layout/VerticalCurvedList"/>
    <dgm:cxn modelId="{246C6B34-48F7-40CE-8BCE-822E6FE1A9EB}" type="presParOf" srcId="{CC7E9552-C3FA-4426-82D7-BAD253D02384}" destId="{94C670D8-0E6A-48BB-A548-46DCD1CF9C62}" srcOrd="3" destOrd="0" presId="urn:microsoft.com/office/officeart/2008/layout/VerticalCurvedList"/>
    <dgm:cxn modelId="{F2628AF1-17EE-4D4C-B502-4802633B87AC}" type="presParOf" srcId="{CC7E9552-C3FA-4426-82D7-BAD253D02384}" destId="{ED22C4EE-65C3-4603-BF1C-4DFB84ECE907}" srcOrd="4" destOrd="0" presId="urn:microsoft.com/office/officeart/2008/layout/VerticalCurvedList"/>
    <dgm:cxn modelId="{5A0AC338-9851-4B57-AD63-4832DB423E61}" type="presParOf" srcId="{ED22C4EE-65C3-4603-BF1C-4DFB84ECE907}" destId="{BC59D00D-13EB-423A-AC40-FD992BA88E26}" srcOrd="0" destOrd="0" presId="urn:microsoft.com/office/officeart/2008/layout/VerticalCurvedList"/>
    <dgm:cxn modelId="{594FBC9C-71CA-4399-A607-FBC154D13C0E}" type="presParOf" srcId="{CC7E9552-C3FA-4426-82D7-BAD253D02384}" destId="{CA0EAE91-FCC7-4131-B539-A76B27400065}" srcOrd="5" destOrd="0" presId="urn:microsoft.com/office/officeart/2008/layout/VerticalCurvedList"/>
    <dgm:cxn modelId="{1E6E8C0F-C571-4740-B1E1-7CBC0B588DC5}" type="presParOf" srcId="{CC7E9552-C3FA-4426-82D7-BAD253D02384}" destId="{18CB026D-DC5A-414C-8AB8-8E245F4A2F4A}" srcOrd="6" destOrd="0" presId="urn:microsoft.com/office/officeart/2008/layout/VerticalCurvedList"/>
    <dgm:cxn modelId="{81605AE8-122D-4476-BD5C-B78A335ACD81}" type="presParOf" srcId="{18CB026D-DC5A-414C-8AB8-8E245F4A2F4A}" destId="{98AF7B05-016B-46E0-AA41-398BF4EAB59D}" srcOrd="0" destOrd="0" presId="urn:microsoft.com/office/officeart/2008/layout/VerticalCurvedList"/>
    <dgm:cxn modelId="{22E5B787-2A80-4D3B-A6B2-6197E286168B}" type="presParOf" srcId="{CC7E9552-C3FA-4426-82D7-BAD253D02384}" destId="{17D0D131-C299-4486-B71F-1D9EC5AD07DB}" srcOrd="7" destOrd="0" presId="urn:microsoft.com/office/officeart/2008/layout/VerticalCurvedList"/>
    <dgm:cxn modelId="{4417A973-8BF8-49F7-AC30-DE107B5AA3D7}" type="presParOf" srcId="{CC7E9552-C3FA-4426-82D7-BAD253D02384}" destId="{3231BCBE-3659-4E28-9E4F-AFA74A5FBF9C}" srcOrd="8" destOrd="0" presId="urn:microsoft.com/office/officeart/2008/layout/VerticalCurvedList"/>
    <dgm:cxn modelId="{CEEFF8AE-CF3E-4B5E-BC20-D69616461152}" type="presParOf" srcId="{3231BCBE-3659-4E28-9E4F-AFA74A5FBF9C}" destId="{980316C5-ACC8-40D1-BFF6-B99A0A5A91E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F43DF9-AB44-4822-AA9F-32ABE5611431}"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MX"/>
        </a:p>
      </dgm:t>
    </dgm:pt>
    <dgm:pt modelId="{B7682EDE-C550-4A13-A3BF-57E29585482D}">
      <dgm:prSet phldrT="[Texto]" custT="1"/>
      <dgm:spPr/>
      <dgm:t>
        <a:bodyPr/>
        <a:lstStyle/>
        <a:p>
          <a:pPr algn="just">
            <a:buFont typeface="+mj-lt"/>
            <a:buAutoNum type="arabicPeriod"/>
          </a:pPr>
          <a:r>
            <a:rPr lang="es-MX" sz="1400" dirty="0">
              <a:latin typeface="Arial Nova" panose="020B0504020202020204" pitchFamily="34" charset="0"/>
            </a:rPr>
            <a:t>Elabora un boceto. Sirve de guía para corregir errores a tiempo.</a:t>
          </a:r>
        </a:p>
      </dgm:t>
    </dgm:pt>
    <dgm:pt modelId="{EF0298A1-B451-4C47-8AA8-16D07FB68501}" type="parTrans" cxnId="{FE5F617D-BCA5-4FDC-94A9-D66B598193F9}">
      <dgm:prSet/>
      <dgm:spPr/>
      <dgm:t>
        <a:bodyPr/>
        <a:lstStyle/>
        <a:p>
          <a:pPr algn="just"/>
          <a:endParaRPr lang="es-MX" sz="1400">
            <a:latin typeface="Arial Nova" panose="020B0504020202020204" pitchFamily="34" charset="0"/>
          </a:endParaRPr>
        </a:p>
      </dgm:t>
    </dgm:pt>
    <dgm:pt modelId="{9BD6E0A7-D387-420A-A3C3-2EE65172BF31}" type="sibTrans" cxnId="{FE5F617D-BCA5-4FDC-94A9-D66B598193F9}">
      <dgm:prSet/>
      <dgm:spPr/>
      <dgm:t>
        <a:bodyPr/>
        <a:lstStyle/>
        <a:p>
          <a:pPr algn="just"/>
          <a:endParaRPr lang="es-MX" sz="1400">
            <a:latin typeface="Arial Nova" panose="020B0504020202020204" pitchFamily="34" charset="0"/>
          </a:endParaRPr>
        </a:p>
      </dgm:t>
    </dgm:pt>
    <dgm:pt modelId="{35E738CE-7E68-4DAD-BFAA-DD9DB85B47B7}">
      <dgm:prSet phldrT="[Texto]" custT="1"/>
      <dgm:spPr/>
      <dgm:t>
        <a:bodyPr/>
        <a:lstStyle/>
        <a:p>
          <a:pPr algn="just">
            <a:buFont typeface="+mj-lt"/>
            <a:buAutoNum type="arabicPeriod"/>
          </a:pPr>
          <a:r>
            <a:rPr lang="es-MX" sz="1400" dirty="0">
              <a:latin typeface="Arial Nova" panose="020B0504020202020204" pitchFamily="34" charset="0"/>
            </a:rPr>
            <a:t>Diseña tu infografía. Busca gráficos imágenes y colores atractivos.</a:t>
          </a:r>
        </a:p>
      </dgm:t>
    </dgm:pt>
    <dgm:pt modelId="{72511694-9018-4302-AED5-1D7D02B50CA8}" type="parTrans" cxnId="{00EA3DA8-4EBF-4939-B119-C752162592CA}">
      <dgm:prSet/>
      <dgm:spPr/>
      <dgm:t>
        <a:bodyPr/>
        <a:lstStyle/>
        <a:p>
          <a:pPr algn="just"/>
          <a:endParaRPr lang="es-MX" sz="1400">
            <a:latin typeface="Arial Nova" panose="020B0504020202020204" pitchFamily="34" charset="0"/>
          </a:endParaRPr>
        </a:p>
      </dgm:t>
    </dgm:pt>
    <dgm:pt modelId="{BFE992F4-11F9-4E7C-824C-C47AA0628362}" type="sibTrans" cxnId="{00EA3DA8-4EBF-4939-B119-C752162592CA}">
      <dgm:prSet/>
      <dgm:spPr/>
      <dgm:t>
        <a:bodyPr/>
        <a:lstStyle/>
        <a:p>
          <a:pPr algn="just"/>
          <a:endParaRPr lang="es-MX" sz="1400">
            <a:latin typeface="Arial Nova" panose="020B0504020202020204" pitchFamily="34" charset="0"/>
          </a:endParaRPr>
        </a:p>
      </dgm:t>
    </dgm:pt>
    <dgm:pt modelId="{3D8F0F6E-706B-4F58-BEFB-BEE53B404FAF}">
      <dgm:prSet phldrT="[Texto]" custT="1"/>
      <dgm:spPr/>
      <dgm:t>
        <a:bodyPr/>
        <a:lstStyle/>
        <a:p>
          <a:pPr algn="just">
            <a:buFont typeface="+mj-lt"/>
            <a:buAutoNum type="arabicPeriod"/>
          </a:pPr>
          <a:r>
            <a:rPr lang="es-MX" sz="1400" dirty="0">
              <a:latin typeface="Arial Nova" panose="020B0504020202020204" pitchFamily="34" charset="0"/>
            </a:rPr>
            <a:t>Revisa y corrige. Que no se te escape ningún error ortográfico </a:t>
          </a:r>
        </a:p>
      </dgm:t>
    </dgm:pt>
    <dgm:pt modelId="{EE8B7000-CECB-4A2F-B749-80D39E756429}" type="parTrans" cxnId="{CA9215AD-C517-4F87-81C4-A5F8E12D97C3}">
      <dgm:prSet/>
      <dgm:spPr/>
      <dgm:t>
        <a:bodyPr/>
        <a:lstStyle/>
        <a:p>
          <a:pPr algn="just"/>
          <a:endParaRPr lang="es-MX" sz="1400">
            <a:latin typeface="Arial Nova" panose="020B0504020202020204" pitchFamily="34" charset="0"/>
          </a:endParaRPr>
        </a:p>
      </dgm:t>
    </dgm:pt>
    <dgm:pt modelId="{766EA3F8-80EE-4C6E-BCC5-606C22850F81}" type="sibTrans" cxnId="{CA9215AD-C517-4F87-81C4-A5F8E12D97C3}">
      <dgm:prSet/>
      <dgm:spPr/>
      <dgm:t>
        <a:bodyPr/>
        <a:lstStyle/>
        <a:p>
          <a:pPr algn="just"/>
          <a:endParaRPr lang="es-MX" sz="1400">
            <a:latin typeface="Arial Nova" panose="020B0504020202020204" pitchFamily="34" charset="0"/>
          </a:endParaRPr>
        </a:p>
      </dgm:t>
    </dgm:pt>
    <dgm:pt modelId="{1E256A22-C81C-4DC8-A442-E3CDEB049567}">
      <dgm:prSet custT="1"/>
      <dgm:spPr/>
      <dgm:t>
        <a:bodyPr/>
        <a:lstStyle/>
        <a:p>
          <a:pPr algn="just">
            <a:buFont typeface="+mj-lt"/>
            <a:buAutoNum type="arabicPeriod"/>
          </a:pPr>
          <a:r>
            <a:rPr lang="es-MX" sz="1400" dirty="0">
              <a:latin typeface="Arial Nova" panose="020B0504020202020204" pitchFamily="34" charset="0"/>
            </a:rPr>
            <a:t>Publica y comparte.</a:t>
          </a:r>
        </a:p>
      </dgm:t>
    </dgm:pt>
    <dgm:pt modelId="{EE5DE02D-0DF1-4B00-9445-7F2908E99CB2}" type="parTrans" cxnId="{18076307-2AC5-403E-9D3A-AC5D4A6D9451}">
      <dgm:prSet/>
      <dgm:spPr/>
      <dgm:t>
        <a:bodyPr/>
        <a:lstStyle/>
        <a:p>
          <a:pPr algn="just"/>
          <a:endParaRPr lang="es-MX" sz="1400">
            <a:latin typeface="Arial Nova" panose="020B0504020202020204" pitchFamily="34" charset="0"/>
          </a:endParaRPr>
        </a:p>
      </dgm:t>
    </dgm:pt>
    <dgm:pt modelId="{DBDBB27A-BC8A-4AE8-9C6F-54846CA7B61C}" type="sibTrans" cxnId="{18076307-2AC5-403E-9D3A-AC5D4A6D9451}">
      <dgm:prSet/>
      <dgm:spPr/>
      <dgm:t>
        <a:bodyPr/>
        <a:lstStyle/>
        <a:p>
          <a:pPr algn="just"/>
          <a:endParaRPr lang="es-MX" sz="1400">
            <a:latin typeface="Arial Nova" panose="020B0504020202020204" pitchFamily="34" charset="0"/>
          </a:endParaRPr>
        </a:p>
      </dgm:t>
    </dgm:pt>
    <dgm:pt modelId="{D63920E2-34A6-44EB-A51B-AD2EC6C2F1BE}" type="pres">
      <dgm:prSet presAssocID="{EAF43DF9-AB44-4822-AA9F-32ABE5611431}" presName="Name0" presStyleCnt="0">
        <dgm:presLayoutVars>
          <dgm:chMax val="7"/>
          <dgm:chPref val="7"/>
          <dgm:dir/>
        </dgm:presLayoutVars>
      </dgm:prSet>
      <dgm:spPr/>
    </dgm:pt>
    <dgm:pt modelId="{CC7E9552-C3FA-4426-82D7-BAD253D02384}" type="pres">
      <dgm:prSet presAssocID="{EAF43DF9-AB44-4822-AA9F-32ABE5611431}" presName="Name1" presStyleCnt="0"/>
      <dgm:spPr/>
    </dgm:pt>
    <dgm:pt modelId="{6BB46DED-2514-40C3-A615-C70BFC76BC2C}" type="pres">
      <dgm:prSet presAssocID="{EAF43DF9-AB44-4822-AA9F-32ABE5611431}" presName="cycle" presStyleCnt="0"/>
      <dgm:spPr/>
    </dgm:pt>
    <dgm:pt modelId="{B14AF77D-2463-4299-8EE6-344DD1BFDA69}" type="pres">
      <dgm:prSet presAssocID="{EAF43DF9-AB44-4822-AA9F-32ABE5611431}" presName="srcNode" presStyleLbl="node1" presStyleIdx="0" presStyleCnt="4"/>
      <dgm:spPr/>
    </dgm:pt>
    <dgm:pt modelId="{07E1B8BF-0D2C-4BE6-9F64-AC61916F8623}" type="pres">
      <dgm:prSet presAssocID="{EAF43DF9-AB44-4822-AA9F-32ABE5611431}" presName="conn" presStyleLbl="parChTrans1D2" presStyleIdx="0" presStyleCnt="1"/>
      <dgm:spPr/>
    </dgm:pt>
    <dgm:pt modelId="{1813F859-A47C-4266-9D89-C884DD68D215}" type="pres">
      <dgm:prSet presAssocID="{EAF43DF9-AB44-4822-AA9F-32ABE5611431}" presName="extraNode" presStyleLbl="node1" presStyleIdx="0" presStyleCnt="4"/>
      <dgm:spPr/>
    </dgm:pt>
    <dgm:pt modelId="{89198B1F-0B97-4CA5-A0BC-94C3359C15C4}" type="pres">
      <dgm:prSet presAssocID="{EAF43DF9-AB44-4822-AA9F-32ABE5611431}" presName="dstNode" presStyleLbl="node1" presStyleIdx="0" presStyleCnt="4"/>
      <dgm:spPr/>
    </dgm:pt>
    <dgm:pt modelId="{2E28975D-9903-481C-BF1C-5711342A1DD8}" type="pres">
      <dgm:prSet presAssocID="{B7682EDE-C550-4A13-A3BF-57E29585482D}" presName="text_1" presStyleLbl="node1" presStyleIdx="0" presStyleCnt="4">
        <dgm:presLayoutVars>
          <dgm:bulletEnabled val="1"/>
        </dgm:presLayoutVars>
      </dgm:prSet>
      <dgm:spPr/>
    </dgm:pt>
    <dgm:pt modelId="{A81F2DD8-4D46-4A6E-8F94-651A70187CA7}" type="pres">
      <dgm:prSet presAssocID="{B7682EDE-C550-4A13-A3BF-57E29585482D}" presName="accent_1" presStyleCnt="0"/>
      <dgm:spPr/>
    </dgm:pt>
    <dgm:pt modelId="{53558F23-767D-4021-A32E-8ED7EFA63496}" type="pres">
      <dgm:prSet presAssocID="{B7682EDE-C550-4A13-A3BF-57E29585482D}" presName="accentRepeatNode" presStyleLbl="solidFgAcc1" presStyleIdx="0" presStyleCnt="4"/>
      <dgm:spPr/>
    </dgm:pt>
    <dgm:pt modelId="{94C670D8-0E6A-48BB-A548-46DCD1CF9C62}" type="pres">
      <dgm:prSet presAssocID="{35E738CE-7E68-4DAD-BFAA-DD9DB85B47B7}" presName="text_2" presStyleLbl="node1" presStyleIdx="1" presStyleCnt="4">
        <dgm:presLayoutVars>
          <dgm:bulletEnabled val="1"/>
        </dgm:presLayoutVars>
      </dgm:prSet>
      <dgm:spPr/>
    </dgm:pt>
    <dgm:pt modelId="{ED22C4EE-65C3-4603-BF1C-4DFB84ECE907}" type="pres">
      <dgm:prSet presAssocID="{35E738CE-7E68-4DAD-BFAA-DD9DB85B47B7}" presName="accent_2" presStyleCnt="0"/>
      <dgm:spPr/>
    </dgm:pt>
    <dgm:pt modelId="{BC59D00D-13EB-423A-AC40-FD992BA88E26}" type="pres">
      <dgm:prSet presAssocID="{35E738CE-7E68-4DAD-BFAA-DD9DB85B47B7}" presName="accentRepeatNode" presStyleLbl="solidFgAcc1" presStyleIdx="1" presStyleCnt="4"/>
      <dgm:spPr/>
    </dgm:pt>
    <dgm:pt modelId="{CA0EAE91-FCC7-4131-B539-A76B27400065}" type="pres">
      <dgm:prSet presAssocID="{3D8F0F6E-706B-4F58-BEFB-BEE53B404FAF}" presName="text_3" presStyleLbl="node1" presStyleIdx="2" presStyleCnt="4">
        <dgm:presLayoutVars>
          <dgm:bulletEnabled val="1"/>
        </dgm:presLayoutVars>
      </dgm:prSet>
      <dgm:spPr/>
    </dgm:pt>
    <dgm:pt modelId="{18CB026D-DC5A-414C-8AB8-8E245F4A2F4A}" type="pres">
      <dgm:prSet presAssocID="{3D8F0F6E-706B-4F58-BEFB-BEE53B404FAF}" presName="accent_3" presStyleCnt="0"/>
      <dgm:spPr/>
    </dgm:pt>
    <dgm:pt modelId="{98AF7B05-016B-46E0-AA41-398BF4EAB59D}" type="pres">
      <dgm:prSet presAssocID="{3D8F0F6E-706B-4F58-BEFB-BEE53B404FAF}" presName="accentRepeatNode" presStyleLbl="solidFgAcc1" presStyleIdx="2" presStyleCnt="4"/>
      <dgm:spPr/>
    </dgm:pt>
    <dgm:pt modelId="{17D0D131-C299-4486-B71F-1D9EC5AD07DB}" type="pres">
      <dgm:prSet presAssocID="{1E256A22-C81C-4DC8-A442-E3CDEB049567}" presName="text_4" presStyleLbl="node1" presStyleIdx="3" presStyleCnt="4">
        <dgm:presLayoutVars>
          <dgm:bulletEnabled val="1"/>
        </dgm:presLayoutVars>
      </dgm:prSet>
      <dgm:spPr/>
    </dgm:pt>
    <dgm:pt modelId="{3231BCBE-3659-4E28-9E4F-AFA74A5FBF9C}" type="pres">
      <dgm:prSet presAssocID="{1E256A22-C81C-4DC8-A442-E3CDEB049567}" presName="accent_4" presStyleCnt="0"/>
      <dgm:spPr/>
    </dgm:pt>
    <dgm:pt modelId="{980316C5-ACC8-40D1-BFF6-B99A0A5A91EA}" type="pres">
      <dgm:prSet presAssocID="{1E256A22-C81C-4DC8-A442-E3CDEB049567}" presName="accentRepeatNode" presStyleLbl="solidFgAcc1" presStyleIdx="3" presStyleCnt="4"/>
      <dgm:spPr/>
    </dgm:pt>
  </dgm:ptLst>
  <dgm:cxnLst>
    <dgm:cxn modelId="{18076307-2AC5-403E-9D3A-AC5D4A6D9451}" srcId="{EAF43DF9-AB44-4822-AA9F-32ABE5611431}" destId="{1E256A22-C81C-4DC8-A442-E3CDEB049567}" srcOrd="3" destOrd="0" parTransId="{EE5DE02D-0DF1-4B00-9445-7F2908E99CB2}" sibTransId="{DBDBB27A-BC8A-4AE8-9C6F-54846CA7B61C}"/>
    <dgm:cxn modelId="{88145445-36A4-4AB9-AA2D-7B3517B44F3D}" type="presOf" srcId="{1E256A22-C81C-4DC8-A442-E3CDEB049567}" destId="{17D0D131-C299-4486-B71F-1D9EC5AD07DB}" srcOrd="0" destOrd="0" presId="urn:microsoft.com/office/officeart/2008/layout/VerticalCurvedList"/>
    <dgm:cxn modelId="{E0174351-76F0-4CB7-9AB2-E97110D4615A}" type="presOf" srcId="{B7682EDE-C550-4A13-A3BF-57E29585482D}" destId="{2E28975D-9903-481C-BF1C-5711342A1DD8}" srcOrd="0" destOrd="0" presId="urn:microsoft.com/office/officeart/2008/layout/VerticalCurvedList"/>
    <dgm:cxn modelId="{AB7B7652-FE34-482D-A6B8-75F93FD631E1}" type="presOf" srcId="{EAF43DF9-AB44-4822-AA9F-32ABE5611431}" destId="{D63920E2-34A6-44EB-A51B-AD2EC6C2F1BE}" srcOrd="0" destOrd="0" presId="urn:microsoft.com/office/officeart/2008/layout/VerticalCurvedList"/>
    <dgm:cxn modelId="{7FCE5955-CA7F-49B8-AA20-D2201019965A}" type="presOf" srcId="{35E738CE-7E68-4DAD-BFAA-DD9DB85B47B7}" destId="{94C670D8-0E6A-48BB-A548-46DCD1CF9C62}" srcOrd="0" destOrd="0" presId="urn:microsoft.com/office/officeart/2008/layout/VerticalCurvedList"/>
    <dgm:cxn modelId="{FE5F617D-BCA5-4FDC-94A9-D66B598193F9}" srcId="{EAF43DF9-AB44-4822-AA9F-32ABE5611431}" destId="{B7682EDE-C550-4A13-A3BF-57E29585482D}" srcOrd="0" destOrd="0" parTransId="{EF0298A1-B451-4C47-8AA8-16D07FB68501}" sibTransId="{9BD6E0A7-D387-420A-A3C3-2EE65172BF31}"/>
    <dgm:cxn modelId="{00EA3DA8-4EBF-4939-B119-C752162592CA}" srcId="{EAF43DF9-AB44-4822-AA9F-32ABE5611431}" destId="{35E738CE-7E68-4DAD-BFAA-DD9DB85B47B7}" srcOrd="1" destOrd="0" parTransId="{72511694-9018-4302-AED5-1D7D02B50CA8}" sibTransId="{BFE992F4-11F9-4E7C-824C-C47AA0628362}"/>
    <dgm:cxn modelId="{CA9215AD-C517-4F87-81C4-A5F8E12D97C3}" srcId="{EAF43DF9-AB44-4822-AA9F-32ABE5611431}" destId="{3D8F0F6E-706B-4F58-BEFB-BEE53B404FAF}" srcOrd="2" destOrd="0" parTransId="{EE8B7000-CECB-4A2F-B749-80D39E756429}" sibTransId="{766EA3F8-80EE-4C6E-BCC5-606C22850F81}"/>
    <dgm:cxn modelId="{01B450E2-0723-477F-BEFF-6416BC90B961}" type="presOf" srcId="{3D8F0F6E-706B-4F58-BEFB-BEE53B404FAF}" destId="{CA0EAE91-FCC7-4131-B539-A76B27400065}" srcOrd="0" destOrd="0" presId="urn:microsoft.com/office/officeart/2008/layout/VerticalCurvedList"/>
    <dgm:cxn modelId="{948C9EFB-6B08-4EBB-9065-77D1E6DD5004}" type="presOf" srcId="{9BD6E0A7-D387-420A-A3C3-2EE65172BF31}" destId="{07E1B8BF-0D2C-4BE6-9F64-AC61916F8623}" srcOrd="0" destOrd="0" presId="urn:microsoft.com/office/officeart/2008/layout/VerticalCurvedList"/>
    <dgm:cxn modelId="{8E46AC3C-B1C0-46A9-92BD-12490F7819A7}" type="presParOf" srcId="{D63920E2-34A6-44EB-A51B-AD2EC6C2F1BE}" destId="{CC7E9552-C3FA-4426-82D7-BAD253D02384}" srcOrd="0" destOrd="0" presId="urn:microsoft.com/office/officeart/2008/layout/VerticalCurvedList"/>
    <dgm:cxn modelId="{ECDAF691-4334-4E52-A0AC-48DA1C6334C7}" type="presParOf" srcId="{CC7E9552-C3FA-4426-82D7-BAD253D02384}" destId="{6BB46DED-2514-40C3-A615-C70BFC76BC2C}" srcOrd="0" destOrd="0" presId="urn:microsoft.com/office/officeart/2008/layout/VerticalCurvedList"/>
    <dgm:cxn modelId="{5E580B89-78FB-4823-B505-99E8A11D3923}" type="presParOf" srcId="{6BB46DED-2514-40C3-A615-C70BFC76BC2C}" destId="{B14AF77D-2463-4299-8EE6-344DD1BFDA69}" srcOrd="0" destOrd="0" presId="urn:microsoft.com/office/officeart/2008/layout/VerticalCurvedList"/>
    <dgm:cxn modelId="{0B2B015A-42CA-44F8-B581-5D3269E8865F}" type="presParOf" srcId="{6BB46DED-2514-40C3-A615-C70BFC76BC2C}" destId="{07E1B8BF-0D2C-4BE6-9F64-AC61916F8623}" srcOrd="1" destOrd="0" presId="urn:microsoft.com/office/officeart/2008/layout/VerticalCurvedList"/>
    <dgm:cxn modelId="{D05DA402-2D53-4AD9-B77E-F010BFA67F4F}" type="presParOf" srcId="{6BB46DED-2514-40C3-A615-C70BFC76BC2C}" destId="{1813F859-A47C-4266-9D89-C884DD68D215}" srcOrd="2" destOrd="0" presId="urn:microsoft.com/office/officeart/2008/layout/VerticalCurvedList"/>
    <dgm:cxn modelId="{F3A81DFE-4F2D-4BD4-BF33-F50FE3D76BA9}" type="presParOf" srcId="{6BB46DED-2514-40C3-A615-C70BFC76BC2C}" destId="{89198B1F-0B97-4CA5-A0BC-94C3359C15C4}" srcOrd="3" destOrd="0" presId="urn:microsoft.com/office/officeart/2008/layout/VerticalCurvedList"/>
    <dgm:cxn modelId="{5BBB32BB-4841-48ED-BDC6-FB681C7BDB30}" type="presParOf" srcId="{CC7E9552-C3FA-4426-82D7-BAD253D02384}" destId="{2E28975D-9903-481C-BF1C-5711342A1DD8}" srcOrd="1" destOrd="0" presId="urn:microsoft.com/office/officeart/2008/layout/VerticalCurvedList"/>
    <dgm:cxn modelId="{DD2DE21F-6E0C-4DC1-A563-ECEA5DD2DF7D}" type="presParOf" srcId="{CC7E9552-C3FA-4426-82D7-BAD253D02384}" destId="{A81F2DD8-4D46-4A6E-8F94-651A70187CA7}" srcOrd="2" destOrd="0" presId="urn:microsoft.com/office/officeart/2008/layout/VerticalCurvedList"/>
    <dgm:cxn modelId="{6F216073-AFB3-441B-BC01-7D2E552824F9}" type="presParOf" srcId="{A81F2DD8-4D46-4A6E-8F94-651A70187CA7}" destId="{53558F23-767D-4021-A32E-8ED7EFA63496}" srcOrd="0" destOrd="0" presId="urn:microsoft.com/office/officeart/2008/layout/VerticalCurvedList"/>
    <dgm:cxn modelId="{246C6B34-48F7-40CE-8BCE-822E6FE1A9EB}" type="presParOf" srcId="{CC7E9552-C3FA-4426-82D7-BAD253D02384}" destId="{94C670D8-0E6A-48BB-A548-46DCD1CF9C62}" srcOrd="3" destOrd="0" presId="urn:microsoft.com/office/officeart/2008/layout/VerticalCurvedList"/>
    <dgm:cxn modelId="{F2628AF1-17EE-4D4C-B502-4802633B87AC}" type="presParOf" srcId="{CC7E9552-C3FA-4426-82D7-BAD253D02384}" destId="{ED22C4EE-65C3-4603-BF1C-4DFB84ECE907}" srcOrd="4" destOrd="0" presId="urn:microsoft.com/office/officeart/2008/layout/VerticalCurvedList"/>
    <dgm:cxn modelId="{5A0AC338-9851-4B57-AD63-4832DB423E61}" type="presParOf" srcId="{ED22C4EE-65C3-4603-BF1C-4DFB84ECE907}" destId="{BC59D00D-13EB-423A-AC40-FD992BA88E26}" srcOrd="0" destOrd="0" presId="urn:microsoft.com/office/officeart/2008/layout/VerticalCurvedList"/>
    <dgm:cxn modelId="{594FBC9C-71CA-4399-A607-FBC154D13C0E}" type="presParOf" srcId="{CC7E9552-C3FA-4426-82D7-BAD253D02384}" destId="{CA0EAE91-FCC7-4131-B539-A76B27400065}" srcOrd="5" destOrd="0" presId="urn:microsoft.com/office/officeart/2008/layout/VerticalCurvedList"/>
    <dgm:cxn modelId="{1E6E8C0F-C571-4740-B1E1-7CBC0B588DC5}" type="presParOf" srcId="{CC7E9552-C3FA-4426-82D7-BAD253D02384}" destId="{18CB026D-DC5A-414C-8AB8-8E245F4A2F4A}" srcOrd="6" destOrd="0" presId="urn:microsoft.com/office/officeart/2008/layout/VerticalCurvedList"/>
    <dgm:cxn modelId="{81605AE8-122D-4476-BD5C-B78A335ACD81}" type="presParOf" srcId="{18CB026D-DC5A-414C-8AB8-8E245F4A2F4A}" destId="{98AF7B05-016B-46E0-AA41-398BF4EAB59D}" srcOrd="0" destOrd="0" presId="urn:microsoft.com/office/officeart/2008/layout/VerticalCurvedList"/>
    <dgm:cxn modelId="{22E5B787-2A80-4D3B-A6B2-6197E286168B}" type="presParOf" srcId="{CC7E9552-C3FA-4426-82D7-BAD253D02384}" destId="{17D0D131-C299-4486-B71F-1D9EC5AD07DB}" srcOrd="7" destOrd="0" presId="urn:microsoft.com/office/officeart/2008/layout/VerticalCurvedList"/>
    <dgm:cxn modelId="{4417A973-8BF8-49F7-AC30-DE107B5AA3D7}" type="presParOf" srcId="{CC7E9552-C3FA-4426-82D7-BAD253D02384}" destId="{3231BCBE-3659-4E28-9E4F-AFA74A5FBF9C}" srcOrd="8" destOrd="0" presId="urn:microsoft.com/office/officeart/2008/layout/VerticalCurvedList"/>
    <dgm:cxn modelId="{CEEFF8AE-CF3E-4B5E-BC20-D69616461152}" type="presParOf" srcId="{3231BCBE-3659-4E28-9E4F-AFA74A5FBF9C}" destId="{980316C5-ACC8-40D1-BFF6-B99A0A5A91E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0D18B9-62E0-4EFC-A9E5-0E4473BF5B21}" type="doc">
      <dgm:prSet loTypeId="urn:microsoft.com/office/officeart/2005/8/layout/vList3" loCatId="list" qsTypeId="urn:microsoft.com/office/officeart/2005/8/quickstyle/simple1" qsCatId="simple" csTypeId="urn:microsoft.com/office/officeart/2005/8/colors/accent6_2" csCatId="accent6" phldr="1"/>
      <dgm:spPr/>
      <dgm:t>
        <a:bodyPr/>
        <a:lstStyle/>
        <a:p>
          <a:endParaRPr lang="es-MX"/>
        </a:p>
      </dgm:t>
    </dgm:pt>
    <dgm:pt modelId="{8F25289B-A61E-465E-AFFF-477AA5248E0B}">
      <dgm:prSet phldrT="[Texto]" custT="1"/>
      <dgm:spPr/>
      <dgm:t>
        <a:bodyPr/>
        <a:lstStyle/>
        <a:p>
          <a:r>
            <a:rPr lang="es-MX" sz="1600" b="1" dirty="0">
              <a:latin typeface="Arial Nova" panose="020B0504020202020204" pitchFamily="34" charset="0"/>
            </a:rPr>
            <a:t>Hipótesis nula</a:t>
          </a:r>
        </a:p>
        <a:p>
          <a:r>
            <a:rPr lang="es-MX" sz="1400" dirty="0">
              <a:latin typeface="Arial Nova" panose="020B0504020202020204" pitchFamily="34" charset="0"/>
            </a:rPr>
            <a:t>Supone que no hay relación entre las variables de estudio, por esta razón, también se conoce como una hipótesis de no relación.</a:t>
          </a:r>
        </a:p>
      </dgm:t>
    </dgm:pt>
    <dgm:pt modelId="{6A1AF055-5F0C-460B-BF86-659FB88E3655}" type="parTrans" cxnId="{7F0630E1-D4F4-4FC2-8EA0-680504D771E4}">
      <dgm:prSet/>
      <dgm:spPr/>
      <dgm:t>
        <a:bodyPr/>
        <a:lstStyle/>
        <a:p>
          <a:endParaRPr lang="es-MX" sz="2400">
            <a:latin typeface="Arial Nova" panose="020B0504020202020204" pitchFamily="34" charset="0"/>
          </a:endParaRPr>
        </a:p>
      </dgm:t>
    </dgm:pt>
    <dgm:pt modelId="{3FE2D052-763C-4089-8A41-C3EA4B468143}" type="sibTrans" cxnId="{7F0630E1-D4F4-4FC2-8EA0-680504D771E4}">
      <dgm:prSet/>
      <dgm:spPr/>
      <dgm:t>
        <a:bodyPr/>
        <a:lstStyle/>
        <a:p>
          <a:endParaRPr lang="es-MX" sz="2400">
            <a:latin typeface="Arial Nova" panose="020B0504020202020204" pitchFamily="34" charset="0"/>
          </a:endParaRPr>
        </a:p>
      </dgm:t>
    </dgm:pt>
    <dgm:pt modelId="{D5A9A3E8-C391-4EB1-A189-3D7D24B90128}">
      <dgm:prSet phldrT="[Texto]" custT="1"/>
      <dgm:spPr/>
      <dgm:t>
        <a:bodyPr/>
        <a:lstStyle/>
        <a:p>
          <a:r>
            <a:rPr lang="es-MX" sz="1600" b="1" dirty="0">
              <a:latin typeface="Arial Nova" panose="020B0504020202020204" pitchFamily="34" charset="0"/>
            </a:rPr>
            <a:t>Hipótesis generales o teóricas</a:t>
          </a:r>
        </a:p>
        <a:p>
          <a:r>
            <a:rPr lang="es-MX" sz="1400" dirty="0">
              <a:latin typeface="Arial Nova" panose="020B0504020202020204" pitchFamily="34" charset="0"/>
            </a:rPr>
            <a:t>Es la hipótesis que se debe demostrar a través de la investigación científica. Estas hipótesis se pueden verificar experimentalmente. Por lo que También de denominan hipótesis operacionales</a:t>
          </a:r>
        </a:p>
      </dgm:t>
    </dgm:pt>
    <dgm:pt modelId="{7FC3D413-0B1E-479C-BF12-98BD4076FE0A}" type="parTrans" cxnId="{4CDBE642-B8BF-4C30-9807-4ACD3DCEE4E1}">
      <dgm:prSet/>
      <dgm:spPr/>
      <dgm:t>
        <a:bodyPr/>
        <a:lstStyle/>
        <a:p>
          <a:endParaRPr lang="es-MX" sz="2400">
            <a:latin typeface="Arial Nova" panose="020B0504020202020204" pitchFamily="34" charset="0"/>
          </a:endParaRPr>
        </a:p>
      </dgm:t>
    </dgm:pt>
    <dgm:pt modelId="{8149624D-0668-4FE2-8A58-29703D8EC3A3}" type="sibTrans" cxnId="{4CDBE642-B8BF-4C30-9807-4ACD3DCEE4E1}">
      <dgm:prSet/>
      <dgm:spPr/>
      <dgm:t>
        <a:bodyPr/>
        <a:lstStyle/>
        <a:p>
          <a:endParaRPr lang="es-MX" sz="2400">
            <a:latin typeface="Arial Nova" panose="020B0504020202020204" pitchFamily="34" charset="0"/>
          </a:endParaRPr>
        </a:p>
      </dgm:t>
    </dgm:pt>
    <dgm:pt modelId="{ECE2FB73-98D9-4319-888C-FB3A23B6CB1C}">
      <dgm:prSet phldrT="[Texto]" custT="1"/>
      <dgm:spPr/>
      <dgm:t>
        <a:bodyPr/>
        <a:lstStyle/>
        <a:p>
          <a:endParaRPr lang="es-MX" sz="1800" b="1" dirty="0">
            <a:latin typeface="Arial Nova" panose="020B0504020202020204" pitchFamily="34" charset="0"/>
          </a:endParaRPr>
        </a:p>
        <a:p>
          <a:r>
            <a:rPr lang="es-MX" sz="1600" b="1" dirty="0">
              <a:latin typeface="Arial Nova" panose="020B0504020202020204" pitchFamily="34" charset="0"/>
            </a:rPr>
            <a:t>Hipótesis de trabajo</a:t>
          </a:r>
        </a:p>
        <a:p>
          <a:r>
            <a:rPr lang="es-MX" sz="1400" dirty="0">
              <a:latin typeface="Arial Nova" panose="020B0504020202020204" pitchFamily="34" charset="0"/>
            </a:rPr>
            <a:t>Son aquellas que se formulan de forma conceptual, sin cuantificar las variables. Normalmente, estas hipótesis se obtienen a través de un proceso de inducción o generalización basado en la observación de comportamientos similares.</a:t>
          </a:r>
        </a:p>
        <a:p>
          <a:endParaRPr lang="es-MX" sz="1600" dirty="0">
            <a:latin typeface="Arial Nova" panose="020B0504020202020204" pitchFamily="34" charset="0"/>
          </a:endParaRPr>
        </a:p>
      </dgm:t>
    </dgm:pt>
    <dgm:pt modelId="{81E36CCD-1917-46A4-895D-089137298E4B}" type="parTrans" cxnId="{18A94868-B22A-4A35-8A0F-AD0AA4CE7DFC}">
      <dgm:prSet/>
      <dgm:spPr/>
      <dgm:t>
        <a:bodyPr/>
        <a:lstStyle/>
        <a:p>
          <a:endParaRPr lang="es-MX" sz="2400">
            <a:latin typeface="Arial Nova" panose="020B0504020202020204" pitchFamily="34" charset="0"/>
          </a:endParaRPr>
        </a:p>
      </dgm:t>
    </dgm:pt>
    <dgm:pt modelId="{B33A9734-6F1D-413E-9D6E-279F0D4FDD1F}" type="sibTrans" cxnId="{18A94868-B22A-4A35-8A0F-AD0AA4CE7DFC}">
      <dgm:prSet/>
      <dgm:spPr/>
      <dgm:t>
        <a:bodyPr/>
        <a:lstStyle/>
        <a:p>
          <a:endParaRPr lang="es-MX" sz="2400">
            <a:latin typeface="Arial Nova" panose="020B0504020202020204" pitchFamily="34" charset="0"/>
          </a:endParaRPr>
        </a:p>
      </dgm:t>
    </dgm:pt>
    <dgm:pt modelId="{B4ECE846-9369-45E1-BB87-30D510536A5F}">
      <dgm:prSet phldrT="[Texto]" custT="1"/>
      <dgm:spPr/>
      <dgm:t>
        <a:bodyPr/>
        <a:lstStyle/>
        <a:p>
          <a:r>
            <a:rPr lang="es-MX" sz="1600" b="1" dirty="0">
              <a:latin typeface="Arial Nova" panose="020B0504020202020204" pitchFamily="34" charset="0"/>
            </a:rPr>
            <a:t>Hipótesis alternativas</a:t>
          </a:r>
        </a:p>
        <a:p>
          <a:r>
            <a:rPr lang="es-MX" sz="1400" dirty="0">
              <a:latin typeface="Arial Nova" panose="020B0504020202020204" pitchFamily="34" charset="0"/>
            </a:rPr>
            <a:t>Intentan responder al mismo problema que las hipótesis de trabajo, sin embargo, como su nombre lo indica, buscan diferentes explicaciones posibles</a:t>
          </a:r>
        </a:p>
      </dgm:t>
    </dgm:pt>
    <dgm:pt modelId="{A8EF02FE-F6F9-4BA4-885A-49A19A1E6BA9}" type="parTrans" cxnId="{CE7599A5-9952-4FFB-9238-66E3620577C5}">
      <dgm:prSet/>
      <dgm:spPr/>
      <dgm:t>
        <a:bodyPr/>
        <a:lstStyle/>
        <a:p>
          <a:endParaRPr lang="es-MX" sz="2400">
            <a:latin typeface="Arial Nova" panose="020B0504020202020204" pitchFamily="34" charset="0"/>
          </a:endParaRPr>
        </a:p>
      </dgm:t>
    </dgm:pt>
    <dgm:pt modelId="{8B768889-6A55-4EB1-BDC4-0ED841E3C7E9}" type="sibTrans" cxnId="{CE7599A5-9952-4FFB-9238-66E3620577C5}">
      <dgm:prSet/>
      <dgm:spPr/>
      <dgm:t>
        <a:bodyPr/>
        <a:lstStyle/>
        <a:p>
          <a:endParaRPr lang="es-MX" sz="2400">
            <a:latin typeface="Arial Nova" panose="020B0504020202020204" pitchFamily="34" charset="0"/>
          </a:endParaRPr>
        </a:p>
      </dgm:t>
    </dgm:pt>
    <dgm:pt modelId="{3D6B4117-3494-4418-B9BB-ACAA7FACEA8F}" type="pres">
      <dgm:prSet presAssocID="{5E0D18B9-62E0-4EFC-A9E5-0E4473BF5B21}" presName="linearFlow" presStyleCnt="0">
        <dgm:presLayoutVars>
          <dgm:dir/>
          <dgm:resizeHandles val="exact"/>
        </dgm:presLayoutVars>
      </dgm:prSet>
      <dgm:spPr/>
    </dgm:pt>
    <dgm:pt modelId="{F208C512-01B7-4B30-8DAA-0EEA55AF01EB}" type="pres">
      <dgm:prSet presAssocID="{8F25289B-A61E-465E-AFFF-477AA5248E0B}" presName="composite" presStyleCnt="0"/>
      <dgm:spPr/>
    </dgm:pt>
    <dgm:pt modelId="{1C2AAD8D-5704-4F94-96C8-8419E2327284}" type="pres">
      <dgm:prSet presAssocID="{8F25289B-A61E-465E-AFFF-477AA5248E0B}" presName="imgShp" presStyleLbl="fgImgPlace1" presStyleIdx="0" presStyleCnt="4" custLinFactX="-17592" custLinFactNeighborX="-100000"/>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515964D3-6E13-4A97-B342-4FE77048661A}" type="pres">
      <dgm:prSet presAssocID="{8F25289B-A61E-465E-AFFF-477AA5248E0B}" presName="txShp" presStyleLbl="node1" presStyleIdx="0" presStyleCnt="4" custScaleX="138168" custLinFactNeighborY="0">
        <dgm:presLayoutVars>
          <dgm:bulletEnabled val="1"/>
        </dgm:presLayoutVars>
      </dgm:prSet>
      <dgm:spPr/>
    </dgm:pt>
    <dgm:pt modelId="{522EBCCA-DB36-4428-8B99-530147588EF3}" type="pres">
      <dgm:prSet presAssocID="{3FE2D052-763C-4089-8A41-C3EA4B468143}" presName="spacing" presStyleCnt="0"/>
      <dgm:spPr/>
    </dgm:pt>
    <dgm:pt modelId="{1FFB5CB9-1EE9-4E8B-BAB6-38A572C4AAB6}" type="pres">
      <dgm:prSet presAssocID="{D5A9A3E8-C391-4EB1-A189-3D7D24B90128}" presName="composite" presStyleCnt="0"/>
      <dgm:spPr/>
    </dgm:pt>
    <dgm:pt modelId="{D5CFFF8C-6A74-4889-8998-8B5BFE771BA3}" type="pres">
      <dgm:prSet presAssocID="{D5A9A3E8-C391-4EB1-A189-3D7D24B90128}" presName="imgShp" presStyleLbl="fgImgPlace1" presStyleIdx="1" presStyleCnt="4" custLinFactX="-17592" custLinFactNeighborX="-100000"/>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44609648-F34E-4A4F-A482-9978F77B7EA6}" type="pres">
      <dgm:prSet presAssocID="{D5A9A3E8-C391-4EB1-A189-3D7D24B90128}" presName="txShp" presStyleLbl="node1" presStyleIdx="1" presStyleCnt="4" custScaleX="138168">
        <dgm:presLayoutVars>
          <dgm:bulletEnabled val="1"/>
        </dgm:presLayoutVars>
      </dgm:prSet>
      <dgm:spPr/>
    </dgm:pt>
    <dgm:pt modelId="{7387A563-95FE-4401-8049-5F006FFAA1FF}" type="pres">
      <dgm:prSet presAssocID="{8149624D-0668-4FE2-8A58-29703D8EC3A3}" presName="spacing" presStyleCnt="0"/>
      <dgm:spPr/>
    </dgm:pt>
    <dgm:pt modelId="{9205AA86-7888-4D11-BB9B-A2B02649741B}" type="pres">
      <dgm:prSet presAssocID="{ECE2FB73-98D9-4319-888C-FB3A23B6CB1C}" presName="composite" presStyleCnt="0"/>
      <dgm:spPr/>
    </dgm:pt>
    <dgm:pt modelId="{EDC3740C-611B-40D3-81F3-C8FAA506DF24}" type="pres">
      <dgm:prSet presAssocID="{ECE2FB73-98D9-4319-888C-FB3A23B6CB1C}" presName="imgShp" presStyleLbl="fgImgPlace1" presStyleIdx="2" presStyleCnt="4" custLinFactX="-17592" custLinFactNeighborX="-10000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648B7F8E-2D0B-4EB8-9EF3-860F3B7F04CD}" type="pres">
      <dgm:prSet presAssocID="{ECE2FB73-98D9-4319-888C-FB3A23B6CB1C}" presName="txShp" presStyleLbl="node1" presStyleIdx="2" presStyleCnt="4" custScaleX="138168" custScaleY="121992">
        <dgm:presLayoutVars>
          <dgm:bulletEnabled val="1"/>
        </dgm:presLayoutVars>
      </dgm:prSet>
      <dgm:spPr/>
    </dgm:pt>
    <dgm:pt modelId="{48BCC3DC-B934-4A6F-8C10-9FA365CA2E4E}" type="pres">
      <dgm:prSet presAssocID="{B33A9734-6F1D-413E-9D6E-279F0D4FDD1F}" presName="spacing" presStyleCnt="0"/>
      <dgm:spPr/>
    </dgm:pt>
    <dgm:pt modelId="{AC525EF6-267D-4766-BE0A-82F83BDCD09F}" type="pres">
      <dgm:prSet presAssocID="{B4ECE846-9369-45E1-BB87-30D510536A5F}" presName="composite" presStyleCnt="0"/>
      <dgm:spPr/>
    </dgm:pt>
    <dgm:pt modelId="{71A30327-264A-47DC-BD81-777D1CC8DD53}" type="pres">
      <dgm:prSet presAssocID="{B4ECE846-9369-45E1-BB87-30D510536A5F}" presName="imgShp" presStyleLbl="fgImgPlace1" presStyleIdx="3" presStyleCnt="4" custLinFactX="-17592" custLinFactNeighborX="-100000" custLinFactNeighborY="-1073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1000" r="-31000"/>
          </a:stretch>
        </a:blipFill>
      </dgm:spPr>
    </dgm:pt>
    <dgm:pt modelId="{DFB8FDD3-5C51-4596-8DDA-DF2F7A279DDE}" type="pres">
      <dgm:prSet presAssocID="{B4ECE846-9369-45E1-BB87-30D510536A5F}" presName="txShp" presStyleLbl="node1" presStyleIdx="3" presStyleCnt="4" custScaleX="138168">
        <dgm:presLayoutVars>
          <dgm:bulletEnabled val="1"/>
        </dgm:presLayoutVars>
      </dgm:prSet>
      <dgm:spPr/>
    </dgm:pt>
  </dgm:ptLst>
  <dgm:cxnLst>
    <dgm:cxn modelId="{E19DF710-790C-4427-B592-ACDB23D9B3FE}" type="presOf" srcId="{D5A9A3E8-C391-4EB1-A189-3D7D24B90128}" destId="{44609648-F34E-4A4F-A482-9978F77B7EA6}" srcOrd="0" destOrd="0" presId="urn:microsoft.com/office/officeart/2005/8/layout/vList3"/>
    <dgm:cxn modelId="{24005732-2C20-4B02-A30E-0541F5CC332E}" type="presOf" srcId="{ECE2FB73-98D9-4319-888C-FB3A23B6CB1C}" destId="{648B7F8E-2D0B-4EB8-9EF3-860F3B7F04CD}" srcOrd="0" destOrd="0" presId="urn:microsoft.com/office/officeart/2005/8/layout/vList3"/>
    <dgm:cxn modelId="{4CDBE642-B8BF-4C30-9807-4ACD3DCEE4E1}" srcId="{5E0D18B9-62E0-4EFC-A9E5-0E4473BF5B21}" destId="{D5A9A3E8-C391-4EB1-A189-3D7D24B90128}" srcOrd="1" destOrd="0" parTransId="{7FC3D413-0B1E-479C-BF12-98BD4076FE0A}" sibTransId="{8149624D-0668-4FE2-8A58-29703D8EC3A3}"/>
    <dgm:cxn modelId="{18A94868-B22A-4A35-8A0F-AD0AA4CE7DFC}" srcId="{5E0D18B9-62E0-4EFC-A9E5-0E4473BF5B21}" destId="{ECE2FB73-98D9-4319-888C-FB3A23B6CB1C}" srcOrd="2" destOrd="0" parTransId="{81E36CCD-1917-46A4-895D-089137298E4B}" sibTransId="{B33A9734-6F1D-413E-9D6E-279F0D4FDD1F}"/>
    <dgm:cxn modelId="{9BF6AD88-E7F8-453F-9078-25A54E0C8A0B}" type="presOf" srcId="{5E0D18B9-62E0-4EFC-A9E5-0E4473BF5B21}" destId="{3D6B4117-3494-4418-B9BB-ACAA7FACEA8F}" srcOrd="0" destOrd="0" presId="urn:microsoft.com/office/officeart/2005/8/layout/vList3"/>
    <dgm:cxn modelId="{5C339C9E-FBD0-4EBC-999A-7143E80FBE32}" type="presOf" srcId="{B4ECE846-9369-45E1-BB87-30D510536A5F}" destId="{DFB8FDD3-5C51-4596-8DDA-DF2F7A279DDE}" srcOrd="0" destOrd="0" presId="urn:microsoft.com/office/officeart/2005/8/layout/vList3"/>
    <dgm:cxn modelId="{CE7599A5-9952-4FFB-9238-66E3620577C5}" srcId="{5E0D18B9-62E0-4EFC-A9E5-0E4473BF5B21}" destId="{B4ECE846-9369-45E1-BB87-30D510536A5F}" srcOrd="3" destOrd="0" parTransId="{A8EF02FE-F6F9-4BA4-885A-49A19A1E6BA9}" sibTransId="{8B768889-6A55-4EB1-BDC4-0ED841E3C7E9}"/>
    <dgm:cxn modelId="{7F0630E1-D4F4-4FC2-8EA0-680504D771E4}" srcId="{5E0D18B9-62E0-4EFC-A9E5-0E4473BF5B21}" destId="{8F25289B-A61E-465E-AFFF-477AA5248E0B}" srcOrd="0" destOrd="0" parTransId="{6A1AF055-5F0C-460B-BF86-659FB88E3655}" sibTransId="{3FE2D052-763C-4089-8A41-C3EA4B468143}"/>
    <dgm:cxn modelId="{9FE0BBF4-8242-49FA-90FF-D4AFAC8EA0DB}" type="presOf" srcId="{8F25289B-A61E-465E-AFFF-477AA5248E0B}" destId="{515964D3-6E13-4A97-B342-4FE77048661A}" srcOrd="0" destOrd="0" presId="urn:microsoft.com/office/officeart/2005/8/layout/vList3"/>
    <dgm:cxn modelId="{E1C4126F-9E3E-435F-9B30-F4BCCAFCB948}" type="presParOf" srcId="{3D6B4117-3494-4418-B9BB-ACAA7FACEA8F}" destId="{F208C512-01B7-4B30-8DAA-0EEA55AF01EB}" srcOrd="0" destOrd="0" presId="urn:microsoft.com/office/officeart/2005/8/layout/vList3"/>
    <dgm:cxn modelId="{1F000840-9D8F-42F3-B6AD-47E50E85F272}" type="presParOf" srcId="{F208C512-01B7-4B30-8DAA-0EEA55AF01EB}" destId="{1C2AAD8D-5704-4F94-96C8-8419E2327284}" srcOrd="0" destOrd="0" presId="urn:microsoft.com/office/officeart/2005/8/layout/vList3"/>
    <dgm:cxn modelId="{9852F3EB-44ED-48BE-99C4-F666D736A72D}" type="presParOf" srcId="{F208C512-01B7-4B30-8DAA-0EEA55AF01EB}" destId="{515964D3-6E13-4A97-B342-4FE77048661A}" srcOrd="1" destOrd="0" presId="urn:microsoft.com/office/officeart/2005/8/layout/vList3"/>
    <dgm:cxn modelId="{A3B8E074-1D00-4254-833E-5357A599F6E2}" type="presParOf" srcId="{3D6B4117-3494-4418-B9BB-ACAA7FACEA8F}" destId="{522EBCCA-DB36-4428-8B99-530147588EF3}" srcOrd="1" destOrd="0" presId="urn:microsoft.com/office/officeart/2005/8/layout/vList3"/>
    <dgm:cxn modelId="{A23EF6E6-136B-48D9-9111-2A588E3282D3}" type="presParOf" srcId="{3D6B4117-3494-4418-B9BB-ACAA7FACEA8F}" destId="{1FFB5CB9-1EE9-4E8B-BAB6-38A572C4AAB6}" srcOrd="2" destOrd="0" presId="urn:microsoft.com/office/officeart/2005/8/layout/vList3"/>
    <dgm:cxn modelId="{B251F44F-8780-4F34-886B-385CBA19E787}" type="presParOf" srcId="{1FFB5CB9-1EE9-4E8B-BAB6-38A572C4AAB6}" destId="{D5CFFF8C-6A74-4889-8998-8B5BFE771BA3}" srcOrd="0" destOrd="0" presId="urn:microsoft.com/office/officeart/2005/8/layout/vList3"/>
    <dgm:cxn modelId="{7B6CC39D-3B7D-4B87-B71C-91C687C8F534}" type="presParOf" srcId="{1FFB5CB9-1EE9-4E8B-BAB6-38A572C4AAB6}" destId="{44609648-F34E-4A4F-A482-9978F77B7EA6}" srcOrd="1" destOrd="0" presId="urn:microsoft.com/office/officeart/2005/8/layout/vList3"/>
    <dgm:cxn modelId="{ADE9CD51-75EC-498C-9CDE-4EED48CBD16D}" type="presParOf" srcId="{3D6B4117-3494-4418-B9BB-ACAA7FACEA8F}" destId="{7387A563-95FE-4401-8049-5F006FFAA1FF}" srcOrd="3" destOrd="0" presId="urn:microsoft.com/office/officeart/2005/8/layout/vList3"/>
    <dgm:cxn modelId="{0F2E0AE1-5D51-483B-A9E2-8E9A1F33DF23}" type="presParOf" srcId="{3D6B4117-3494-4418-B9BB-ACAA7FACEA8F}" destId="{9205AA86-7888-4D11-BB9B-A2B02649741B}" srcOrd="4" destOrd="0" presId="urn:microsoft.com/office/officeart/2005/8/layout/vList3"/>
    <dgm:cxn modelId="{0F371FB8-3957-4F7B-8926-8D1AB75CDCAF}" type="presParOf" srcId="{9205AA86-7888-4D11-BB9B-A2B02649741B}" destId="{EDC3740C-611B-40D3-81F3-C8FAA506DF24}" srcOrd="0" destOrd="0" presId="urn:microsoft.com/office/officeart/2005/8/layout/vList3"/>
    <dgm:cxn modelId="{2AFC9F41-6407-4171-A19E-C055ABE8DFB1}" type="presParOf" srcId="{9205AA86-7888-4D11-BB9B-A2B02649741B}" destId="{648B7F8E-2D0B-4EB8-9EF3-860F3B7F04CD}" srcOrd="1" destOrd="0" presId="urn:microsoft.com/office/officeart/2005/8/layout/vList3"/>
    <dgm:cxn modelId="{3E71C4D1-BDDE-40BE-A173-2E99C7AFCA39}" type="presParOf" srcId="{3D6B4117-3494-4418-B9BB-ACAA7FACEA8F}" destId="{48BCC3DC-B934-4A6F-8C10-9FA365CA2E4E}" srcOrd="5" destOrd="0" presId="urn:microsoft.com/office/officeart/2005/8/layout/vList3"/>
    <dgm:cxn modelId="{5F9E6951-B5BF-403B-9C87-18CCC8976F8E}" type="presParOf" srcId="{3D6B4117-3494-4418-B9BB-ACAA7FACEA8F}" destId="{AC525EF6-267D-4766-BE0A-82F83BDCD09F}" srcOrd="6" destOrd="0" presId="urn:microsoft.com/office/officeart/2005/8/layout/vList3"/>
    <dgm:cxn modelId="{8835D98A-67DC-410C-9487-06D56ABC1911}" type="presParOf" srcId="{AC525EF6-267D-4766-BE0A-82F83BDCD09F}" destId="{71A30327-264A-47DC-BD81-777D1CC8DD53}" srcOrd="0" destOrd="0" presId="urn:microsoft.com/office/officeart/2005/8/layout/vList3"/>
    <dgm:cxn modelId="{52FB8CE4-51E0-4B92-A2C0-500610FD528A}" type="presParOf" srcId="{AC525EF6-267D-4766-BE0A-82F83BDCD09F}" destId="{DFB8FDD3-5C51-4596-8DDA-DF2F7A279DD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9011BF-8150-4466-8373-097B9150DF79}" type="doc">
      <dgm:prSet loTypeId="urn:microsoft.com/office/officeart/2008/layout/RadialCluster" loCatId="cycle" qsTypeId="urn:microsoft.com/office/officeart/2005/8/quickstyle/simple1" qsCatId="simple" csTypeId="urn:microsoft.com/office/officeart/2005/8/colors/colorful5" csCatId="colorful" phldr="1"/>
      <dgm:spPr/>
      <dgm:t>
        <a:bodyPr/>
        <a:lstStyle/>
        <a:p>
          <a:endParaRPr lang="es-MX"/>
        </a:p>
      </dgm:t>
    </dgm:pt>
    <dgm:pt modelId="{02AB2BC0-C2BE-4A67-8C56-4A73369F2448}">
      <dgm:prSet phldrT="[Texto]" custT="1"/>
      <dgm:spPr/>
      <dgm:t>
        <a:bodyPr/>
        <a:lstStyle/>
        <a:p>
          <a:r>
            <a:rPr lang="es-MX" sz="1400" b="1" dirty="0">
              <a:latin typeface="Arial Nova" panose="020B0504020202020204" pitchFamily="34" charset="0"/>
            </a:rPr>
            <a:t>Elaboración del marco teórico</a:t>
          </a:r>
          <a:endParaRPr lang="es-MX" sz="1400" dirty="0">
            <a:latin typeface="Arial Nova" panose="020B0504020202020204" pitchFamily="34" charset="0"/>
          </a:endParaRPr>
        </a:p>
      </dgm:t>
    </dgm:pt>
    <dgm:pt modelId="{40F57021-666F-4766-A39F-677481AC6804}" type="parTrans" cxnId="{CDBF0F54-30F0-44D4-996A-D459069E2B9B}">
      <dgm:prSet/>
      <dgm:spPr/>
      <dgm:t>
        <a:bodyPr/>
        <a:lstStyle/>
        <a:p>
          <a:endParaRPr lang="es-MX">
            <a:latin typeface="Arial Nova" panose="020B0504020202020204" pitchFamily="34" charset="0"/>
          </a:endParaRPr>
        </a:p>
      </dgm:t>
    </dgm:pt>
    <dgm:pt modelId="{EB0C6679-A698-48F4-99A1-7A3A00FC5B0A}" type="sibTrans" cxnId="{CDBF0F54-30F0-44D4-996A-D459069E2B9B}">
      <dgm:prSet/>
      <dgm:spPr/>
      <dgm:t>
        <a:bodyPr/>
        <a:lstStyle/>
        <a:p>
          <a:endParaRPr lang="es-MX">
            <a:latin typeface="Arial Nova" panose="020B0504020202020204" pitchFamily="34" charset="0"/>
          </a:endParaRPr>
        </a:p>
      </dgm:t>
    </dgm:pt>
    <dgm:pt modelId="{31E895EF-9A3B-4AD6-9B27-9710C4E970EC}">
      <dgm:prSet phldrT="[Texto]" custT="1"/>
      <dgm:spPr/>
      <dgm:t>
        <a:bodyPr/>
        <a:lstStyle/>
        <a:p>
          <a:pPr algn="ctr">
            <a:buFont typeface="Symbol" panose="05050102010706020507" pitchFamily="18" charset="2"/>
            <a:buChar char=""/>
          </a:pPr>
          <a:r>
            <a:rPr lang="es-MX" sz="1200" dirty="0">
              <a:latin typeface="Arial Nova" panose="020B0504020202020204" pitchFamily="34" charset="0"/>
            </a:rPr>
            <a:t>Sus estructuras más comunes son:</a:t>
          </a:r>
        </a:p>
        <a:p>
          <a:pPr algn="l">
            <a:buFont typeface="Symbol" panose="05050102010706020507" pitchFamily="18" charset="2"/>
            <a:buChar char=""/>
          </a:pPr>
          <a:r>
            <a:rPr lang="es-MX" sz="1200" dirty="0">
              <a:latin typeface="Arial Nova" panose="020B0504020202020204" pitchFamily="34" charset="0"/>
            </a:rPr>
            <a:t>-Con base en una teoría o modelo teórico Fundamentada en diversas teorías o modelos teóricos.</a:t>
          </a:r>
        </a:p>
        <a:p>
          <a:pPr algn="l">
            <a:buFont typeface="Symbol" panose="05050102010706020507" pitchFamily="18" charset="2"/>
            <a:buChar char=""/>
          </a:pPr>
          <a:r>
            <a:rPr lang="es-MX" sz="1200" dirty="0">
              <a:latin typeface="Arial Nova" panose="020B0504020202020204" pitchFamily="34" charset="0"/>
            </a:rPr>
            <a:t>-Por generalización e afirmación empírica (hipótesis)</a:t>
          </a:r>
        </a:p>
        <a:p>
          <a:pPr algn="l">
            <a:buFont typeface="Symbol" panose="05050102010706020507" pitchFamily="18" charset="2"/>
            <a:buChar char=""/>
          </a:pPr>
          <a:r>
            <a:rPr lang="es-MX" sz="1200" dirty="0">
              <a:latin typeface="Arial Nova" panose="020B0504020202020204" pitchFamily="34" charset="0"/>
            </a:rPr>
            <a:t>-Cronológico </a:t>
          </a:r>
        </a:p>
        <a:p>
          <a:pPr algn="l">
            <a:buFont typeface="Symbol" panose="05050102010706020507" pitchFamily="18" charset="2"/>
            <a:buChar char=""/>
          </a:pPr>
          <a:r>
            <a:rPr lang="es-MX" sz="1200" dirty="0">
              <a:latin typeface="Arial Nova" panose="020B0504020202020204" pitchFamily="34" charset="0"/>
            </a:rPr>
            <a:t>-Por acercamiento geográfico</a:t>
          </a:r>
        </a:p>
        <a:p>
          <a:pPr algn="ctr">
            <a:buFont typeface="Symbol" panose="05050102010706020507" pitchFamily="18" charset="2"/>
            <a:buChar char=""/>
          </a:pPr>
          <a:endParaRPr lang="es-MX" sz="1200" dirty="0">
            <a:latin typeface="Arial Nova" panose="020B0504020202020204" pitchFamily="34" charset="0"/>
          </a:endParaRPr>
        </a:p>
      </dgm:t>
    </dgm:pt>
    <dgm:pt modelId="{DD3A8E2A-F8BC-45BB-92A0-E2A79E866B0D}" type="parTrans" cxnId="{3215A1C3-C1ED-462E-A064-C8AC73461068}">
      <dgm:prSet/>
      <dgm:spPr/>
      <dgm:t>
        <a:bodyPr/>
        <a:lstStyle/>
        <a:p>
          <a:endParaRPr lang="es-MX">
            <a:latin typeface="Arial Nova" panose="020B0504020202020204" pitchFamily="34" charset="0"/>
          </a:endParaRPr>
        </a:p>
      </dgm:t>
    </dgm:pt>
    <dgm:pt modelId="{AB66ECD8-E8CA-4EC6-BBA4-07F435F175CB}" type="sibTrans" cxnId="{3215A1C3-C1ED-462E-A064-C8AC73461068}">
      <dgm:prSet/>
      <dgm:spPr/>
      <dgm:t>
        <a:bodyPr/>
        <a:lstStyle/>
        <a:p>
          <a:endParaRPr lang="es-MX">
            <a:latin typeface="Arial Nova" panose="020B0504020202020204" pitchFamily="34" charset="0"/>
          </a:endParaRPr>
        </a:p>
      </dgm:t>
    </dgm:pt>
    <dgm:pt modelId="{8C72FF35-B71B-4870-8E44-99EEA8667A9A}">
      <dgm:prSet phldrT="[Texto]"/>
      <dgm:spPr/>
      <dgm:t>
        <a:bodyPr/>
        <a:lstStyle/>
        <a:p>
          <a:endParaRPr lang="es-MX">
            <a:latin typeface="Arial Nova" panose="020B0504020202020204" pitchFamily="34" charset="0"/>
          </a:endParaRPr>
        </a:p>
      </dgm:t>
    </dgm:pt>
    <dgm:pt modelId="{9E7A5E7F-ED11-49CD-A6F3-2B85EA405AEF}" type="parTrans" cxnId="{EE806BB9-9AAC-4876-9A6A-4D1BC4156DF5}">
      <dgm:prSet/>
      <dgm:spPr/>
      <dgm:t>
        <a:bodyPr/>
        <a:lstStyle/>
        <a:p>
          <a:endParaRPr lang="es-MX">
            <a:latin typeface="Arial Nova" panose="020B0504020202020204" pitchFamily="34" charset="0"/>
          </a:endParaRPr>
        </a:p>
      </dgm:t>
    </dgm:pt>
    <dgm:pt modelId="{D6B1995B-157D-47CB-A03C-42F845152204}" type="sibTrans" cxnId="{EE806BB9-9AAC-4876-9A6A-4D1BC4156DF5}">
      <dgm:prSet/>
      <dgm:spPr/>
      <dgm:t>
        <a:bodyPr/>
        <a:lstStyle/>
        <a:p>
          <a:endParaRPr lang="es-MX">
            <a:latin typeface="Arial Nova" panose="020B0504020202020204" pitchFamily="34" charset="0"/>
          </a:endParaRPr>
        </a:p>
      </dgm:t>
    </dgm:pt>
    <dgm:pt modelId="{F57ABA36-954A-422D-9B3F-D9EFF2DEB9FF}">
      <dgm:prSet phldrT="[Texto]"/>
      <dgm:spPr/>
      <dgm:t>
        <a:bodyPr/>
        <a:lstStyle/>
        <a:p>
          <a:endParaRPr lang="es-MX">
            <a:latin typeface="Arial Nova" panose="020B0504020202020204" pitchFamily="34" charset="0"/>
          </a:endParaRPr>
        </a:p>
      </dgm:t>
    </dgm:pt>
    <dgm:pt modelId="{C9CCF57C-966B-4651-B2A2-AB3B5A3B9990}" type="parTrans" cxnId="{439907D4-6122-4342-A123-96204D7A13D5}">
      <dgm:prSet/>
      <dgm:spPr/>
      <dgm:t>
        <a:bodyPr/>
        <a:lstStyle/>
        <a:p>
          <a:endParaRPr lang="es-MX">
            <a:latin typeface="Arial Nova" panose="020B0504020202020204" pitchFamily="34" charset="0"/>
          </a:endParaRPr>
        </a:p>
      </dgm:t>
    </dgm:pt>
    <dgm:pt modelId="{E2BA2886-41A2-466B-AC45-871FF4696354}" type="sibTrans" cxnId="{439907D4-6122-4342-A123-96204D7A13D5}">
      <dgm:prSet/>
      <dgm:spPr/>
      <dgm:t>
        <a:bodyPr/>
        <a:lstStyle/>
        <a:p>
          <a:endParaRPr lang="es-MX">
            <a:latin typeface="Arial Nova" panose="020B0504020202020204" pitchFamily="34" charset="0"/>
          </a:endParaRPr>
        </a:p>
      </dgm:t>
    </dgm:pt>
    <dgm:pt modelId="{ADDFC1A2-FA99-43F8-8FEE-16C63B3F66AD}">
      <dgm:prSet/>
      <dgm:spPr/>
      <dgm:t>
        <a:bodyPr/>
        <a:lstStyle/>
        <a:p>
          <a:endParaRPr lang="es-MX">
            <a:latin typeface="Arial Nova" panose="020B0504020202020204" pitchFamily="34" charset="0"/>
          </a:endParaRPr>
        </a:p>
      </dgm:t>
    </dgm:pt>
    <dgm:pt modelId="{390903B5-94CF-4637-8C1F-39D18BCD142D}" type="parTrans" cxnId="{4A2E3F72-61CF-4F82-8A06-8041E42DD326}">
      <dgm:prSet/>
      <dgm:spPr/>
      <dgm:t>
        <a:bodyPr/>
        <a:lstStyle/>
        <a:p>
          <a:endParaRPr lang="es-MX">
            <a:latin typeface="Arial Nova" panose="020B0504020202020204" pitchFamily="34" charset="0"/>
          </a:endParaRPr>
        </a:p>
      </dgm:t>
    </dgm:pt>
    <dgm:pt modelId="{CA5DFDD3-72EB-4597-85B1-961BB3269962}" type="sibTrans" cxnId="{4A2E3F72-61CF-4F82-8A06-8041E42DD326}">
      <dgm:prSet/>
      <dgm:spPr/>
      <dgm:t>
        <a:bodyPr/>
        <a:lstStyle/>
        <a:p>
          <a:endParaRPr lang="es-MX">
            <a:latin typeface="Arial Nova" panose="020B0504020202020204" pitchFamily="34" charset="0"/>
          </a:endParaRPr>
        </a:p>
      </dgm:t>
    </dgm:pt>
    <dgm:pt modelId="{F645DB80-E7F5-4A20-9183-05E8D7FFDE39}">
      <dgm:prSet/>
      <dgm:spPr/>
      <dgm:t>
        <a:bodyPr/>
        <a:lstStyle/>
        <a:p>
          <a:endParaRPr lang="es-MX">
            <a:latin typeface="Arial Nova" panose="020B0504020202020204" pitchFamily="34" charset="0"/>
          </a:endParaRPr>
        </a:p>
      </dgm:t>
    </dgm:pt>
    <dgm:pt modelId="{5A57EDDF-ABE7-4B47-B08D-1C94BDE9AFCA}" type="parTrans" cxnId="{5C8D0451-327C-4A11-AE89-78C27A104774}">
      <dgm:prSet/>
      <dgm:spPr/>
      <dgm:t>
        <a:bodyPr/>
        <a:lstStyle/>
        <a:p>
          <a:endParaRPr lang="es-MX">
            <a:latin typeface="Arial Nova" panose="020B0504020202020204" pitchFamily="34" charset="0"/>
          </a:endParaRPr>
        </a:p>
      </dgm:t>
    </dgm:pt>
    <dgm:pt modelId="{F0AF93D3-97C9-41F6-8A36-D3A13CCF967E}" type="sibTrans" cxnId="{5C8D0451-327C-4A11-AE89-78C27A104774}">
      <dgm:prSet/>
      <dgm:spPr/>
      <dgm:t>
        <a:bodyPr/>
        <a:lstStyle/>
        <a:p>
          <a:endParaRPr lang="es-MX">
            <a:latin typeface="Arial Nova" panose="020B0504020202020204" pitchFamily="34" charset="0"/>
          </a:endParaRPr>
        </a:p>
      </dgm:t>
    </dgm:pt>
    <dgm:pt modelId="{A3BCDAB7-612B-4BA8-B066-0DFEA8A4FCE9}">
      <dgm:prSet/>
      <dgm:spPr/>
      <dgm:t>
        <a:bodyPr/>
        <a:lstStyle/>
        <a:p>
          <a:endParaRPr lang="es-MX">
            <a:latin typeface="Arial Nova" panose="020B0504020202020204" pitchFamily="34" charset="0"/>
          </a:endParaRPr>
        </a:p>
      </dgm:t>
    </dgm:pt>
    <dgm:pt modelId="{F12DCB7A-E103-4918-9C03-80681C579A79}" type="parTrans" cxnId="{5679A0E2-DE79-4FC3-B41F-AF96A4197E49}">
      <dgm:prSet/>
      <dgm:spPr/>
      <dgm:t>
        <a:bodyPr/>
        <a:lstStyle/>
        <a:p>
          <a:endParaRPr lang="es-MX">
            <a:latin typeface="Arial Nova" panose="020B0504020202020204" pitchFamily="34" charset="0"/>
          </a:endParaRPr>
        </a:p>
      </dgm:t>
    </dgm:pt>
    <dgm:pt modelId="{9FC24465-AD2B-4607-A1E6-961EDF829445}" type="sibTrans" cxnId="{5679A0E2-DE79-4FC3-B41F-AF96A4197E49}">
      <dgm:prSet/>
      <dgm:spPr/>
      <dgm:t>
        <a:bodyPr/>
        <a:lstStyle/>
        <a:p>
          <a:endParaRPr lang="es-MX">
            <a:latin typeface="Arial Nova" panose="020B0504020202020204" pitchFamily="34" charset="0"/>
          </a:endParaRPr>
        </a:p>
      </dgm:t>
    </dgm:pt>
    <dgm:pt modelId="{1C6AB055-C17F-40EE-A8F1-242B48421A5B}">
      <dgm:prSet/>
      <dgm:spPr/>
      <dgm:t>
        <a:bodyPr/>
        <a:lstStyle/>
        <a:p>
          <a:endParaRPr lang="es-MX">
            <a:latin typeface="Arial Nova" panose="020B0504020202020204" pitchFamily="34" charset="0"/>
          </a:endParaRPr>
        </a:p>
      </dgm:t>
    </dgm:pt>
    <dgm:pt modelId="{FD7FB5B2-FF36-48E4-A07A-23A80980B3A4}" type="parTrans" cxnId="{1B550CEC-6651-4232-8126-2D7C475FD4B4}">
      <dgm:prSet/>
      <dgm:spPr/>
      <dgm:t>
        <a:bodyPr/>
        <a:lstStyle/>
        <a:p>
          <a:endParaRPr lang="es-MX">
            <a:latin typeface="Arial Nova" panose="020B0504020202020204" pitchFamily="34" charset="0"/>
          </a:endParaRPr>
        </a:p>
      </dgm:t>
    </dgm:pt>
    <dgm:pt modelId="{630113DF-7211-4D68-B2E6-8E2B8AF2D5ED}" type="sibTrans" cxnId="{1B550CEC-6651-4232-8126-2D7C475FD4B4}">
      <dgm:prSet/>
      <dgm:spPr/>
      <dgm:t>
        <a:bodyPr/>
        <a:lstStyle/>
        <a:p>
          <a:endParaRPr lang="es-MX">
            <a:latin typeface="Arial Nova" panose="020B0504020202020204" pitchFamily="34" charset="0"/>
          </a:endParaRPr>
        </a:p>
      </dgm:t>
    </dgm:pt>
    <dgm:pt modelId="{48623093-F52A-4853-8C0B-1CB852B3C664}">
      <dgm:prSet/>
      <dgm:spPr/>
      <dgm:t>
        <a:bodyPr/>
        <a:lstStyle/>
        <a:p>
          <a:endParaRPr lang="es-MX">
            <a:latin typeface="Arial Nova" panose="020B0504020202020204" pitchFamily="34" charset="0"/>
          </a:endParaRPr>
        </a:p>
      </dgm:t>
    </dgm:pt>
    <dgm:pt modelId="{BC427B30-5B4F-4900-B8DB-E6EB60C6D9C1}" type="parTrans" cxnId="{A2F4AF71-3C70-4550-97AC-FA5C26FC451C}">
      <dgm:prSet/>
      <dgm:spPr/>
      <dgm:t>
        <a:bodyPr/>
        <a:lstStyle/>
        <a:p>
          <a:endParaRPr lang="es-MX">
            <a:latin typeface="Arial Nova" panose="020B0504020202020204" pitchFamily="34" charset="0"/>
          </a:endParaRPr>
        </a:p>
      </dgm:t>
    </dgm:pt>
    <dgm:pt modelId="{5FA4FED5-A9B3-4666-881E-DC5736D5FD85}" type="sibTrans" cxnId="{A2F4AF71-3C70-4550-97AC-FA5C26FC451C}">
      <dgm:prSet/>
      <dgm:spPr/>
      <dgm:t>
        <a:bodyPr/>
        <a:lstStyle/>
        <a:p>
          <a:endParaRPr lang="es-MX">
            <a:latin typeface="Arial Nova" panose="020B0504020202020204" pitchFamily="34" charset="0"/>
          </a:endParaRPr>
        </a:p>
      </dgm:t>
    </dgm:pt>
    <dgm:pt modelId="{D30F6EC1-756C-4BE4-AD6E-BB948545BBD4}">
      <dgm:prSet/>
      <dgm:spPr/>
      <dgm:t>
        <a:bodyPr/>
        <a:lstStyle/>
        <a:p>
          <a:endParaRPr lang="es-MX">
            <a:latin typeface="Arial Nova" panose="020B0504020202020204" pitchFamily="34" charset="0"/>
          </a:endParaRPr>
        </a:p>
      </dgm:t>
    </dgm:pt>
    <dgm:pt modelId="{7D71F512-CBD7-4A33-B1B8-7653844F0996}" type="parTrans" cxnId="{475C1735-48DC-48EC-87F1-2554250AD472}">
      <dgm:prSet/>
      <dgm:spPr/>
      <dgm:t>
        <a:bodyPr/>
        <a:lstStyle/>
        <a:p>
          <a:endParaRPr lang="es-MX">
            <a:latin typeface="Arial Nova" panose="020B0504020202020204" pitchFamily="34" charset="0"/>
          </a:endParaRPr>
        </a:p>
      </dgm:t>
    </dgm:pt>
    <dgm:pt modelId="{6845E471-2970-42CC-9396-E34DD608A3E8}" type="sibTrans" cxnId="{475C1735-48DC-48EC-87F1-2554250AD472}">
      <dgm:prSet/>
      <dgm:spPr/>
      <dgm:t>
        <a:bodyPr/>
        <a:lstStyle/>
        <a:p>
          <a:endParaRPr lang="es-MX">
            <a:latin typeface="Arial Nova" panose="020B0504020202020204" pitchFamily="34" charset="0"/>
          </a:endParaRPr>
        </a:p>
      </dgm:t>
    </dgm:pt>
    <dgm:pt modelId="{5ACFFF28-AAD6-46D1-9C41-F43ABE2FCCC8}">
      <dgm:prSet phldrT="[Texto]" custT="1"/>
      <dgm:spPr/>
      <dgm:t>
        <a:bodyPr/>
        <a:lstStyle/>
        <a:p>
          <a:pPr algn="ctr">
            <a:buFont typeface="Symbol" panose="05050102010706020507" pitchFamily="18" charset="2"/>
            <a:buChar char=""/>
          </a:pPr>
          <a:r>
            <a:rPr lang="es-MX" sz="1200" b="1" dirty="0">
              <a:latin typeface="Arial Nova" panose="020B0504020202020204" pitchFamily="34" charset="0"/>
            </a:rPr>
            <a:t>Sus funciones son</a:t>
          </a:r>
          <a:endParaRPr lang="es-MX" sz="1200" dirty="0">
            <a:latin typeface="Arial Nova" panose="020B0504020202020204" pitchFamily="34" charset="0"/>
          </a:endParaRPr>
        </a:p>
        <a:p>
          <a:pPr algn="l">
            <a:buFont typeface="Symbol" panose="05050102010706020507" pitchFamily="18" charset="2"/>
            <a:buChar char=""/>
          </a:pPr>
          <a:r>
            <a:rPr lang="es-MX" sz="1200" dirty="0">
              <a:latin typeface="Arial Nova" panose="020B0504020202020204" pitchFamily="34" charset="0"/>
            </a:rPr>
            <a:t>-Afinar el planteamiento </a:t>
          </a:r>
        </a:p>
        <a:p>
          <a:pPr algn="l">
            <a:buFont typeface="Symbol" panose="05050102010706020507" pitchFamily="18" charset="2"/>
            <a:buChar char=""/>
          </a:pPr>
          <a:r>
            <a:rPr lang="es-MX" sz="1200" dirty="0">
              <a:latin typeface="Arial Nova" panose="020B0504020202020204" pitchFamily="34" charset="0"/>
            </a:rPr>
            <a:t>-Guiar e iluminar la investigación </a:t>
          </a:r>
        </a:p>
        <a:p>
          <a:pPr algn="l">
            <a:buFont typeface="Symbol" panose="05050102010706020507" pitchFamily="18" charset="2"/>
            <a:buChar char=""/>
          </a:pPr>
          <a:r>
            <a:rPr lang="es-MX" sz="1200" dirty="0">
              <a:latin typeface="Arial Nova" panose="020B0504020202020204" pitchFamily="34" charset="0"/>
            </a:rPr>
            <a:t>-Orientar sobre lo que queremos o no </a:t>
          </a:r>
        </a:p>
        <a:p>
          <a:pPr algn="l">
            <a:buFont typeface="Symbol" panose="05050102010706020507" pitchFamily="18" charset="2"/>
            <a:buChar char=""/>
          </a:pPr>
          <a:r>
            <a:rPr lang="es-MX" sz="1200" dirty="0">
              <a:latin typeface="Arial Nova" panose="020B0504020202020204" pitchFamily="34" charset="0"/>
            </a:rPr>
            <a:t>-Evitar cometer errores del pasado </a:t>
          </a:r>
        </a:p>
        <a:p>
          <a:pPr algn="l">
            <a:buFont typeface="Symbol" panose="05050102010706020507" pitchFamily="18" charset="2"/>
            <a:buChar char=""/>
          </a:pPr>
          <a:r>
            <a:rPr lang="es-MX" sz="1200" dirty="0">
              <a:latin typeface="Arial Nova" panose="020B0504020202020204" pitchFamily="34" charset="0"/>
            </a:rPr>
            <a:t>-Ampliar el horizonte del estudio </a:t>
          </a:r>
        </a:p>
        <a:p>
          <a:pPr algn="l">
            <a:buFont typeface="Symbol" panose="05050102010706020507" pitchFamily="18" charset="2"/>
            <a:buChar char=""/>
          </a:pPr>
          <a:r>
            <a:rPr lang="es-MX" sz="1200" dirty="0">
              <a:latin typeface="Arial Nova" panose="020B0504020202020204" pitchFamily="34" charset="0"/>
            </a:rPr>
            <a:t>-Centrarnos en el planteamiento.</a:t>
          </a:r>
        </a:p>
        <a:p>
          <a:pPr algn="l">
            <a:buFont typeface="Symbol" panose="05050102010706020507" pitchFamily="18" charset="2"/>
            <a:buChar char=""/>
          </a:pPr>
          <a:r>
            <a:rPr lang="es-MX" sz="1200" dirty="0">
              <a:latin typeface="Arial Nova" panose="020B0504020202020204" pitchFamily="34" charset="0"/>
            </a:rPr>
            <a:t>-Justificar el estudio </a:t>
          </a:r>
        </a:p>
        <a:p>
          <a:pPr algn="l">
            <a:buFont typeface="Symbol" panose="05050102010706020507" pitchFamily="18" charset="2"/>
            <a:buChar char=""/>
          </a:pPr>
          <a:r>
            <a:rPr lang="es-MX" sz="1200" dirty="0">
              <a:latin typeface="Arial Nova" panose="020B0504020202020204" pitchFamily="34" charset="0"/>
            </a:rPr>
            <a:t>-Establecer afirmaciones hipótesis </a:t>
          </a:r>
        </a:p>
        <a:p>
          <a:pPr algn="l">
            <a:buFont typeface="Symbol" panose="05050102010706020507" pitchFamily="18" charset="2"/>
            <a:buChar char=""/>
          </a:pPr>
          <a:r>
            <a:rPr lang="es-MX" sz="1200" dirty="0">
              <a:latin typeface="Arial Nova" panose="020B0504020202020204" pitchFamily="34" charset="0"/>
            </a:rPr>
            <a:t>-Inspira nuevas finas de investigación </a:t>
          </a:r>
        </a:p>
        <a:p>
          <a:pPr algn="l">
            <a:buFont typeface="Symbol" panose="05050102010706020507" pitchFamily="18" charset="2"/>
            <a:buChar char=""/>
          </a:pPr>
          <a:r>
            <a:rPr lang="es-MX" sz="1200" dirty="0">
              <a:latin typeface="Arial Nova" panose="020B0504020202020204" pitchFamily="34" charset="0"/>
            </a:rPr>
            <a:t>-Proveer de un marco de referencia para interpretar resultados</a:t>
          </a:r>
        </a:p>
      </dgm:t>
    </dgm:pt>
    <dgm:pt modelId="{F4DAABDD-C68E-41AA-9A03-9D5E6DEDB341}" type="parTrans" cxnId="{C5A51864-9DDE-4E41-91E6-D3EAB65AD55C}">
      <dgm:prSet/>
      <dgm:spPr/>
      <dgm:t>
        <a:bodyPr/>
        <a:lstStyle/>
        <a:p>
          <a:endParaRPr lang="es-MX">
            <a:latin typeface="Arial Nova" panose="020B0504020202020204" pitchFamily="34" charset="0"/>
          </a:endParaRPr>
        </a:p>
      </dgm:t>
    </dgm:pt>
    <dgm:pt modelId="{D0122FD5-CF9F-4D98-B5AE-02B60E229EE5}" type="sibTrans" cxnId="{C5A51864-9DDE-4E41-91E6-D3EAB65AD55C}">
      <dgm:prSet/>
      <dgm:spPr/>
      <dgm:t>
        <a:bodyPr/>
        <a:lstStyle/>
        <a:p>
          <a:endParaRPr lang="es-MX">
            <a:latin typeface="Arial Nova" panose="020B0504020202020204" pitchFamily="34" charset="0"/>
          </a:endParaRPr>
        </a:p>
      </dgm:t>
    </dgm:pt>
    <dgm:pt modelId="{5602077F-23F9-499B-ACA8-050AA8F18FE5}">
      <dgm:prSet phldrT="[Texto]" phldr="1" custRadScaleRad="80723"/>
      <dgm:spPr/>
      <dgm:t>
        <a:bodyPr/>
        <a:lstStyle/>
        <a:p>
          <a:endParaRPr lang="es-MX" dirty="0">
            <a:latin typeface="Arial Nova" panose="020B0504020202020204" pitchFamily="34" charset="0"/>
          </a:endParaRPr>
        </a:p>
      </dgm:t>
    </dgm:pt>
    <dgm:pt modelId="{CF95C4B7-C8DF-400E-9019-09C01F08F396}" type="parTrans" cxnId="{0F623B4E-48F2-4725-A497-3B1149D3811D}">
      <dgm:prSet/>
      <dgm:spPr/>
      <dgm:t>
        <a:bodyPr/>
        <a:lstStyle/>
        <a:p>
          <a:endParaRPr lang="es-MX">
            <a:latin typeface="Arial Nova" panose="020B0504020202020204" pitchFamily="34" charset="0"/>
          </a:endParaRPr>
        </a:p>
      </dgm:t>
    </dgm:pt>
    <dgm:pt modelId="{3D5A180F-AA99-4883-82A9-55EA6560D66C}" type="sibTrans" cxnId="{0F623B4E-48F2-4725-A497-3B1149D3811D}">
      <dgm:prSet/>
      <dgm:spPr/>
      <dgm:t>
        <a:bodyPr/>
        <a:lstStyle/>
        <a:p>
          <a:endParaRPr lang="es-MX">
            <a:latin typeface="Arial Nova" panose="020B0504020202020204" pitchFamily="34" charset="0"/>
          </a:endParaRPr>
        </a:p>
      </dgm:t>
    </dgm:pt>
    <dgm:pt modelId="{7362CC91-C6F1-470B-ABAA-591C16BA52CF}">
      <dgm:prSet phldrT="[Texto]" phldr="1" custRadScaleRad="80723"/>
      <dgm:spPr/>
      <dgm:t>
        <a:bodyPr/>
        <a:lstStyle/>
        <a:p>
          <a:endParaRPr lang="es-MX" dirty="0">
            <a:latin typeface="Arial Nova" panose="020B0504020202020204" pitchFamily="34" charset="0"/>
          </a:endParaRPr>
        </a:p>
      </dgm:t>
    </dgm:pt>
    <dgm:pt modelId="{565D8763-C813-4420-84A6-1364056C9FF3}" type="parTrans" cxnId="{51C1C13E-6069-49AF-8435-058BF8518B78}">
      <dgm:prSet/>
      <dgm:spPr/>
      <dgm:t>
        <a:bodyPr/>
        <a:lstStyle/>
        <a:p>
          <a:endParaRPr lang="es-MX">
            <a:latin typeface="Arial Nova" panose="020B0504020202020204" pitchFamily="34" charset="0"/>
          </a:endParaRPr>
        </a:p>
      </dgm:t>
    </dgm:pt>
    <dgm:pt modelId="{B15F0915-FB55-42A6-B1AC-55637B5CB081}" type="sibTrans" cxnId="{51C1C13E-6069-49AF-8435-058BF8518B78}">
      <dgm:prSet/>
      <dgm:spPr/>
      <dgm:t>
        <a:bodyPr/>
        <a:lstStyle/>
        <a:p>
          <a:endParaRPr lang="es-MX">
            <a:latin typeface="Arial Nova" panose="020B0504020202020204" pitchFamily="34" charset="0"/>
          </a:endParaRPr>
        </a:p>
      </dgm:t>
    </dgm:pt>
    <dgm:pt modelId="{8C06EF1A-8DA1-498D-A2B0-1FC15F110DB1}">
      <dgm:prSet phldrT="[Texto]" custT="1"/>
      <dgm:spPr/>
      <dgm:t>
        <a:bodyPr/>
        <a:lstStyle/>
        <a:p>
          <a:r>
            <a:rPr lang="es-MX" sz="1200" dirty="0">
              <a:latin typeface="Arial Nova" panose="020B0504020202020204" pitchFamily="34" charset="0"/>
            </a:rPr>
            <a:t>Su fin último es detectar fuentes verticilos.</a:t>
          </a:r>
        </a:p>
      </dgm:t>
    </dgm:pt>
    <dgm:pt modelId="{9113C852-9715-4D65-902C-F08458006634}" type="parTrans" cxnId="{4CD0FD25-819C-4AE6-BA7D-134C7FEC1D8C}">
      <dgm:prSet/>
      <dgm:spPr/>
      <dgm:t>
        <a:bodyPr/>
        <a:lstStyle/>
        <a:p>
          <a:endParaRPr lang="es-MX">
            <a:latin typeface="Arial Nova" panose="020B0504020202020204" pitchFamily="34" charset="0"/>
          </a:endParaRPr>
        </a:p>
      </dgm:t>
    </dgm:pt>
    <dgm:pt modelId="{56C576E4-66B4-4946-B840-F85F6E046C53}" type="sibTrans" cxnId="{4CD0FD25-819C-4AE6-BA7D-134C7FEC1D8C}">
      <dgm:prSet/>
      <dgm:spPr/>
      <dgm:t>
        <a:bodyPr/>
        <a:lstStyle/>
        <a:p>
          <a:endParaRPr lang="es-MX">
            <a:latin typeface="Arial Nova" panose="020B0504020202020204" pitchFamily="34" charset="0"/>
          </a:endParaRPr>
        </a:p>
      </dgm:t>
    </dgm:pt>
    <dgm:pt modelId="{F245EA96-8D5F-488A-A8EE-4FE43D8B82BD}">
      <dgm:prSet phldrT="[Texto]" custT="1"/>
      <dgm:spPr/>
      <dgm:t>
        <a:bodyPr/>
        <a:lstStyle/>
        <a:p>
          <a:r>
            <a:rPr lang="es-MX" sz="1200" dirty="0">
              <a:latin typeface="Arial Nova" panose="020B0504020202020204" pitchFamily="34" charset="0"/>
            </a:rPr>
            <a:t>Depende del panorama que revela revisión de la literatura</a:t>
          </a:r>
        </a:p>
      </dgm:t>
    </dgm:pt>
    <dgm:pt modelId="{7B4B78F2-FFD8-47CF-8385-FAFF876B54A5}" type="parTrans" cxnId="{7C795829-BB21-4C02-979E-F799E90598E8}">
      <dgm:prSet/>
      <dgm:spPr/>
      <dgm:t>
        <a:bodyPr/>
        <a:lstStyle/>
        <a:p>
          <a:endParaRPr lang="es-MX">
            <a:latin typeface="Arial Nova" panose="020B0504020202020204" pitchFamily="34" charset="0"/>
          </a:endParaRPr>
        </a:p>
      </dgm:t>
    </dgm:pt>
    <dgm:pt modelId="{6A0E0A24-A91F-4CC3-8672-25B9C858E495}" type="sibTrans" cxnId="{7C795829-BB21-4C02-979E-F799E90598E8}">
      <dgm:prSet/>
      <dgm:spPr/>
      <dgm:t>
        <a:bodyPr/>
        <a:lstStyle/>
        <a:p>
          <a:endParaRPr lang="es-MX">
            <a:latin typeface="Arial Nova" panose="020B0504020202020204" pitchFamily="34" charset="0"/>
          </a:endParaRPr>
        </a:p>
      </dgm:t>
    </dgm:pt>
    <dgm:pt modelId="{FE393882-B771-41AF-83E9-D2A1094E2AC9}">
      <dgm:prSet phldrT="[Texto]" custT="1"/>
      <dgm:spPr/>
      <dgm:t>
        <a:bodyPr/>
        <a:lstStyle/>
        <a:p>
          <a:pPr algn="ctr"/>
          <a:r>
            <a:rPr lang="es-MX" sz="1200" dirty="0">
              <a:latin typeface="Arial Nova" panose="020B0504020202020204" pitchFamily="34" charset="0"/>
            </a:rPr>
            <a:t>Se apoya en la búsqueda de fuentes primarias en bases de referencias de Internet usando palabras o términos clave:</a:t>
          </a:r>
        </a:p>
        <a:p>
          <a:pPr algn="l"/>
          <a:r>
            <a:rPr lang="es-MX" sz="1200" dirty="0">
              <a:latin typeface="Arial Nova" panose="020B0504020202020204" pitchFamily="34" charset="0"/>
            </a:rPr>
            <a:t>-Teoría desarrollada</a:t>
          </a:r>
        </a:p>
        <a:p>
          <a:pPr algn="l">
            <a:buFont typeface="Symbol" panose="05050102010706020507" pitchFamily="18" charset="2"/>
            <a:buChar char=""/>
          </a:pPr>
          <a:r>
            <a:rPr lang="es-MX" sz="1200" dirty="0">
              <a:latin typeface="Arial Nova" panose="020B0504020202020204" pitchFamily="34" charset="0"/>
            </a:rPr>
            <a:t>-Varias teorías desarrolladas</a:t>
          </a:r>
        </a:p>
        <a:p>
          <a:pPr algn="l">
            <a:buFont typeface="Symbol" panose="05050102010706020507" pitchFamily="18" charset="2"/>
            <a:buChar char=""/>
          </a:pPr>
          <a:r>
            <a:rPr lang="es-MX" sz="1200" dirty="0">
              <a:latin typeface="Arial Nova" panose="020B0504020202020204" pitchFamily="34" charset="0"/>
            </a:rPr>
            <a:t>-Generalizaciones</a:t>
          </a:r>
        </a:p>
        <a:p>
          <a:pPr algn="l">
            <a:buFont typeface="Symbol" panose="05050102010706020507" pitchFamily="18" charset="2"/>
            <a:buChar char=""/>
          </a:pPr>
          <a:r>
            <a:rPr lang="es-MX" sz="1200" dirty="0">
              <a:latin typeface="Arial Nova" panose="020B0504020202020204" pitchFamily="34" charset="0"/>
            </a:rPr>
            <a:t>-Empíricas</a:t>
          </a:r>
        </a:p>
        <a:p>
          <a:pPr algn="l">
            <a:buFont typeface="Symbol" panose="05050102010706020507" pitchFamily="18" charset="2"/>
            <a:buChar char=""/>
          </a:pPr>
          <a:r>
            <a:rPr lang="es-MX" sz="1200" dirty="0">
              <a:latin typeface="Arial Nova" panose="020B0504020202020204" pitchFamily="34" charset="0"/>
            </a:rPr>
            <a:t>-Descubiertos parciales</a:t>
          </a:r>
        </a:p>
        <a:p>
          <a:pPr algn="l">
            <a:buFont typeface="Symbol" panose="05050102010706020507" pitchFamily="18" charset="2"/>
            <a:buChar char=""/>
          </a:pPr>
          <a:r>
            <a:rPr lang="es-MX" sz="1200" dirty="0">
              <a:latin typeface="Arial Nova" panose="020B0504020202020204" pitchFamily="34" charset="0"/>
            </a:rPr>
            <a:t>-Gulas no investigadas e ideas vagas</a:t>
          </a:r>
        </a:p>
      </dgm:t>
    </dgm:pt>
    <dgm:pt modelId="{EF6772BE-DE6C-4624-A713-2A5A8BE52510}" type="parTrans" cxnId="{B594BDC9-B235-46EA-90E3-4CD3842E4BAF}">
      <dgm:prSet/>
      <dgm:spPr/>
      <dgm:t>
        <a:bodyPr/>
        <a:lstStyle/>
        <a:p>
          <a:endParaRPr lang="es-MX">
            <a:latin typeface="Arial Nova" panose="020B0504020202020204" pitchFamily="34" charset="0"/>
          </a:endParaRPr>
        </a:p>
      </dgm:t>
    </dgm:pt>
    <dgm:pt modelId="{BF447DC3-9763-4A55-9F6C-1247209B8A16}" type="sibTrans" cxnId="{B594BDC9-B235-46EA-90E3-4CD3842E4BAF}">
      <dgm:prSet/>
      <dgm:spPr/>
      <dgm:t>
        <a:bodyPr/>
        <a:lstStyle/>
        <a:p>
          <a:endParaRPr lang="es-MX">
            <a:latin typeface="Arial Nova" panose="020B0504020202020204" pitchFamily="34" charset="0"/>
          </a:endParaRPr>
        </a:p>
      </dgm:t>
    </dgm:pt>
    <dgm:pt modelId="{176413FC-E9D7-4421-AC70-97B8D183DD31}">
      <dgm:prSet phldrT="[Texto]" custT="1"/>
      <dgm:spPr/>
      <dgm:t>
        <a:bodyPr/>
        <a:lstStyle/>
        <a:p>
          <a:pPr algn="ctr">
            <a:buFont typeface="Symbol" panose="05050102010706020507" pitchFamily="18" charset="2"/>
            <a:buChar char=""/>
          </a:pPr>
          <a:r>
            <a:rPr lang="es-MX" sz="1200" dirty="0">
              <a:latin typeface="Arial Nova" panose="020B0504020202020204" pitchFamily="34" charset="0"/>
            </a:rPr>
            <a:t>Puede generarse por les métodos:</a:t>
          </a:r>
        </a:p>
        <a:p>
          <a:pPr algn="l">
            <a:buFont typeface="Symbol" panose="05050102010706020507" pitchFamily="18" charset="2"/>
            <a:buChar char=""/>
          </a:pPr>
          <a:r>
            <a:rPr lang="es-MX" sz="1200" dirty="0">
              <a:latin typeface="Arial Nova" panose="020B0504020202020204" pitchFamily="34" charset="0"/>
            </a:rPr>
            <a:t>-Mapeo de temas subtemas y autores </a:t>
          </a:r>
        </a:p>
        <a:p>
          <a:pPr algn="l">
            <a:buFont typeface="Symbol" panose="05050102010706020507" pitchFamily="18" charset="2"/>
            <a:buChar char=""/>
          </a:pPr>
          <a:r>
            <a:rPr lang="es-MX" sz="1200" dirty="0">
              <a:latin typeface="Arial Nova" panose="020B0504020202020204" pitchFamily="34" charset="0"/>
            </a:rPr>
            <a:t>-Vertebración de un índice general a uno específico o la inversa</a:t>
          </a:r>
        </a:p>
      </dgm:t>
    </dgm:pt>
    <dgm:pt modelId="{2B674F3C-C9A1-4749-8634-A62115CDF3C5}" type="parTrans" cxnId="{1C35DC67-6950-4694-AACB-838FCFBA57BD}">
      <dgm:prSet/>
      <dgm:spPr/>
      <dgm:t>
        <a:bodyPr/>
        <a:lstStyle/>
        <a:p>
          <a:endParaRPr lang="es-MX">
            <a:latin typeface="Arial Nova" panose="020B0504020202020204" pitchFamily="34" charset="0"/>
          </a:endParaRPr>
        </a:p>
      </dgm:t>
    </dgm:pt>
    <dgm:pt modelId="{63409F99-8B92-493C-98A1-DE877CAAD54B}" type="sibTrans" cxnId="{1C35DC67-6950-4694-AACB-838FCFBA57BD}">
      <dgm:prSet/>
      <dgm:spPr/>
      <dgm:t>
        <a:bodyPr/>
        <a:lstStyle/>
        <a:p>
          <a:endParaRPr lang="es-MX">
            <a:latin typeface="Arial Nova" panose="020B0504020202020204" pitchFamily="34" charset="0"/>
          </a:endParaRPr>
        </a:p>
      </dgm:t>
    </dgm:pt>
    <dgm:pt modelId="{33F8700F-5A97-45B0-BE19-D57C92180C1F}">
      <dgm:prSet custT="1"/>
      <dgm:spPr/>
      <dgm:t>
        <a:bodyPr/>
        <a:lstStyle/>
        <a:p>
          <a:pPr algn="ctr"/>
          <a:r>
            <a:rPr lang="es-MX" sz="1200" dirty="0">
              <a:latin typeface="Arial Nova" panose="020B0504020202020204" pitchFamily="34" charset="0"/>
            </a:rPr>
            <a:t>SUS ETAPAS SON:</a:t>
          </a:r>
        </a:p>
        <a:p>
          <a:pPr algn="l"/>
          <a:r>
            <a:rPr lang="es-MX" sz="1200" dirty="0">
              <a:latin typeface="Arial Nova" panose="020B0504020202020204" pitchFamily="34" charset="0"/>
            </a:rPr>
            <a:t>-Detectar y obtener la literatura de acuerdo con el planteamiento del problema</a:t>
          </a:r>
        </a:p>
        <a:p>
          <a:pPr algn="l">
            <a:buFont typeface="Symbol" panose="05050102010706020507" pitchFamily="18" charset="2"/>
            <a:buChar char=""/>
          </a:pPr>
          <a:r>
            <a:rPr lang="es-MX" sz="1200" dirty="0">
              <a:latin typeface="Arial Nova" panose="020B0504020202020204" pitchFamily="34" charset="0"/>
            </a:rPr>
            <a:t>-Revisar analítica y selectivamente la literatura</a:t>
          </a:r>
        </a:p>
        <a:p>
          <a:pPr algn="l">
            <a:buFont typeface="Symbol" panose="05050102010706020507" pitchFamily="18" charset="2"/>
            <a:buChar char=""/>
          </a:pPr>
          <a:r>
            <a:rPr lang="es-MX" sz="1200" dirty="0">
              <a:latin typeface="Arial Nova" panose="020B0504020202020204" pitchFamily="34" charset="0"/>
            </a:rPr>
            <a:t>-Evaluar el panorama que nos revele la revisión de la literatura</a:t>
          </a:r>
        </a:p>
        <a:p>
          <a:pPr algn="l">
            <a:buFont typeface="Symbol" panose="05050102010706020507" pitchFamily="18" charset="2"/>
            <a:buChar char=""/>
          </a:pPr>
          <a:r>
            <a:rPr lang="es-MX" sz="1200" dirty="0">
              <a:latin typeface="Arial Nova" panose="020B0504020202020204" pitchFamily="34" charset="0"/>
            </a:rPr>
            <a:t>-Organizar y estructurar la literatura</a:t>
          </a:r>
        </a:p>
        <a:p>
          <a:pPr algn="l">
            <a:buFont typeface="Symbol" panose="05050102010706020507" pitchFamily="18" charset="2"/>
            <a:buChar char=""/>
          </a:pPr>
          <a:r>
            <a:rPr lang="es-MX" sz="1200" dirty="0">
              <a:latin typeface="Arial Nova" panose="020B0504020202020204" pitchFamily="34" charset="0"/>
            </a:rPr>
            <a:t>-Elegir el tipo de estructura deseada y elaborar un índice del marco teórico</a:t>
          </a:r>
        </a:p>
        <a:p>
          <a:pPr algn="l">
            <a:buFont typeface="Symbol" panose="05050102010706020507" pitchFamily="18" charset="2"/>
            <a:buChar char=""/>
          </a:pPr>
          <a:r>
            <a:rPr lang="es-MX" sz="1200" dirty="0">
              <a:latin typeface="Arial Nova" panose="020B0504020202020204" pitchFamily="34" charset="0"/>
            </a:rPr>
            <a:t>-Redactar el marco teórico</a:t>
          </a:r>
        </a:p>
        <a:p>
          <a:pPr algn="l"/>
          <a:r>
            <a:rPr lang="es-MX" sz="1200" dirty="0">
              <a:latin typeface="Arial Nova" panose="020B0504020202020204" pitchFamily="34" charset="0"/>
            </a:rPr>
            <a:t>-Revisar el marco teórico</a:t>
          </a:r>
        </a:p>
      </dgm:t>
    </dgm:pt>
    <dgm:pt modelId="{D620085C-C73B-4922-A91E-E1D5A2586907}" type="parTrans" cxnId="{8D94F3CF-2EB4-4D31-9959-82C8969FB118}">
      <dgm:prSet/>
      <dgm:spPr/>
      <dgm:t>
        <a:bodyPr/>
        <a:lstStyle/>
        <a:p>
          <a:endParaRPr lang="es-MX">
            <a:latin typeface="Arial Nova" panose="020B0504020202020204" pitchFamily="34" charset="0"/>
          </a:endParaRPr>
        </a:p>
      </dgm:t>
    </dgm:pt>
    <dgm:pt modelId="{8194AE0A-A576-4378-8985-F49033325691}" type="sibTrans" cxnId="{8D94F3CF-2EB4-4D31-9959-82C8969FB118}">
      <dgm:prSet/>
      <dgm:spPr/>
      <dgm:t>
        <a:bodyPr/>
        <a:lstStyle/>
        <a:p>
          <a:endParaRPr lang="es-MX">
            <a:latin typeface="Arial Nova" panose="020B0504020202020204" pitchFamily="34" charset="0"/>
          </a:endParaRPr>
        </a:p>
      </dgm:t>
    </dgm:pt>
    <dgm:pt modelId="{96215936-9670-4AA9-8EA8-8FA9320C5944}" type="pres">
      <dgm:prSet presAssocID="{F59011BF-8150-4466-8373-097B9150DF79}" presName="Name0" presStyleCnt="0">
        <dgm:presLayoutVars>
          <dgm:chMax val="1"/>
          <dgm:chPref val="1"/>
          <dgm:dir/>
          <dgm:animOne val="branch"/>
          <dgm:animLvl val="lvl"/>
        </dgm:presLayoutVars>
      </dgm:prSet>
      <dgm:spPr/>
    </dgm:pt>
    <dgm:pt modelId="{DD865F52-2F39-4486-9CCA-0E951C09543E}" type="pres">
      <dgm:prSet presAssocID="{02AB2BC0-C2BE-4A67-8C56-4A73369F2448}" presName="singleCycle" presStyleCnt="0"/>
      <dgm:spPr/>
    </dgm:pt>
    <dgm:pt modelId="{3BD25622-B965-4652-AC90-381DF25DF1F9}" type="pres">
      <dgm:prSet presAssocID="{02AB2BC0-C2BE-4A67-8C56-4A73369F2448}" presName="singleCenter" presStyleLbl="node1" presStyleIdx="0" presStyleCnt="8" custScaleX="65185" custScaleY="57408" custLinFactNeighborX="-3438" custLinFactNeighborY="-6286">
        <dgm:presLayoutVars>
          <dgm:chMax val="7"/>
          <dgm:chPref val="7"/>
        </dgm:presLayoutVars>
      </dgm:prSet>
      <dgm:spPr/>
    </dgm:pt>
    <dgm:pt modelId="{C576657E-5130-4933-A3C9-F28D50016250}" type="pres">
      <dgm:prSet presAssocID="{DD3A8E2A-F8BC-45BB-92A0-E2A79E866B0D}" presName="Name56" presStyleLbl="parChTrans1D2" presStyleIdx="0" presStyleCnt="7"/>
      <dgm:spPr/>
    </dgm:pt>
    <dgm:pt modelId="{DC07D9DD-BC51-4F4F-A48B-A253BAB5DD72}" type="pres">
      <dgm:prSet presAssocID="{31E895EF-9A3B-4AD6-9B27-9710C4E970EC}" presName="text0" presStyleLbl="node1" presStyleIdx="1" presStyleCnt="8" custScaleX="183623" custScaleY="165889" custRadScaleRad="122363" custRadScaleInc="429820">
        <dgm:presLayoutVars>
          <dgm:bulletEnabled val="1"/>
        </dgm:presLayoutVars>
      </dgm:prSet>
      <dgm:spPr/>
    </dgm:pt>
    <dgm:pt modelId="{0CF93C7C-DAE4-4E33-9163-BC7318F080D2}" type="pres">
      <dgm:prSet presAssocID="{2B674F3C-C9A1-4749-8634-A62115CDF3C5}" presName="Name56" presStyleLbl="parChTrans1D2" presStyleIdx="1" presStyleCnt="7"/>
      <dgm:spPr/>
    </dgm:pt>
    <dgm:pt modelId="{2AB1A9CE-1066-46D3-A21F-DC3A1979FAA5}" type="pres">
      <dgm:prSet presAssocID="{176413FC-E9D7-4421-AC70-97B8D183DD31}" presName="text0" presStyleLbl="node1" presStyleIdx="2" presStyleCnt="8" custScaleX="127820" custScaleY="139892" custRadScaleRad="53458" custRadScaleInc="411329">
        <dgm:presLayoutVars>
          <dgm:bulletEnabled val="1"/>
        </dgm:presLayoutVars>
      </dgm:prSet>
      <dgm:spPr/>
    </dgm:pt>
    <dgm:pt modelId="{46E73C35-0B95-48C3-A4CE-367B225E2DD2}" type="pres">
      <dgm:prSet presAssocID="{D620085C-C73B-4922-A91E-E1D5A2586907}" presName="Name56" presStyleLbl="parChTrans1D2" presStyleIdx="2" presStyleCnt="7"/>
      <dgm:spPr/>
    </dgm:pt>
    <dgm:pt modelId="{ACD01E48-B699-4C9E-8258-2A52EF4D96B1}" type="pres">
      <dgm:prSet presAssocID="{33F8700F-5A97-45B0-BE19-D57C92180C1F}" presName="text0" presStyleLbl="node1" presStyleIdx="3" presStyleCnt="8" custScaleX="249645" custScaleY="191724" custRadScaleRad="114459" custRadScaleInc="-169465">
        <dgm:presLayoutVars>
          <dgm:bulletEnabled val="1"/>
        </dgm:presLayoutVars>
      </dgm:prSet>
      <dgm:spPr/>
    </dgm:pt>
    <dgm:pt modelId="{2190C845-1EA2-4E1F-AF77-E5E641E9CF86}" type="pres">
      <dgm:prSet presAssocID="{EF6772BE-DE6C-4624-A713-2A5A8BE52510}" presName="Name56" presStyleLbl="parChTrans1D2" presStyleIdx="3" presStyleCnt="7"/>
      <dgm:spPr/>
    </dgm:pt>
    <dgm:pt modelId="{09DB149F-7F15-44C3-950D-5A4A723C395F}" type="pres">
      <dgm:prSet presAssocID="{FE393882-B771-41AF-83E9-D2A1094E2AC9}" presName="text0" presStyleLbl="node1" presStyleIdx="4" presStyleCnt="8" custScaleX="247352" custScaleY="147677" custRadScaleRad="135118" custRadScaleInc="569414">
        <dgm:presLayoutVars>
          <dgm:bulletEnabled val="1"/>
        </dgm:presLayoutVars>
      </dgm:prSet>
      <dgm:spPr/>
    </dgm:pt>
    <dgm:pt modelId="{FC55E96A-449B-4299-BBE0-E81C33AFE9BA}" type="pres">
      <dgm:prSet presAssocID="{7B4B78F2-FFD8-47CF-8385-FAFF876B54A5}" presName="Name56" presStyleLbl="parChTrans1D2" presStyleIdx="4" presStyleCnt="7"/>
      <dgm:spPr/>
    </dgm:pt>
    <dgm:pt modelId="{B2A2D269-A6EC-4AA6-A4FF-4FB46BFC9EEF}" type="pres">
      <dgm:prSet presAssocID="{F245EA96-8D5F-488A-A8EE-4FE43D8B82BD}" presName="text0" presStyleLbl="node1" presStyleIdx="5" presStyleCnt="8" custScaleX="105530" custScaleY="78565" custRadScaleRad="68737" custRadScaleInc="579363">
        <dgm:presLayoutVars>
          <dgm:bulletEnabled val="1"/>
        </dgm:presLayoutVars>
      </dgm:prSet>
      <dgm:spPr/>
    </dgm:pt>
    <dgm:pt modelId="{36EE0258-8E4A-477E-9A5A-2FC8F9CF27EF}" type="pres">
      <dgm:prSet presAssocID="{9113C852-9715-4D65-902C-F08458006634}" presName="Name56" presStyleLbl="parChTrans1D2" presStyleIdx="5" presStyleCnt="7"/>
      <dgm:spPr/>
    </dgm:pt>
    <dgm:pt modelId="{61B1B9C3-B1DA-43FC-82CF-72B5AE9BA6F0}" type="pres">
      <dgm:prSet presAssocID="{8C06EF1A-8DA1-498D-A2B0-1FC15F110DB1}" presName="text0" presStyleLbl="node1" presStyleIdx="6" presStyleCnt="8" custScaleX="76898" custScaleY="70307" custRadScaleRad="53415" custRadScaleInc="-129471">
        <dgm:presLayoutVars>
          <dgm:bulletEnabled val="1"/>
        </dgm:presLayoutVars>
      </dgm:prSet>
      <dgm:spPr/>
    </dgm:pt>
    <dgm:pt modelId="{6D677148-A7D7-4796-BD67-70ECB006F116}" type="pres">
      <dgm:prSet presAssocID="{F4DAABDD-C68E-41AA-9A03-9D5E6DEDB341}" presName="Name56" presStyleLbl="parChTrans1D2" presStyleIdx="6" presStyleCnt="7"/>
      <dgm:spPr/>
    </dgm:pt>
    <dgm:pt modelId="{62F1BE93-B564-4301-A041-323E6125D027}" type="pres">
      <dgm:prSet presAssocID="{5ACFFF28-AAD6-46D1-9C41-F43ABE2FCCC8}" presName="text0" presStyleLbl="node1" presStyleIdx="7" presStyleCnt="8" custScaleX="238493" custScaleY="215689" custRadScaleRad="122233" custRadScaleInc="-206345">
        <dgm:presLayoutVars>
          <dgm:bulletEnabled val="1"/>
        </dgm:presLayoutVars>
      </dgm:prSet>
      <dgm:spPr/>
    </dgm:pt>
  </dgm:ptLst>
  <dgm:cxnLst>
    <dgm:cxn modelId="{BBD2A322-A3AB-46A3-A231-DB1275561575}" type="presOf" srcId="{F4DAABDD-C68E-41AA-9A03-9D5E6DEDB341}" destId="{6D677148-A7D7-4796-BD67-70ECB006F116}" srcOrd="0" destOrd="0" presId="urn:microsoft.com/office/officeart/2008/layout/RadialCluster"/>
    <dgm:cxn modelId="{4CD0FD25-819C-4AE6-BA7D-134C7FEC1D8C}" srcId="{02AB2BC0-C2BE-4A67-8C56-4A73369F2448}" destId="{8C06EF1A-8DA1-498D-A2B0-1FC15F110DB1}" srcOrd="5" destOrd="0" parTransId="{9113C852-9715-4D65-902C-F08458006634}" sibTransId="{56C576E4-66B4-4946-B840-F85F6E046C53}"/>
    <dgm:cxn modelId="{7C795829-BB21-4C02-979E-F799E90598E8}" srcId="{02AB2BC0-C2BE-4A67-8C56-4A73369F2448}" destId="{F245EA96-8D5F-488A-A8EE-4FE43D8B82BD}" srcOrd="4" destOrd="0" parTransId="{7B4B78F2-FFD8-47CF-8385-FAFF876B54A5}" sibTransId="{6A0E0A24-A91F-4CC3-8672-25B9C858E495}"/>
    <dgm:cxn modelId="{4AE8D131-9B69-4BB0-8C20-3A269686A163}" type="presOf" srcId="{31E895EF-9A3B-4AD6-9B27-9710C4E970EC}" destId="{DC07D9DD-BC51-4F4F-A48B-A253BAB5DD72}" srcOrd="0" destOrd="0" presId="urn:microsoft.com/office/officeart/2008/layout/RadialCluster"/>
    <dgm:cxn modelId="{475C1735-48DC-48EC-87F1-2554250AD472}" srcId="{F59011BF-8150-4466-8373-097B9150DF79}" destId="{D30F6EC1-756C-4BE4-AD6E-BB948545BBD4}" srcOrd="4" destOrd="0" parTransId="{7D71F512-CBD7-4A33-B1B8-7653844F0996}" sibTransId="{6845E471-2970-42CC-9396-E34DD608A3E8}"/>
    <dgm:cxn modelId="{51C1C13E-6069-49AF-8435-058BF8518B78}" srcId="{F59011BF-8150-4466-8373-097B9150DF79}" destId="{7362CC91-C6F1-470B-ABAA-591C16BA52CF}" srcOrd="6" destOrd="0" parTransId="{565D8763-C813-4420-84A6-1364056C9FF3}" sibTransId="{B15F0915-FB55-42A6-B1AC-55637B5CB081}"/>
    <dgm:cxn modelId="{8DC60844-C766-4291-935C-83FB991727BF}" type="presOf" srcId="{9113C852-9715-4D65-902C-F08458006634}" destId="{36EE0258-8E4A-477E-9A5A-2FC8F9CF27EF}" srcOrd="0" destOrd="0" presId="urn:microsoft.com/office/officeart/2008/layout/RadialCluster"/>
    <dgm:cxn modelId="{C5A51864-9DDE-4E41-91E6-D3EAB65AD55C}" srcId="{02AB2BC0-C2BE-4A67-8C56-4A73369F2448}" destId="{5ACFFF28-AAD6-46D1-9C41-F43ABE2FCCC8}" srcOrd="6" destOrd="0" parTransId="{F4DAABDD-C68E-41AA-9A03-9D5E6DEDB341}" sibTransId="{D0122FD5-CF9F-4D98-B5AE-02B60E229EE5}"/>
    <dgm:cxn modelId="{09B40167-7AB8-437E-9190-87AE7A857D76}" type="presOf" srcId="{2B674F3C-C9A1-4749-8634-A62115CDF3C5}" destId="{0CF93C7C-DAE4-4E33-9163-BC7318F080D2}" srcOrd="0" destOrd="0" presId="urn:microsoft.com/office/officeart/2008/layout/RadialCluster"/>
    <dgm:cxn modelId="{1C35DC67-6950-4694-AACB-838FCFBA57BD}" srcId="{02AB2BC0-C2BE-4A67-8C56-4A73369F2448}" destId="{176413FC-E9D7-4421-AC70-97B8D183DD31}" srcOrd="1" destOrd="0" parTransId="{2B674F3C-C9A1-4749-8634-A62115CDF3C5}" sibTransId="{63409F99-8B92-493C-98A1-DE877CAAD54B}"/>
    <dgm:cxn modelId="{EE8C064A-C097-4636-875F-197BEE4BB35A}" type="presOf" srcId="{FE393882-B771-41AF-83E9-D2A1094E2AC9}" destId="{09DB149F-7F15-44C3-950D-5A4A723C395F}" srcOrd="0" destOrd="0" presId="urn:microsoft.com/office/officeart/2008/layout/RadialCluster"/>
    <dgm:cxn modelId="{0F623B4E-48F2-4725-A497-3B1149D3811D}" srcId="{F59011BF-8150-4466-8373-097B9150DF79}" destId="{5602077F-23F9-499B-ACA8-050AA8F18FE5}" srcOrd="5" destOrd="0" parTransId="{CF95C4B7-C8DF-400E-9019-09C01F08F396}" sibTransId="{3D5A180F-AA99-4883-82A9-55EA6560D66C}"/>
    <dgm:cxn modelId="{5C8D0451-327C-4A11-AE89-78C27A104774}" srcId="{ADDFC1A2-FA99-43F8-8FEE-16C63B3F66AD}" destId="{F645DB80-E7F5-4A20-9183-05E8D7FFDE39}" srcOrd="0" destOrd="0" parTransId="{5A57EDDF-ABE7-4B47-B08D-1C94BDE9AFCA}" sibTransId="{F0AF93D3-97C9-41F6-8A36-D3A13CCF967E}"/>
    <dgm:cxn modelId="{A2F4AF71-3C70-4550-97AC-FA5C26FC451C}" srcId="{F59011BF-8150-4466-8373-097B9150DF79}" destId="{48623093-F52A-4853-8C0B-1CB852B3C664}" srcOrd="3" destOrd="0" parTransId="{BC427B30-5B4F-4900-B8DB-E6EB60C6D9C1}" sibTransId="{5FA4FED5-A9B3-4666-881E-DC5736D5FD85}"/>
    <dgm:cxn modelId="{4A2E3F72-61CF-4F82-8A06-8041E42DD326}" srcId="{F59011BF-8150-4466-8373-097B9150DF79}" destId="{ADDFC1A2-FA99-43F8-8FEE-16C63B3F66AD}" srcOrd="1" destOrd="0" parTransId="{390903B5-94CF-4637-8C1F-39D18BCD142D}" sibTransId="{CA5DFDD3-72EB-4597-85B1-961BB3269962}"/>
    <dgm:cxn modelId="{CDBF0F54-30F0-44D4-996A-D459069E2B9B}" srcId="{F59011BF-8150-4466-8373-097B9150DF79}" destId="{02AB2BC0-C2BE-4A67-8C56-4A73369F2448}" srcOrd="0" destOrd="0" parTransId="{40F57021-666F-4766-A39F-677481AC6804}" sibTransId="{EB0C6679-A698-48F4-99A1-7A3A00FC5B0A}"/>
    <dgm:cxn modelId="{ED5EC954-BFBE-4484-9953-AAE98D88F4E7}" type="presOf" srcId="{33F8700F-5A97-45B0-BE19-D57C92180C1F}" destId="{ACD01E48-B699-4C9E-8258-2A52EF4D96B1}" srcOrd="0" destOrd="0" presId="urn:microsoft.com/office/officeart/2008/layout/RadialCluster"/>
    <dgm:cxn modelId="{44758C7F-973F-4313-92AD-60A42BED1076}" type="presOf" srcId="{DD3A8E2A-F8BC-45BB-92A0-E2A79E866B0D}" destId="{C576657E-5130-4933-A3C9-F28D50016250}" srcOrd="0" destOrd="0" presId="urn:microsoft.com/office/officeart/2008/layout/RadialCluster"/>
    <dgm:cxn modelId="{766E10A8-3BE9-4C51-B455-F6E3288572CD}" type="presOf" srcId="{F59011BF-8150-4466-8373-097B9150DF79}" destId="{96215936-9670-4AA9-8EA8-8FA9320C5944}" srcOrd="0" destOrd="0" presId="urn:microsoft.com/office/officeart/2008/layout/RadialCluster"/>
    <dgm:cxn modelId="{EE806BB9-9AAC-4876-9A6A-4D1BC4156DF5}" srcId="{02AB2BC0-C2BE-4A67-8C56-4A73369F2448}" destId="{8C72FF35-B71B-4870-8E44-99EEA8667A9A}" srcOrd="7" destOrd="0" parTransId="{9E7A5E7F-ED11-49CD-A6F3-2B85EA405AEF}" sibTransId="{D6B1995B-157D-47CB-A03C-42F845152204}"/>
    <dgm:cxn modelId="{F4976FC1-3E54-4192-A534-24AE07E84EEB}" type="presOf" srcId="{7B4B78F2-FFD8-47CF-8385-FAFF876B54A5}" destId="{FC55E96A-449B-4299-BBE0-E81C33AFE9BA}" srcOrd="0" destOrd="0" presId="urn:microsoft.com/office/officeart/2008/layout/RadialCluster"/>
    <dgm:cxn modelId="{3215A1C3-C1ED-462E-A064-C8AC73461068}" srcId="{02AB2BC0-C2BE-4A67-8C56-4A73369F2448}" destId="{31E895EF-9A3B-4AD6-9B27-9710C4E970EC}" srcOrd="0" destOrd="0" parTransId="{DD3A8E2A-F8BC-45BB-92A0-E2A79E866B0D}" sibTransId="{AB66ECD8-E8CA-4EC6-BBA4-07F435F175CB}"/>
    <dgm:cxn modelId="{B594BDC9-B235-46EA-90E3-4CD3842E4BAF}" srcId="{02AB2BC0-C2BE-4A67-8C56-4A73369F2448}" destId="{FE393882-B771-41AF-83E9-D2A1094E2AC9}" srcOrd="3" destOrd="0" parTransId="{EF6772BE-DE6C-4624-A713-2A5A8BE52510}" sibTransId="{BF447DC3-9763-4A55-9F6C-1247209B8A16}"/>
    <dgm:cxn modelId="{B66486CC-0A9C-4DB3-BC6F-F69723E35A42}" type="presOf" srcId="{8C06EF1A-8DA1-498D-A2B0-1FC15F110DB1}" destId="{61B1B9C3-B1DA-43FC-82CF-72B5AE9BA6F0}" srcOrd="0" destOrd="0" presId="urn:microsoft.com/office/officeart/2008/layout/RadialCluster"/>
    <dgm:cxn modelId="{8D94F3CF-2EB4-4D31-9959-82C8969FB118}" srcId="{02AB2BC0-C2BE-4A67-8C56-4A73369F2448}" destId="{33F8700F-5A97-45B0-BE19-D57C92180C1F}" srcOrd="2" destOrd="0" parTransId="{D620085C-C73B-4922-A91E-E1D5A2586907}" sibTransId="{8194AE0A-A576-4378-8985-F49033325691}"/>
    <dgm:cxn modelId="{A789BCD0-9582-49EC-862C-4C32FA9726BF}" type="presOf" srcId="{02AB2BC0-C2BE-4A67-8C56-4A73369F2448}" destId="{3BD25622-B965-4652-AC90-381DF25DF1F9}" srcOrd="0" destOrd="0" presId="urn:microsoft.com/office/officeart/2008/layout/RadialCluster"/>
    <dgm:cxn modelId="{439907D4-6122-4342-A123-96204D7A13D5}" srcId="{02AB2BC0-C2BE-4A67-8C56-4A73369F2448}" destId="{F57ABA36-954A-422D-9B3F-D9EFF2DEB9FF}" srcOrd="8" destOrd="0" parTransId="{C9CCF57C-966B-4651-B2A2-AB3B5A3B9990}" sibTransId="{E2BA2886-41A2-466B-AC45-871FF4696354}"/>
    <dgm:cxn modelId="{6EA7E7DB-BBB4-41BA-B89C-9E8064B1C607}" type="presOf" srcId="{D620085C-C73B-4922-A91E-E1D5A2586907}" destId="{46E73C35-0B95-48C3-A4CE-367B225E2DD2}" srcOrd="0" destOrd="0" presId="urn:microsoft.com/office/officeart/2008/layout/RadialCluster"/>
    <dgm:cxn modelId="{DED57FDF-24BA-45D7-A25A-67362F56E525}" type="presOf" srcId="{F245EA96-8D5F-488A-A8EE-4FE43D8B82BD}" destId="{B2A2D269-A6EC-4AA6-A4FF-4FB46BFC9EEF}" srcOrd="0" destOrd="0" presId="urn:microsoft.com/office/officeart/2008/layout/RadialCluster"/>
    <dgm:cxn modelId="{5679A0E2-DE79-4FC3-B41F-AF96A4197E49}" srcId="{ADDFC1A2-FA99-43F8-8FEE-16C63B3F66AD}" destId="{A3BCDAB7-612B-4BA8-B066-0DFEA8A4FCE9}" srcOrd="1" destOrd="0" parTransId="{F12DCB7A-E103-4918-9C03-80681C579A79}" sibTransId="{9FC24465-AD2B-4607-A1E6-961EDF829445}"/>
    <dgm:cxn modelId="{E0838BEA-32F0-406B-A4B5-658CE6F4647E}" type="presOf" srcId="{EF6772BE-DE6C-4624-A713-2A5A8BE52510}" destId="{2190C845-1EA2-4E1F-AF77-E5E641E9CF86}" srcOrd="0" destOrd="0" presId="urn:microsoft.com/office/officeart/2008/layout/RadialCluster"/>
    <dgm:cxn modelId="{1B550CEC-6651-4232-8126-2D7C475FD4B4}" srcId="{F59011BF-8150-4466-8373-097B9150DF79}" destId="{1C6AB055-C17F-40EE-A8F1-242B48421A5B}" srcOrd="2" destOrd="0" parTransId="{FD7FB5B2-FF36-48E4-A07A-23A80980B3A4}" sibTransId="{630113DF-7211-4D68-B2E6-8E2B8AF2D5ED}"/>
    <dgm:cxn modelId="{9D0694F1-1A66-4159-969C-973B19D2AA25}" type="presOf" srcId="{5ACFFF28-AAD6-46D1-9C41-F43ABE2FCCC8}" destId="{62F1BE93-B564-4301-A041-323E6125D027}" srcOrd="0" destOrd="0" presId="urn:microsoft.com/office/officeart/2008/layout/RadialCluster"/>
    <dgm:cxn modelId="{2CB8E2FC-BA5A-4814-AA6C-032022499292}" type="presOf" srcId="{176413FC-E9D7-4421-AC70-97B8D183DD31}" destId="{2AB1A9CE-1066-46D3-A21F-DC3A1979FAA5}" srcOrd="0" destOrd="0" presId="urn:microsoft.com/office/officeart/2008/layout/RadialCluster"/>
    <dgm:cxn modelId="{09F35637-946E-4410-B510-D8E6C0AC48BF}" type="presParOf" srcId="{96215936-9670-4AA9-8EA8-8FA9320C5944}" destId="{DD865F52-2F39-4486-9CCA-0E951C09543E}" srcOrd="0" destOrd="0" presId="urn:microsoft.com/office/officeart/2008/layout/RadialCluster"/>
    <dgm:cxn modelId="{2FED715C-1539-4A0C-B3C1-808319E6B715}" type="presParOf" srcId="{DD865F52-2F39-4486-9CCA-0E951C09543E}" destId="{3BD25622-B965-4652-AC90-381DF25DF1F9}" srcOrd="0" destOrd="0" presId="urn:microsoft.com/office/officeart/2008/layout/RadialCluster"/>
    <dgm:cxn modelId="{0F98A7F9-AF79-4611-96F8-FDE5A42EE89F}" type="presParOf" srcId="{DD865F52-2F39-4486-9CCA-0E951C09543E}" destId="{C576657E-5130-4933-A3C9-F28D50016250}" srcOrd="1" destOrd="0" presId="urn:microsoft.com/office/officeart/2008/layout/RadialCluster"/>
    <dgm:cxn modelId="{CC8EBEB3-878A-49D5-BC4D-ED586F11235F}" type="presParOf" srcId="{DD865F52-2F39-4486-9CCA-0E951C09543E}" destId="{DC07D9DD-BC51-4F4F-A48B-A253BAB5DD72}" srcOrd="2" destOrd="0" presId="urn:microsoft.com/office/officeart/2008/layout/RadialCluster"/>
    <dgm:cxn modelId="{4F14ECCF-67ED-4CD4-B85B-436357569F50}" type="presParOf" srcId="{DD865F52-2F39-4486-9CCA-0E951C09543E}" destId="{0CF93C7C-DAE4-4E33-9163-BC7318F080D2}" srcOrd="3" destOrd="0" presId="urn:microsoft.com/office/officeart/2008/layout/RadialCluster"/>
    <dgm:cxn modelId="{D4B69307-8A15-4308-80D4-53E6565305F0}" type="presParOf" srcId="{DD865F52-2F39-4486-9CCA-0E951C09543E}" destId="{2AB1A9CE-1066-46D3-A21F-DC3A1979FAA5}" srcOrd="4" destOrd="0" presId="urn:microsoft.com/office/officeart/2008/layout/RadialCluster"/>
    <dgm:cxn modelId="{FE0C5D64-85C7-4F01-BD1D-6C5F8CCA5909}" type="presParOf" srcId="{DD865F52-2F39-4486-9CCA-0E951C09543E}" destId="{46E73C35-0B95-48C3-A4CE-367B225E2DD2}" srcOrd="5" destOrd="0" presId="urn:microsoft.com/office/officeart/2008/layout/RadialCluster"/>
    <dgm:cxn modelId="{D7568631-756E-4D8B-9B7F-F8B79CC929AB}" type="presParOf" srcId="{DD865F52-2F39-4486-9CCA-0E951C09543E}" destId="{ACD01E48-B699-4C9E-8258-2A52EF4D96B1}" srcOrd="6" destOrd="0" presId="urn:microsoft.com/office/officeart/2008/layout/RadialCluster"/>
    <dgm:cxn modelId="{7C8886AB-4D0D-4301-9129-127F0C8F22DC}" type="presParOf" srcId="{DD865F52-2F39-4486-9CCA-0E951C09543E}" destId="{2190C845-1EA2-4E1F-AF77-E5E641E9CF86}" srcOrd="7" destOrd="0" presId="urn:microsoft.com/office/officeart/2008/layout/RadialCluster"/>
    <dgm:cxn modelId="{957D934B-2A43-4FFF-96AA-B255EE3C44E5}" type="presParOf" srcId="{DD865F52-2F39-4486-9CCA-0E951C09543E}" destId="{09DB149F-7F15-44C3-950D-5A4A723C395F}" srcOrd="8" destOrd="0" presId="urn:microsoft.com/office/officeart/2008/layout/RadialCluster"/>
    <dgm:cxn modelId="{D763AA25-2FDE-4277-9B00-FF5F4110687C}" type="presParOf" srcId="{DD865F52-2F39-4486-9CCA-0E951C09543E}" destId="{FC55E96A-449B-4299-BBE0-E81C33AFE9BA}" srcOrd="9" destOrd="0" presId="urn:microsoft.com/office/officeart/2008/layout/RadialCluster"/>
    <dgm:cxn modelId="{D9AC998A-F663-4FFC-90C0-1FB5B4E672D7}" type="presParOf" srcId="{DD865F52-2F39-4486-9CCA-0E951C09543E}" destId="{B2A2D269-A6EC-4AA6-A4FF-4FB46BFC9EEF}" srcOrd="10" destOrd="0" presId="urn:microsoft.com/office/officeart/2008/layout/RadialCluster"/>
    <dgm:cxn modelId="{E158B215-4C8A-4796-BAED-8901F4814FB9}" type="presParOf" srcId="{DD865F52-2F39-4486-9CCA-0E951C09543E}" destId="{36EE0258-8E4A-477E-9A5A-2FC8F9CF27EF}" srcOrd="11" destOrd="0" presId="urn:microsoft.com/office/officeart/2008/layout/RadialCluster"/>
    <dgm:cxn modelId="{8FA832EA-7EDF-4024-91B2-8A8E4156DC89}" type="presParOf" srcId="{DD865F52-2F39-4486-9CCA-0E951C09543E}" destId="{61B1B9C3-B1DA-43FC-82CF-72B5AE9BA6F0}" srcOrd="12" destOrd="0" presId="urn:microsoft.com/office/officeart/2008/layout/RadialCluster"/>
    <dgm:cxn modelId="{6B992603-00AD-4F45-BA48-A35336BC6109}" type="presParOf" srcId="{DD865F52-2F39-4486-9CCA-0E951C09543E}" destId="{6D677148-A7D7-4796-BD67-70ECB006F116}" srcOrd="13" destOrd="0" presId="urn:microsoft.com/office/officeart/2008/layout/RadialCluster"/>
    <dgm:cxn modelId="{EA398F3C-AD7A-412B-B361-F272CAD67B74}" type="presParOf" srcId="{DD865F52-2F39-4486-9CCA-0E951C09543E}" destId="{62F1BE93-B564-4301-A041-323E6125D027}" srcOrd="14"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AD784-3724-458B-814D-E19808A0A4EE}">
      <dsp:nvSpPr>
        <dsp:cNvPr id="0" name=""/>
        <dsp:cNvSpPr/>
      </dsp:nvSpPr>
      <dsp:spPr>
        <a:xfrm>
          <a:off x="0" y="47446"/>
          <a:ext cx="8241198" cy="1099599"/>
        </a:xfrm>
        <a:prstGeom prst="roundRect">
          <a:avLst>
            <a:gd name="adj" fmla="val 10000"/>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5DEDB7-7019-47AC-8F90-892D1E629FA5}">
      <dsp:nvSpPr>
        <dsp:cNvPr id="0" name=""/>
        <dsp:cNvSpPr/>
      </dsp:nvSpPr>
      <dsp:spPr>
        <a:xfrm>
          <a:off x="251963" y="148570"/>
          <a:ext cx="1190349" cy="79200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4B4044-C865-4799-A267-64B3843493DF}">
      <dsp:nvSpPr>
        <dsp:cNvPr id="0" name=""/>
        <dsp:cNvSpPr/>
      </dsp:nvSpPr>
      <dsp:spPr>
        <a:xfrm rot="10800000">
          <a:off x="251963" y="1057756"/>
          <a:ext cx="1190349" cy="2984754"/>
        </a:xfrm>
        <a:prstGeom prst="round2SameRect">
          <a:avLst>
            <a:gd name="adj1" fmla="val 10500"/>
            <a:gd name="adj2" fmla="val 0"/>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endParaRPr lang="es-MX" sz="1200" kern="1200" dirty="0">
            <a:solidFill>
              <a:schemeClr val="tx1"/>
            </a:solidFill>
            <a:latin typeface="Arial Nova" panose="020B0504020202020204" pitchFamily="34" charset="0"/>
          </a:endParaRPr>
        </a:p>
        <a:p>
          <a:pPr marL="0" lvl="0" indent="0" algn="ctr" defTabSz="533400">
            <a:lnSpc>
              <a:spcPct val="90000"/>
            </a:lnSpc>
            <a:spcBef>
              <a:spcPct val="0"/>
            </a:spcBef>
            <a:spcAft>
              <a:spcPct val="35000"/>
            </a:spcAft>
            <a:buNone/>
          </a:pPr>
          <a:endParaRPr lang="es-MX" sz="1200" kern="1200" dirty="0">
            <a:solidFill>
              <a:schemeClr val="tx1"/>
            </a:solidFill>
            <a:latin typeface="Arial Nova" panose="020B0504020202020204" pitchFamily="34" charset="0"/>
          </a:endParaRPr>
        </a:p>
        <a:p>
          <a:pPr marL="0" lvl="0" indent="0" algn="ctr" defTabSz="533400">
            <a:lnSpc>
              <a:spcPct val="90000"/>
            </a:lnSpc>
            <a:spcBef>
              <a:spcPct val="0"/>
            </a:spcBef>
            <a:spcAft>
              <a:spcPct val="35000"/>
            </a:spcAft>
            <a:buNone/>
          </a:pPr>
          <a:r>
            <a:rPr lang="es-MX" sz="1200" kern="1200" dirty="0">
              <a:solidFill>
                <a:schemeClr val="tx1"/>
              </a:solidFill>
              <a:latin typeface="Arial Nova" panose="020B0504020202020204" pitchFamily="34" charset="0"/>
            </a:rPr>
            <a:t>Base de datos multidisciplinaria. Incluye revistas editadas principalmente en América Latina y el Caribe. </a:t>
          </a:r>
          <a:r>
            <a:rPr lang="es-MX" sz="1200" kern="1200" dirty="0">
              <a:solidFill>
                <a:schemeClr val="tx1"/>
              </a:solidFill>
              <a:latin typeface="Arial Nova" panose="020B05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http://scielo.org</a:t>
          </a:r>
          <a:endParaRPr lang="es-MX" sz="1200" kern="1200" dirty="0">
            <a:solidFill>
              <a:schemeClr val="tx1"/>
            </a:solidFill>
            <a:latin typeface="Arial Nova" panose="020B0504020202020204" pitchFamily="34" charset="0"/>
          </a:endParaRPr>
        </a:p>
      </dsp:txBody>
      <dsp:txXfrm rot="10800000">
        <a:off x="288570" y="1057756"/>
        <a:ext cx="1117135" cy="2948147"/>
      </dsp:txXfrm>
    </dsp:sp>
    <dsp:sp modelId="{35480679-87B0-4CEE-9CD3-BCB6A32D11A2}">
      <dsp:nvSpPr>
        <dsp:cNvPr id="0" name=""/>
        <dsp:cNvSpPr/>
      </dsp:nvSpPr>
      <dsp:spPr>
        <a:xfrm>
          <a:off x="1561347" y="148570"/>
          <a:ext cx="1190349" cy="792003"/>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2ABAB1-92A6-4519-ABB9-C881A5DB7420}">
      <dsp:nvSpPr>
        <dsp:cNvPr id="0" name=""/>
        <dsp:cNvSpPr/>
      </dsp:nvSpPr>
      <dsp:spPr>
        <a:xfrm rot="10800000">
          <a:off x="1561347" y="1057756"/>
          <a:ext cx="1190349" cy="2984754"/>
        </a:xfrm>
        <a:prstGeom prst="round2SameRect">
          <a:avLst>
            <a:gd name="adj1" fmla="val 10500"/>
            <a:gd name="adj2" fmla="val 0"/>
          </a:avLst>
        </a:prstGeom>
        <a:solidFill>
          <a:schemeClr val="accent3">
            <a:shade val="50000"/>
            <a:hueOff val="0"/>
            <a:satOff val="0"/>
            <a:lumOff val="119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endParaRPr lang="es-MX" sz="1200" kern="1200" dirty="0">
            <a:solidFill>
              <a:schemeClr val="tx1"/>
            </a:solidFill>
            <a:latin typeface="Arial Nova" panose="020B0504020202020204" pitchFamily="34" charset="0"/>
          </a:endParaRPr>
        </a:p>
        <a:p>
          <a:pPr marL="0" lvl="0" indent="0" algn="ctr" defTabSz="533400">
            <a:lnSpc>
              <a:spcPct val="90000"/>
            </a:lnSpc>
            <a:spcBef>
              <a:spcPct val="0"/>
            </a:spcBef>
            <a:spcAft>
              <a:spcPct val="35000"/>
            </a:spcAft>
            <a:buNone/>
          </a:pPr>
          <a:endParaRPr lang="es-MX" sz="1200" kern="1200" dirty="0">
            <a:solidFill>
              <a:schemeClr val="tx1"/>
            </a:solidFill>
            <a:latin typeface="Arial Nova" panose="020B0504020202020204" pitchFamily="34" charset="0"/>
          </a:endParaRPr>
        </a:p>
        <a:p>
          <a:pPr marL="0" lvl="0" indent="0" algn="ctr" defTabSz="533400">
            <a:lnSpc>
              <a:spcPct val="90000"/>
            </a:lnSpc>
            <a:spcBef>
              <a:spcPct val="0"/>
            </a:spcBef>
            <a:spcAft>
              <a:spcPct val="35000"/>
            </a:spcAft>
            <a:buNone/>
          </a:pPr>
          <a:endParaRPr lang="es-MX" sz="1200" kern="1200" dirty="0">
            <a:solidFill>
              <a:schemeClr val="tx1"/>
            </a:solidFill>
            <a:latin typeface="Arial Nova" panose="020B0504020202020204" pitchFamily="34" charset="0"/>
          </a:endParaRPr>
        </a:p>
        <a:p>
          <a:pPr marL="0" lvl="0" indent="0" algn="ctr" defTabSz="533400">
            <a:lnSpc>
              <a:spcPct val="90000"/>
            </a:lnSpc>
            <a:spcBef>
              <a:spcPct val="0"/>
            </a:spcBef>
            <a:spcAft>
              <a:spcPct val="35000"/>
            </a:spcAft>
            <a:buNone/>
          </a:pPr>
          <a:r>
            <a:rPr lang="es-MX" sz="1200" kern="1200" dirty="0">
              <a:solidFill>
                <a:schemeClr val="tx1"/>
              </a:solidFill>
              <a:latin typeface="Arial Nova" panose="020B0504020202020204" pitchFamily="34" charset="0"/>
            </a:rPr>
            <a:t>Portal de difusión de la producción científica hispana. </a:t>
          </a:r>
          <a:r>
            <a:rPr lang="es-MX" sz="1200" kern="1200" dirty="0">
              <a:solidFill>
                <a:schemeClr val="tx1"/>
              </a:solidFill>
              <a:latin typeface="Arial Nova" panose="020B05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https://dialnet.unirioja.es/</a:t>
          </a:r>
          <a:endParaRPr lang="es-MX" sz="1200" kern="1200" dirty="0">
            <a:solidFill>
              <a:schemeClr val="tx1"/>
            </a:solidFill>
            <a:latin typeface="Arial Nova" panose="020B0504020202020204" pitchFamily="34" charset="0"/>
          </a:endParaRPr>
        </a:p>
      </dsp:txBody>
      <dsp:txXfrm rot="10800000">
        <a:off x="1597954" y="1057756"/>
        <a:ext cx="1117135" cy="2948147"/>
      </dsp:txXfrm>
    </dsp:sp>
    <dsp:sp modelId="{625E0CB3-E342-4485-A4CC-10DB6B37685B}">
      <dsp:nvSpPr>
        <dsp:cNvPr id="0" name=""/>
        <dsp:cNvSpPr/>
      </dsp:nvSpPr>
      <dsp:spPr>
        <a:xfrm>
          <a:off x="2870732" y="148570"/>
          <a:ext cx="1190349" cy="792003"/>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C2543F-A48F-48B9-8757-328D2B4D19E1}">
      <dsp:nvSpPr>
        <dsp:cNvPr id="0" name=""/>
        <dsp:cNvSpPr/>
      </dsp:nvSpPr>
      <dsp:spPr>
        <a:xfrm rot="10800000">
          <a:off x="2870732" y="1057756"/>
          <a:ext cx="1190349" cy="2984754"/>
        </a:xfrm>
        <a:prstGeom prst="round2SameRect">
          <a:avLst>
            <a:gd name="adj1" fmla="val 10500"/>
            <a:gd name="adj2" fmla="val 0"/>
          </a:avLst>
        </a:prstGeom>
        <a:solidFill>
          <a:schemeClr val="accent3">
            <a:shade val="50000"/>
            <a:hueOff val="0"/>
            <a:satOff val="0"/>
            <a:lumOff val="239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endParaRPr lang="es-MX" sz="1200" kern="1200" dirty="0">
            <a:solidFill>
              <a:schemeClr val="tx1"/>
            </a:solidFill>
            <a:latin typeface="Arial Nova" panose="020B0504020202020204" pitchFamily="34" charset="0"/>
          </a:endParaRPr>
        </a:p>
        <a:p>
          <a:pPr marL="0" lvl="0" indent="0" algn="ctr" defTabSz="533400">
            <a:lnSpc>
              <a:spcPct val="90000"/>
            </a:lnSpc>
            <a:spcBef>
              <a:spcPct val="0"/>
            </a:spcBef>
            <a:spcAft>
              <a:spcPct val="35000"/>
            </a:spcAft>
            <a:buNone/>
          </a:pPr>
          <a:endParaRPr lang="es-MX" sz="1200" kern="1200" dirty="0">
            <a:solidFill>
              <a:schemeClr val="tx1"/>
            </a:solidFill>
            <a:latin typeface="Arial Nova" panose="020B0504020202020204" pitchFamily="34" charset="0"/>
          </a:endParaRPr>
        </a:p>
        <a:p>
          <a:pPr marL="0" lvl="0" indent="0" algn="ctr" defTabSz="533400">
            <a:lnSpc>
              <a:spcPct val="90000"/>
            </a:lnSpc>
            <a:spcBef>
              <a:spcPct val="0"/>
            </a:spcBef>
            <a:spcAft>
              <a:spcPct val="35000"/>
            </a:spcAft>
            <a:buNone/>
          </a:pPr>
          <a:endParaRPr lang="es-MX" sz="1200" kern="1200" dirty="0">
            <a:solidFill>
              <a:schemeClr val="tx1"/>
            </a:solidFill>
            <a:latin typeface="Arial Nova" panose="020B0504020202020204" pitchFamily="34" charset="0"/>
          </a:endParaRPr>
        </a:p>
        <a:p>
          <a:pPr marL="0" lvl="0" indent="0" algn="ctr" defTabSz="533400">
            <a:lnSpc>
              <a:spcPct val="90000"/>
            </a:lnSpc>
            <a:spcBef>
              <a:spcPct val="0"/>
            </a:spcBef>
            <a:spcAft>
              <a:spcPct val="35000"/>
            </a:spcAft>
            <a:buNone/>
          </a:pPr>
          <a:r>
            <a:rPr lang="es-MX" sz="1200" kern="1200" dirty="0">
              <a:solidFill>
                <a:schemeClr val="tx1"/>
              </a:solidFill>
              <a:latin typeface="Arial Nova" panose="020B0504020202020204" pitchFamily="34" charset="0"/>
            </a:rPr>
            <a:t>Red de Revistas Científicas de América Latina y el Caribe, </a:t>
          </a:r>
          <a:r>
            <a:rPr lang="es-MX" sz="1200" kern="1200" dirty="0">
              <a:solidFill>
                <a:schemeClr val="tx1"/>
              </a:solidFill>
              <a:latin typeface="Arial Nova" panose="020B0504020202020204" pitchFamily="34" charset="0"/>
              <a:hlinkClick xmlns:r="http://schemas.openxmlformats.org/officeDocument/2006/relationships" r:id="rId6">
                <a:extLst>
                  <a:ext uri="{A12FA001-AC4F-418D-AE19-62706E023703}">
                    <ahyp:hlinkClr xmlns:ahyp="http://schemas.microsoft.com/office/drawing/2018/hyperlinkcolor" val="tx"/>
                  </a:ext>
                </a:extLst>
              </a:hlinkClick>
            </a:rPr>
            <a:t>http://www.redalyc.org/</a:t>
          </a:r>
          <a:endParaRPr lang="es-MX" sz="1200" kern="1200" dirty="0">
            <a:solidFill>
              <a:schemeClr val="tx1"/>
            </a:solidFill>
            <a:latin typeface="Arial Nova" panose="020B0504020202020204" pitchFamily="34" charset="0"/>
          </a:endParaRPr>
        </a:p>
      </dsp:txBody>
      <dsp:txXfrm rot="10800000">
        <a:off x="2907339" y="1057756"/>
        <a:ext cx="1117135" cy="2948147"/>
      </dsp:txXfrm>
    </dsp:sp>
    <dsp:sp modelId="{A5078BAD-64F9-4C54-B819-898564CF20F2}">
      <dsp:nvSpPr>
        <dsp:cNvPr id="0" name=""/>
        <dsp:cNvSpPr/>
      </dsp:nvSpPr>
      <dsp:spPr>
        <a:xfrm>
          <a:off x="4180116" y="148570"/>
          <a:ext cx="1190349" cy="792003"/>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5D938A-83B9-4169-934E-A68250C0F7CB}">
      <dsp:nvSpPr>
        <dsp:cNvPr id="0" name=""/>
        <dsp:cNvSpPr/>
      </dsp:nvSpPr>
      <dsp:spPr>
        <a:xfrm rot="10800000">
          <a:off x="4180116" y="1057756"/>
          <a:ext cx="1190349" cy="2984754"/>
        </a:xfrm>
        <a:prstGeom prst="round2SameRect">
          <a:avLst>
            <a:gd name="adj1" fmla="val 10500"/>
            <a:gd name="adj2" fmla="val 0"/>
          </a:avLst>
        </a:prstGeom>
        <a:solidFill>
          <a:schemeClr val="accent3">
            <a:shade val="50000"/>
            <a:hueOff val="0"/>
            <a:satOff val="0"/>
            <a:lumOff val="359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endParaRPr lang="es-MX" sz="1200" kern="1200" dirty="0">
            <a:solidFill>
              <a:schemeClr val="tx1"/>
            </a:solidFill>
            <a:latin typeface="Arial Nova" panose="020B0504020202020204" pitchFamily="34" charset="0"/>
          </a:endParaRPr>
        </a:p>
        <a:p>
          <a:pPr marL="0" lvl="0" indent="0" algn="ctr" defTabSz="533400">
            <a:lnSpc>
              <a:spcPct val="90000"/>
            </a:lnSpc>
            <a:spcBef>
              <a:spcPct val="0"/>
            </a:spcBef>
            <a:spcAft>
              <a:spcPct val="35000"/>
            </a:spcAft>
            <a:buNone/>
          </a:pPr>
          <a:endParaRPr lang="es-MX" sz="1200" kern="1200" dirty="0">
            <a:solidFill>
              <a:schemeClr val="tx1"/>
            </a:solidFill>
            <a:latin typeface="Arial Nova" panose="020B0504020202020204" pitchFamily="34" charset="0"/>
          </a:endParaRPr>
        </a:p>
        <a:p>
          <a:pPr marL="0" lvl="0" indent="0" algn="ctr" defTabSz="533400">
            <a:lnSpc>
              <a:spcPct val="90000"/>
            </a:lnSpc>
            <a:spcBef>
              <a:spcPct val="0"/>
            </a:spcBef>
            <a:spcAft>
              <a:spcPct val="35000"/>
            </a:spcAft>
            <a:buNone/>
          </a:pPr>
          <a:endParaRPr lang="es-MX" sz="1200" kern="1200" dirty="0">
            <a:solidFill>
              <a:schemeClr val="tx1"/>
            </a:solidFill>
            <a:latin typeface="Arial Nova" panose="020B0504020202020204" pitchFamily="34" charset="0"/>
          </a:endParaRPr>
        </a:p>
        <a:p>
          <a:pPr marL="0" lvl="0" indent="0" algn="ctr" defTabSz="533400">
            <a:lnSpc>
              <a:spcPct val="90000"/>
            </a:lnSpc>
            <a:spcBef>
              <a:spcPct val="0"/>
            </a:spcBef>
            <a:spcAft>
              <a:spcPct val="35000"/>
            </a:spcAft>
            <a:buNone/>
          </a:pPr>
          <a:r>
            <a:rPr lang="es-MX" sz="1200" kern="1200" dirty="0">
              <a:solidFill>
                <a:schemeClr val="tx1"/>
              </a:solidFill>
              <a:latin typeface="Arial Nova" panose="020B0504020202020204" pitchFamily="34" charset="0"/>
            </a:rPr>
            <a:t>Base de datos multidisciplinaria </a:t>
          </a:r>
          <a:r>
            <a:rPr lang="es-MX" sz="1200" kern="1200" dirty="0">
              <a:solidFill>
                <a:schemeClr val="tx1"/>
              </a:solidFill>
              <a:latin typeface="Arial Nova" panose="020B0504020202020204" pitchFamily="34" charset="0"/>
              <a:hlinkClick xmlns:r="http://schemas.openxmlformats.org/officeDocument/2006/relationships" r:id="rId8">
                <a:extLst>
                  <a:ext uri="{A12FA001-AC4F-418D-AE19-62706E023703}">
                    <ahyp:hlinkClr xmlns:ahyp="http://schemas.microsoft.com/office/drawing/2018/hyperlinkcolor" val="tx"/>
                  </a:ext>
                </a:extLst>
              </a:hlinkClick>
            </a:rPr>
            <a:t>https://doaj.org/</a:t>
          </a:r>
          <a:endParaRPr lang="es-MX" sz="1200" kern="1200" dirty="0">
            <a:solidFill>
              <a:schemeClr val="tx1"/>
            </a:solidFill>
            <a:latin typeface="Arial Nova" panose="020B0504020202020204" pitchFamily="34" charset="0"/>
          </a:endParaRPr>
        </a:p>
      </dsp:txBody>
      <dsp:txXfrm rot="10800000">
        <a:off x="4216723" y="1057756"/>
        <a:ext cx="1117135" cy="2948147"/>
      </dsp:txXfrm>
    </dsp:sp>
    <dsp:sp modelId="{14DF0197-3C4F-4406-BF71-A417F6A83037}">
      <dsp:nvSpPr>
        <dsp:cNvPr id="0" name=""/>
        <dsp:cNvSpPr/>
      </dsp:nvSpPr>
      <dsp:spPr>
        <a:xfrm>
          <a:off x="5489500" y="148570"/>
          <a:ext cx="1190349" cy="792003"/>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21D018-D093-4496-B1FD-CAFB684F5B17}">
      <dsp:nvSpPr>
        <dsp:cNvPr id="0" name=""/>
        <dsp:cNvSpPr/>
      </dsp:nvSpPr>
      <dsp:spPr>
        <a:xfrm rot="10800000">
          <a:off x="5489500" y="1057756"/>
          <a:ext cx="1190349" cy="2984754"/>
        </a:xfrm>
        <a:prstGeom prst="round2SameRect">
          <a:avLst>
            <a:gd name="adj1" fmla="val 10500"/>
            <a:gd name="adj2" fmla="val 0"/>
          </a:avLst>
        </a:prstGeom>
        <a:solidFill>
          <a:schemeClr val="accent3">
            <a:shade val="50000"/>
            <a:hueOff val="0"/>
            <a:satOff val="0"/>
            <a:lumOff val="239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endParaRPr lang="es-MX" sz="1200" kern="1200" dirty="0">
            <a:solidFill>
              <a:schemeClr val="tx1"/>
            </a:solidFill>
            <a:latin typeface="Arial Nova" panose="020B0504020202020204" pitchFamily="34" charset="0"/>
          </a:endParaRPr>
        </a:p>
        <a:p>
          <a:pPr marL="0" lvl="0" indent="0" algn="ctr" defTabSz="533400">
            <a:lnSpc>
              <a:spcPct val="90000"/>
            </a:lnSpc>
            <a:spcBef>
              <a:spcPct val="0"/>
            </a:spcBef>
            <a:spcAft>
              <a:spcPct val="35000"/>
            </a:spcAft>
            <a:buNone/>
          </a:pPr>
          <a:endParaRPr lang="es-MX" sz="1200" kern="1200" dirty="0">
            <a:solidFill>
              <a:schemeClr val="tx1"/>
            </a:solidFill>
            <a:latin typeface="Arial Nova" panose="020B0504020202020204" pitchFamily="34" charset="0"/>
          </a:endParaRPr>
        </a:p>
        <a:p>
          <a:pPr marL="0" lvl="0" indent="0" algn="ctr" defTabSz="533400">
            <a:lnSpc>
              <a:spcPct val="90000"/>
            </a:lnSpc>
            <a:spcBef>
              <a:spcPct val="0"/>
            </a:spcBef>
            <a:spcAft>
              <a:spcPct val="35000"/>
            </a:spcAft>
            <a:buNone/>
          </a:pPr>
          <a:endParaRPr lang="es-MX" sz="1200" kern="1200" dirty="0">
            <a:solidFill>
              <a:schemeClr val="tx1"/>
            </a:solidFill>
            <a:latin typeface="Arial Nova" panose="020B0504020202020204" pitchFamily="34" charset="0"/>
          </a:endParaRPr>
        </a:p>
        <a:p>
          <a:pPr marL="0" lvl="0" indent="0" algn="ctr" defTabSz="533400">
            <a:lnSpc>
              <a:spcPct val="90000"/>
            </a:lnSpc>
            <a:spcBef>
              <a:spcPct val="0"/>
            </a:spcBef>
            <a:spcAft>
              <a:spcPct val="35000"/>
            </a:spcAft>
            <a:buNone/>
          </a:pPr>
          <a:r>
            <a:rPr lang="es-MX" sz="1200" kern="1200" dirty="0">
              <a:solidFill>
                <a:schemeClr val="tx1"/>
              </a:solidFill>
              <a:latin typeface="Arial Nova" panose="020B0504020202020204" pitchFamily="34" charset="0"/>
            </a:rPr>
            <a:t>Base de datos especializada en ciencia, tecnología y Jornales</a:t>
          </a:r>
        </a:p>
        <a:p>
          <a:pPr marL="0" lvl="0" indent="0" algn="ctr" defTabSz="533400">
            <a:lnSpc>
              <a:spcPct val="90000"/>
            </a:lnSpc>
            <a:spcBef>
              <a:spcPct val="0"/>
            </a:spcBef>
            <a:spcAft>
              <a:spcPct val="35000"/>
            </a:spcAft>
            <a:buNone/>
          </a:pPr>
          <a:r>
            <a:rPr lang="es-MX" sz="1200" kern="1200" dirty="0">
              <a:solidFill>
                <a:schemeClr val="tx1"/>
              </a:solidFill>
              <a:latin typeface="Arial Nova" panose="020B0504020202020204" pitchFamily="34" charset="0"/>
              <a:hlinkClick xmlns:r="http://schemas.openxmlformats.org/officeDocument/2006/relationships" r:id="rId10">
                <a:extLst>
                  <a:ext uri="{A12FA001-AC4F-418D-AE19-62706E023703}">
                    <ahyp:hlinkClr xmlns:ahyp="http://schemas.microsoft.com/office/drawing/2018/hyperlinkcolor" val="tx"/>
                  </a:ext>
                </a:extLst>
              </a:hlinkClick>
            </a:rPr>
            <a:t>://www.biomedcentral.com/journals</a:t>
          </a:r>
          <a:endParaRPr lang="es-MX" sz="1200" kern="1200" dirty="0">
            <a:solidFill>
              <a:schemeClr val="tx1"/>
            </a:solidFill>
            <a:latin typeface="Arial Nova" panose="020B0504020202020204" pitchFamily="34" charset="0"/>
          </a:endParaRPr>
        </a:p>
      </dsp:txBody>
      <dsp:txXfrm rot="10800000">
        <a:off x="5526107" y="1057756"/>
        <a:ext cx="1117135" cy="2948147"/>
      </dsp:txXfrm>
    </dsp:sp>
    <dsp:sp modelId="{4D25240E-9818-48C3-B405-F48FC41EC260}">
      <dsp:nvSpPr>
        <dsp:cNvPr id="0" name=""/>
        <dsp:cNvSpPr/>
      </dsp:nvSpPr>
      <dsp:spPr>
        <a:xfrm>
          <a:off x="6798885" y="148570"/>
          <a:ext cx="1190349" cy="792003"/>
        </a:xfrm>
        <a:prstGeom prst="roundRect">
          <a:avLst>
            <a:gd name="adj" fmla="val 10000"/>
          </a:avLst>
        </a:prstGeom>
        <a:blipFill>
          <a:blip xmlns:r="http://schemas.openxmlformats.org/officeDocument/2006/relationships" r:embed="rId11">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29F085-7F7C-42AA-B8D6-0B6E29BC6CF5}">
      <dsp:nvSpPr>
        <dsp:cNvPr id="0" name=""/>
        <dsp:cNvSpPr/>
      </dsp:nvSpPr>
      <dsp:spPr>
        <a:xfrm rot="10800000">
          <a:off x="6798885" y="1057756"/>
          <a:ext cx="1190349" cy="2984754"/>
        </a:xfrm>
        <a:prstGeom prst="round2SameRect">
          <a:avLst>
            <a:gd name="adj1" fmla="val 10500"/>
            <a:gd name="adj2" fmla="val 0"/>
          </a:avLst>
        </a:prstGeom>
        <a:solidFill>
          <a:schemeClr val="accent3">
            <a:shade val="50000"/>
            <a:hueOff val="0"/>
            <a:satOff val="0"/>
            <a:lumOff val="119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endParaRPr lang="es-MX" sz="1200" kern="1200" dirty="0">
            <a:solidFill>
              <a:schemeClr val="tx1"/>
            </a:solidFill>
            <a:latin typeface="Arial Nova" panose="020B0504020202020204" pitchFamily="34" charset="0"/>
          </a:endParaRPr>
        </a:p>
        <a:p>
          <a:pPr marL="0" lvl="0" indent="0" algn="ctr" defTabSz="533400">
            <a:lnSpc>
              <a:spcPct val="90000"/>
            </a:lnSpc>
            <a:spcBef>
              <a:spcPct val="0"/>
            </a:spcBef>
            <a:spcAft>
              <a:spcPct val="35000"/>
            </a:spcAft>
            <a:buNone/>
          </a:pPr>
          <a:r>
            <a:rPr lang="es-MX" sz="1200" kern="1200" dirty="0">
              <a:solidFill>
                <a:schemeClr val="tx1"/>
              </a:solidFill>
              <a:latin typeface="Arial Nova" panose="020B0504020202020204" pitchFamily="34" charset="0"/>
            </a:rPr>
            <a:t>Revistas académicas disponibles en hemerotecas digitales de América Latina, el Caribe, España y Portugal, de acceso abierto. </a:t>
          </a:r>
          <a:r>
            <a:rPr lang="es-MX" sz="1200" kern="1200" dirty="0">
              <a:solidFill>
                <a:schemeClr val="tx1"/>
              </a:solidFill>
              <a:latin typeface="Arial Nova" panose="020B0504020202020204" pitchFamily="34" charset="0"/>
              <a:hlinkClick xmlns:r="http://schemas.openxmlformats.org/officeDocument/2006/relationships" r:id="rId12">
                <a:extLst>
                  <a:ext uri="{A12FA001-AC4F-418D-AE19-62706E023703}">
                    <ahyp:hlinkClr xmlns:ahyp="http://schemas.microsoft.com/office/drawing/2018/hyperlinkcolor" val="tx"/>
                  </a:ext>
                </a:extLst>
              </a:hlinkClick>
            </a:rPr>
            <a:t>http://www.latindex.org/latindex/inicio</a:t>
          </a:r>
          <a:endParaRPr lang="es-MX" sz="1200" kern="1200" dirty="0">
            <a:solidFill>
              <a:schemeClr val="tx1"/>
            </a:solidFill>
            <a:latin typeface="Arial Nova" panose="020B0504020202020204" pitchFamily="34" charset="0"/>
          </a:endParaRPr>
        </a:p>
      </dsp:txBody>
      <dsp:txXfrm rot="10800000">
        <a:off x="6835492" y="1057756"/>
        <a:ext cx="1117135" cy="2948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6B807-600D-45D9-BB55-B36631DDF544}">
      <dsp:nvSpPr>
        <dsp:cNvPr id="0" name=""/>
        <dsp:cNvSpPr/>
      </dsp:nvSpPr>
      <dsp:spPr>
        <a:xfrm>
          <a:off x="-4112768" y="-631197"/>
          <a:ext cx="4900749" cy="4900749"/>
        </a:xfrm>
        <a:prstGeom prst="blockArc">
          <a:avLst>
            <a:gd name="adj1" fmla="val 18900000"/>
            <a:gd name="adj2" fmla="val 2700000"/>
            <a:gd name="adj3" fmla="val 44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36849D-A9C9-4F38-805C-96CC847E0DEC}">
      <dsp:nvSpPr>
        <dsp:cNvPr id="0" name=""/>
        <dsp:cNvSpPr/>
      </dsp:nvSpPr>
      <dsp:spPr>
        <a:xfrm>
          <a:off x="506749" y="363835"/>
          <a:ext cx="6964555" cy="727671"/>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7589"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Arial Nova" panose="020B0504020202020204" pitchFamily="34" charset="0"/>
            </a:rPr>
            <a:t>Cita todas las fuentes que utilizas, incluyendo las páginas web.</a:t>
          </a:r>
          <a:endParaRPr lang="es-MX" sz="1400" kern="1200" dirty="0">
            <a:latin typeface="Arial Nova" panose="020B0504020202020204" pitchFamily="34" charset="0"/>
          </a:endParaRPr>
        </a:p>
      </dsp:txBody>
      <dsp:txXfrm>
        <a:off x="506749" y="363835"/>
        <a:ext cx="6964555" cy="727671"/>
      </dsp:txXfrm>
    </dsp:sp>
    <dsp:sp modelId="{6E73390D-80D3-46B7-92E5-22D381FE28BB}">
      <dsp:nvSpPr>
        <dsp:cNvPr id="0" name=""/>
        <dsp:cNvSpPr/>
      </dsp:nvSpPr>
      <dsp:spPr>
        <a:xfrm>
          <a:off x="51954" y="272876"/>
          <a:ext cx="909588" cy="909588"/>
        </a:xfrm>
        <a:prstGeom prst="ellipse">
          <a:avLst/>
        </a:prstGeom>
        <a:solidFill>
          <a:srgbClr val="ED7D3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507B59CC-BB44-4322-8D9E-EDEDBADF059B}">
      <dsp:nvSpPr>
        <dsp:cNvPr id="0" name=""/>
        <dsp:cNvSpPr/>
      </dsp:nvSpPr>
      <dsp:spPr>
        <a:xfrm>
          <a:off x="771257" y="1455342"/>
          <a:ext cx="6700046" cy="727671"/>
        </a:xfrm>
        <a:prstGeom prst="rect">
          <a:avLst/>
        </a:prstGeom>
        <a:solidFill>
          <a:schemeClr val="lt1"/>
        </a:solidFill>
        <a:ln w="12700" cap="flat" cmpd="sng" algn="ctr">
          <a:solidFill>
            <a:srgbClr val="CC99FF"/>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577589"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Arial Nova" panose="020B0504020202020204" pitchFamily="34" charset="0"/>
            </a:rPr>
            <a:t>No te apresures. Tómate tu tiempo y valida cada fuente que uses.</a:t>
          </a:r>
          <a:endParaRPr lang="es-MX" sz="1400" kern="1200" dirty="0">
            <a:latin typeface="Arial Nova" panose="020B0504020202020204" pitchFamily="34" charset="0"/>
          </a:endParaRPr>
        </a:p>
      </dsp:txBody>
      <dsp:txXfrm>
        <a:off x="771257" y="1455342"/>
        <a:ext cx="6700046" cy="727671"/>
      </dsp:txXfrm>
    </dsp:sp>
    <dsp:sp modelId="{0616B36D-B74F-4C0B-B39A-5E1917EC447B}">
      <dsp:nvSpPr>
        <dsp:cNvPr id="0" name=""/>
        <dsp:cNvSpPr/>
      </dsp:nvSpPr>
      <dsp:spPr>
        <a:xfrm>
          <a:off x="316463" y="1364383"/>
          <a:ext cx="909588" cy="909588"/>
        </a:xfrm>
        <a:prstGeom prst="ellipse">
          <a:avLst/>
        </a:prstGeom>
        <a:solidFill>
          <a:srgbClr val="CC99FF"/>
        </a:solidFill>
        <a:ln w="12700" cap="flat" cmpd="sng" algn="ctr">
          <a:solidFill>
            <a:srgbClr val="CC99FF"/>
          </a:solidFill>
          <a:prstDash val="solid"/>
          <a:miter lim="800000"/>
        </a:ln>
        <a:effectLst/>
      </dsp:spPr>
      <dsp:style>
        <a:lnRef idx="2">
          <a:schemeClr val="accent1"/>
        </a:lnRef>
        <a:fillRef idx="1">
          <a:schemeClr val="lt1"/>
        </a:fillRef>
        <a:effectRef idx="0">
          <a:schemeClr val="accent1"/>
        </a:effectRef>
        <a:fontRef idx="minor">
          <a:schemeClr val="dk1"/>
        </a:fontRef>
      </dsp:style>
    </dsp:sp>
    <dsp:sp modelId="{2D0653D1-828F-4200-B43F-7E43D3AE25F4}">
      <dsp:nvSpPr>
        <dsp:cNvPr id="0" name=""/>
        <dsp:cNvSpPr/>
      </dsp:nvSpPr>
      <dsp:spPr>
        <a:xfrm>
          <a:off x="555212" y="2562093"/>
          <a:ext cx="6964555" cy="727671"/>
        </a:xfrm>
        <a:prstGeom prst="rect">
          <a:avLst/>
        </a:prstGeom>
        <a:solidFill>
          <a:schemeClr val="lt1">
            <a:hueOff val="0"/>
            <a:satOff val="0"/>
            <a:lumOff val="0"/>
            <a:alphaOff val="0"/>
          </a:schemeClr>
        </a:solidFill>
        <a:ln w="12700" cap="flat" cmpd="sng" algn="ctr">
          <a:solidFill>
            <a:srgbClr val="FF99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7589"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Arial Nova" panose="020B0504020202020204" pitchFamily="34" charset="0"/>
            </a:rPr>
            <a:t>Aprende las pautas de su método de citación. Hay muchos estilos de citación, como APA, Chicago o MLA. Todo lo que necesitas hacer es adherirte a las pautas de tu método. </a:t>
          </a:r>
          <a:endParaRPr lang="es-MX" sz="1400" kern="1200" dirty="0">
            <a:latin typeface="Arial Nova" panose="020B0504020202020204" pitchFamily="34" charset="0"/>
          </a:endParaRPr>
        </a:p>
      </dsp:txBody>
      <dsp:txXfrm>
        <a:off x="555212" y="2562093"/>
        <a:ext cx="6964555" cy="727671"/>
      </dsp:txXfrm>
    </dsp:sp>
    <dsp:sp modelId="{9A2C169E-7FF1-4E47-96D1-708DBBAF5D09}">
      <dsp:nvSpPr>
        <dsp:cNvPr id="0" name=""/>
        <dsp:cNvSpPr/>
      </dsp:nvSpPr>
      <dsp:spPr>
        <a:xfrm>
          <a:off x="51954" y="2455889"/>
          <a:ext cx="909588" cy="909588"/>
        </a:xfrm>
        <a:prstGeom prst="ellipse">
          <a:avLst/>
        </a:prstGeom>
        <a:solidFill>
          <a:srgbClr val="FF99CC"/>
        </a:solidFill>
        <a:ln w="12700" cap="flat" cmpd="sng" algn="ctr">
          <a:solidFill>
            <a:srgbClr val="FF99CC"/>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18013-8347-4EBE-A60E-0AB2E8446C9F}">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CF7A96-1E86-4F6D-8E2F-FA39D8E7FFE6}">
      <dsp:nvSpPr>
        <dsp:cNvPr id="0" name=""/>
        <dsp:cNvSpPr/>
      </dsp:nvSpPr>
      <dsp:spPr>
        <a:xfrm>
          <a:off x="564979" y="406400"/>
          <a:ext cx="6695033" cy="812800"/>
        </a:xfrm>
        <a:prstGeom prst="rect">
          <a:avLst/>
        </a:prstGeom>
        <a:solidFill>
          <a:schemeClr val="lt1"/>
        </a:solidFill>
        <a:ln w="12700" cap="flat" cmpd="sng" algn="ctr">
          <a:solidFill>
            <a:srgbClr val="E4E8EC"/>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45160"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Arial Nova" panose="020B0504020202020204" pitchFamily="34" charset="0"/>
            </a:rPr>
            <a:t>Asegúrate de organizar tu lista de referencias de manera adecuada. Puedes buscar herramientas que lo hacen automáticamente. No olvides comprobar todo de nuevo, ¡por si acaso!</a:t>
          </a:r>
          <a:endParaRPr lang="es-MX" sz="1400" kern="1200" dirty="0"/>
        </a:p>
      </dsp:txBody>
      <dsp:txXfrm>
        <a:off x="564979" y="406400"/>
        <a:ext cx="6695033" cy="812800"/>
      </dsp:txXfrm>
    </dsp:sp>
    <dsp:sp modelId="{9B4E1B32-FACA-4EDA-83EE-C29C378D9D29}">
      <dsp:nvSpPr>
        <dsp:cNvPr id="0" name=""/>
        <dsp:cNvSpPr/>
      </dsp:nvSpPr>
      <dsp:spPr>
        <a:xfrm>
          <a:off x="0" y="312420"/>
          <a:ext cx="1016000" cy="1016000"/>
        </a:xfrm>
        <a:prstGeom prst="ellipse">
          <a:avLst/>
        </a:prstGeom>
        <a:solidFill>
          <a:srgbClr val="E4E8EC"/>
        </a:solidFill>
        <a:ln w="12700" cap="flat" cmpd="sng" algn="ctr">
          <a:solidFill>
            <a:srgbClr val="E4E8EC"/>
          </a:solidFill>
          <a:prstDash val="solid"/>
          <a:miter lim="800000"/>
        </a:ln>
        <a:effectLst/>
      </dsp:spPr>
      <dsp:style>
        <a:lnRef idx="2">
          <a:schemeClr val="accent4"/>
        </a:lnRef>
        <a:fillRef idx="1">
          <a:schemeClr val="lt1"/>
        </a:fillRef>
        <a:effectRef idx="0">
          <a:schemeClr val="accent4"/>
        </a:effectRef>
        <a:fontRef idx="minor">
          <a:schemeClr val="dk1"/>
        </a:fontRef>
      </dsp:style>
    </dsp:sp>
    <dsp:sp modelId="{CE133C8D-DE8F-45A0-9B91-51F547503A04}">
      <dsp:nvSpPr>
        <dsp:cNvPr id="0" name=""/>
        <dsp:cNvSpPr/>
      </dsp:nvSpPr>
      <dsp:spPr>
        <a:xfrm>
          <a:off x="860432" y="1625599"/>
          <a:ext cx="6399580" cy="812800"/>
        </a:xfrm>
        <a:prstGeom prst="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45160"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Arial Nova" panose="020B0504020202020204" pitchFamily="34" charset="0"/>
            </a:rPr>
            <a:t>No copies todo de los demás. Recuerda que la investigación es una combinación de los conocimientos existentes con los nuevos conocimientos. Puedes proponer tus propias ideas.</a:t>
          </a:r>
          <a:endParaRPr lang="es-MX" sz="1400" kern="1200" dirty="0"/>
        </a:p>
      </dsp:txBody>
      <dsp:txXfrm>
        <a:off x="860432" y="1625599"/>
        <a:ext cx="6399580" cy="812800"/>
      </dsp:txXfrm>
    </dsp:sp>
    <dsp:sp modelId="{D0F01B38-E13F-4BCC-BD95-65B6A6C1B3B3}">
      <dsp:nvSpPr>
        <dsp:cNvPr id="0" name=""/>
        <dsp:cNvSpPr/>
      </dsp:nvSpPr>
      <dsp:spPr>
        <a:xfrm>
          <a:off x="352432" y="1523999"/>
          <a:ext cx="1016000" cy="1016000"/>
        </a:xfrm>
        <a:prstGeom prst="ellipse">
          <a:avLst/>
        </a:prstGeom>
        <a:solidFill>
          <a:srgbClr val="70AD47"/>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sp>
    <dsp:sp modelId="{5F4E359B-A5C0-4FF1-B8B1-416DCBE5629D}">
      <dsp:nvSpPr>
        <dsp:cNvPr id="0" name=""/>
        <dsp:cNvSpPr/>
      </dsp:nvSpPr>
      <dsp:spPr>
        <a:xfrm>
          <a:off x="564979" y="2844800"/>
          <a:ext cx="6695033" cy="81280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Arial Nova" panose="020B0504020202020204" pitchFamily="34" charset="0"/>
            </a:rPr>
            <a:t>Cada vez que traduzcas un pasaje de un texto, indícalo. Se hace para asegurar que las palabras del autor no sean malinterpretadas.</a:t>
          </a:r>
          <a:endParaRPr lang="es-MX" sz="1400" kern="1200" dirty="0"/>
        </a:p>
      </dsp:txBody>
      <dsp:txXfrm>
        <a:off x="564979" y="2844800"/>
        <a:ext cx="6695033" cy="812800"/>
      </dsp:txXfrm>
    </dsp:sp>
    <dsp:sp modelId="{205A9D8D-ECA4-4C5C-977D-06EFF06486E3}">
      <dsp:nvSpPr>
        <dsp:cNvPr id="0" name=""/>
        <dsp:cNvSpPr/>
      </dsp:nvSpPr>
      <dsp:spPr>
        <a:xfrm>
          <a:off x="56979" y="2743200"/>
          <a:ext cx="1016000" cy="1016000"/>
        </a:xfrm>
        <a:prstGeom prst="ellipse">
          <a:avLst/>
        </a:prstGeom>
        <a:solidFill>
          <a:srgbClr val="5B9BD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1B8BF-0D2C-4BE6-9F64-AC61916F8623}">
      <dsp:nvSpPr>
        <dsp:cNvPr id="0" name=""/>
        <dsp:cNvSpPr/>
      </dsp:nvSpPr>
      <dsp:spPr>
        <a:xfrm>
          <a:off x="-4548356" y="-697417"/>
          <a:ext cx="5418195" cy="5418195"/>
        </a:xfrm>
        <a:prstGeom prst="blockArc">
          <a:avLst>
            <a:gd name="adj1" fmla="val 18900000"/>
            <a:gd name="adj2" fmla="val 2700000"/>
            <a:gd name="adj3" fmla="val 39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28975D-9903-481C-BF1C-5711342A1DD8}">
      <dsp:nvSpPr>
        <dsp:cNvPr id="0" name=""/>
        <dsp:cNvSpPr/>
      </dsp:nvSpPr>
      <dsp:spPr>
        <a:xfrm>
          <a:off x="455617" y="309315"/>
          <a:ext cx="7000108" cy="61895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295" tIns="35560" rIns="35560" bIns="35560" numCol="1" spcCol="1270" anchor="ctr" anchorCtr="0">
          <a:noAutofit/>
        </a:bodyPr>
        <a:lstStyle/>
        <a:p>
          <a:pPr marL="0" lvl="0" indent="0" algn="just" defTabSz="622300">
            <a:lnSpc>
              <a:spcPct val="90000"/>
            </a:lnSpc>
            <a:spcBef>
              <a:spcPct val="0"/>
            </a:spcBef>
            <a:spcAft>
              <a:spcPct val="35000"/>
            </a:spcAft>
            <a:buFont typeface="+mj-lt"/>
            <a:buNone/>
          </a:pPr>
          <a:r>
            <a:rPr lang="es-MX" sz="1400" kern="1200" dirty="0">
              <a:latin typeface="Arial Nova" panose="020B0504020202020204" pitchFamily="34" charset="0"/>
            </a:rPr>
            <a:t>Elige un tema. Considera que sea relevante, en tendencia y específico</a:t>
          </a:r>
        </a:p>
      </dsp:txBody>
      <dsp:txXfrm>
        <a:off x="455617" y="309315"/>
        <a:ext cx="7000108" cy="618953"/>
      </dsp:txXfrm>
    </dsp:sp>
    <dsp:sp modelId="{53558F23-767D-4021-A32E-8ED7EFA63496}">
      <dsp:nvSpPr>
        <dsp:cNvPr id="0" name=""/>
        <dsp:cNvSpPr/>
      </dsp:nvSpPr>
      <dsp:spPr>
        <a:xfrm>
          <a:off x="68771" y="231946"/>
          <a:ext cx="773692" cy="77369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C670D8-0E6A-48BB-A548-46DCD1CF9C62}">
      <dsp:nvSpPr>
        <dsp:cNvPr id="0" name=""/>
        <dsp:cNvSpPr/>
      </dsp:nvSpPr>
      <dsp:spPr>
        <a:xfrm>
          <a:off x="810477" y="1237907"/>
          <a:ext cx="6645248" cy="618953"/>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295" tIns="35560" rIns="35560" bIns="35560" numCol="1" spcCol="1270" anchor="ctr" anchorCtr="0">
          <a:noAutofit/>
        </a:bodyPr>
        <a:lstStyle/>
        <a:p>
          <a:pPr marL="0" lvl="0" indent="0" algn="just" defTabSz="622300">
            <a:lnSpc>
              <a:spcPct val="90000"/>
            </a:lnSpc>
            <a:spcBef>
              <a:spcPct val="0"/>
            </a:spcBef>
            <a:spcAft>
              <a:spcPct val="35000"/>
            </a:spcAft>
            <a:buFont typeface="+mj-lt"/>
            <a:buNone/>
          </a:pPr>
          <a:r>
            <a:rPr lang="es-MX" sz="1400" kern="1200" dirty="0">
              <a:latin typeface="Arial Nova" panose="020B0504020202020204" pitchFamily="34" charset="0"/>
            </a:rPr>
            <a:t>Reúne la información. Debe ser clara estar actualizada y ser confiable. </a:t>
          </a:r>
        </a:p>
      </dsp:txBody>
      <dsp:txXfrm>
        <a:off x="810477" y="1237907"/>
        <a:ext cx="6645248" cy="618953"/>
      </dsp:txXfrm>
    </dsp:sp>
    <dsp:sp modelId="{BC59D00D-13EB-423A-AC40-FD992BA88E26}">
      <dsp:nvSpPr>
        <dsp:cNvPr id="0" name=""/>
        <dsp:cNvSpPr/>
      </dsp:nvSpPr>
      <dsp:spPr>
        <a:xfrm>
          <a:off x="423631" y="1160538"/>
          <a:ext cx="773692" cy="773692"/>
        </a:xfrm>
        <a:prstGeom prst="ellipse">
          <a:avLst/>
        </a:prstGeom>
        <a:solidFill>
          <a:schemeClr val="lt1">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0EAE91-FCC7-4131-B539-A76B27400065}">
      <dsp:nvSpPr>
        <dsp:cNvPr id="0" name=""/>
        <dsp:cNvSpPr/>
      </dsp:nvSpPr>
      <dsp:spPr>
        <a:xfrm>
          <a:off x="810477" y="2166498"/>
          <a:ext cx="6645248" cy="618953"/>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295" tIns="35560" rIns="35560" bIns="35560" numCol="1" spcCol="1270" anchor="ctr" anchorCtr="0">
          <a:noAutofit/>
        </a:bodyPr>
        <a:lstStyle/>
        <a:p>
          <a:pPr marL="0" lvl="0" indent="0" algn="just" defTabSz="622300">
            <a:lnSpc>
              <a:spcPct val="90000"/>
            </a:lnSpc>
            <a:spcBef>
              <a:spcPct val="0"/>
            </a:spcBef>
            <a:spcAft>
              <a:spcPct val="35000"/>
            </a:spcAft>
            <a:buFont typeface="+mj-lt"/>
            <a:buNone/>
          </a:pPr>
          <a:r>
            <a:rPr lang="es-MX" sz="1400" kern="1200" dirty="0">
              <a:latin typeface="Arial Nova" panose="020B0504020202020204" pitchFamily="34" charset="0"/>
            </a:rPr>
            <a:t>Resume y ordena. Solo usa la información que se requiera. </a:t>
          </a:r>
        </a:p>
      </dsp:txBody>
      <dsp:txXfrm>
        <a:off x="810477" y="2166498"/>
        <a:ext cx="6645248" cy="618953"/>
      </dsp:txXfrm>
    </dsp:sp>
    <dsp:sp modelId="{98AF7B05-016B-46E0-AA41-398BF4EAB59D}">
      <dsp:nvSpPr>
        <dsp:cNvPr id="0" name=""/>
        <dsp:cNvSpPr/>
      </dsp:nvSpPr>
      <dsp:spPr>
        <a:xfrm>
          <a:off x="423631" y="2089129"/>
          <a:ext cx="773692" cy="773692"/>
        </a:xfrm>
        <a:prstGeom prst="ellipse">
          <a:avLst/>
        </a:prstGeom>
        <a:solidFill>
          <a:schemeClr val="lt1">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D0D131-C299-4486-B71F-1D9EC5AD07DB}">
      <dsp:nvSpPr>
        <dsp:cNvPr id="0" name=""/>
        <dsp:cNvSpPr/>
      </dsp:nvSpPr>
      <dsp:spPr>
        <a:xfrm>
          <a:off x="455617" y="3095090"/>
          <a:ext cx="7000108" cy="618953"/>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295" tIns="35560" rIns="35560" bIns="35560" numCol="1" spcCol="1270" anchor="ctr" anchorCtr="0">
          <a:noAutofit/>
        </a:bodyPr>
        <a:lstStyle/>
        <a:p>
          <a:pPr marL="0" lvl="0" indent="0" algn="just" defTabSz="622300">
            <a:lnSpc>
              <a:spcPct val="90000"/>
            </a:lnSpc>
            <a:spcBef>
              <a:spcPct val="0"/>
            </a:spcBef>
            <a:spcAft>
              <a:spcPct val="35000"/>
            </a:spcAft>
            <a:buFont typeface="+mj-lt"/>
            <a:buNone/>
          </a:pPr>
          <a:r>
            <a:rPr lang="es-MX" sz="1400" kern="1200" dirty="0">
              <a:latin typeface="Arial Nova" panose="020B0504020202020204" pitchFamily="34" charset="0"/>
            </a:rPr>
            <a:t>Elige un tipo. En el que se pueda representar mejor tú información. </a:t>
          </a:r>
        </a:p>
      </dsp:txBody>
      <dsp:txXfrm>
        <a:off x="455617" y="3095090"/>
        <a:ext cx="7000108" cy="618953"/>
      </dsp:txXfrm>
    </dsp:sp>
    <dsp:sp modelId="{980316C5-ACC8-40D1-BFF6-B99A0A5A91EA}">
      <dsp:nvSpPr>
        <dsp:cNvPr id="0" name=""/>
        <dsp:cNvSpPr/>
      </dsp:nvSpPr>
      <dsp:spPr>
        <a:xfrm>
          <a:off x="68771" y="3017721"/>
          <a:ext cx="773692" cy="773692"/>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1B8BF-0D2C-4BE6-9F64-AC61916F8623}">
      <dsp:nvSpPr>
        <dsp:cNvPr id="0" name=""/>
        <dsp:cNvSpPr/>
      </dsp:nvSpPr>
      <dsp:spPr>
        <a:xfrm>
          <a:off x="-4697789" y="-720135"/>
          <a:ext cx="5595711" cy="5595711"/>
        </a:xfrm>
        <a:prstGeom prst="blockArc">
          <a:avLst>
            <a:gd name="adj1" fmla="val 18900000"/>
            <a:gd name="adj2" fmla="val 2700000"/>
            <a:gd name="adj3" fmla="val 38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28975D-9903-481C-BF1C-5711342A1DD8}">
      <dsp:nvSpPr>
        <dsp:cNvPr id="0" name=""/>
        <dsp:cNvSpPr/>
      </dsp:nvSpPr>
      <dsp:spPr>
        <a:xfrm>
          <a:off x="470279" y="319470"/>
          <a:ext cx="6936571" cy="6392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423" tIns="35560" rIns="35560" bIns="35560" numCol="1" spcCol="1270" anchor="ctr" anchorCtr="0">
          <a:noAutofit/>
        </a:bodyPr>
        <a:lstStyle/>
        <a:p>
          <a:pPr marL="0" lvl="0" indent="0" algn="just" defTabSz="622300">
            <a:lnSpc>
              <a:spcPct val="90000"/>
            </a:lnSpc>
            <a:spcBef>
              <a:spcPct val="0"/>
            </a:spcBef>
            <a:spcAft>
              <a:spcPct val="35000"/>
            </a:spcAft>
            <a:buFont typeface="+mj-lt"/>
            <a:buNone/>
          </a:pPr>
          <a:r>
            <a:rPr lang="es-MX" sz="1400" kern="1200" dirty="0">
              <a:latin typeface="Arial Nova" panose="020B0504020202020204" pitchFamily="34" charset="0"/>
            </a:rPr>
            <a:t>Elabora un boceto. Sirve de guía para corregir errores a tiempo.</a:t>
          </a:r>
        </a:p>
      </dsp:txBody>
      <dsp:txXfrm>
        <a:off x="470279" y="319470"/>
        <a:ext cx="6936571" cy="639272"/>
      </dsp:txXfrm>
    </dsp:sp>
    <dsp:sp modelId="{53558F23-767D-4021-A32E-8ED7EFA63496}">
      <dsp:nvSpPr>
        <dsp:cNvPr id="0" name=""/>
        <dsp:cNvSpPr/>
      </dsp:nvSpPr>
      <dsp:spPr>
        <a:xfrm>
          <a:off x="70733" y="239561"/>
          <a:ext cx="799091" cy="79909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C670D8-0E6A-48BB-A548-46DCD1CF9C62}">
      <dsp:nvSpPr>
        <dsp:cNvPr id="0" name=""/>
        <dsp:cNvSpPr/>
      </dsp:nvSpPr>
      <dsp:spPr>
        <a:xfrm>
          <a:off x="836788" y="1278545"/>
          <a:ext cx="6570061" cy="63927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423" tIns="35560" rIns="35560" bIns="35560" numCol="1" spcCol="1270" anchor="ctr" anchorCtr="0">
          <a:noAutofit/>
        </a:bodyPr>
        <a:lstStyle/>
        <a:p>
          <a:pPr marL="0" lvl="0" indent="0" algn="just" defTabSz="622300">
            <a:lnSpc>
              <a:spcPct val="90000"/>
            </a:lnSpc>
            <a:spcBef>
              <a:spcPct val="0"/>
            </a:spcBef>
            <a:spcAft>
              <a:spcPct val="35000"/>
            </a:spcAft>
            <a:buFont typeface="+mj-lt"/>
            <a:buNone/>
          </a:pPr>
          <a:r>
            <a:rPr lang="es-MX" sz="1400" kern="1200" dirty="0">
              <a:latin typeface="Arial Nova" panose="020B0504020202020204" pitchFamily="34" charset="0"/>
            </a:rPr>
            <a:t>Diseña tu infografía. Busca gráficos imágenes y colores atractivos.</a:t>
          </a:r>
        </a:p>
      </dsp:txBody>
      <dsp:txXfrm>
        <a:off x="836788" y="1278545"/>
        <a:ext cx="6570061" cy="639272"/>
      </dsp:txXfrm>
    </dsp:sp>
    <dsp:sp modelId="{BC59D00D-13EB-423A-AC40-FD992BA88E26}">
      <dsp:nvSpPr>
        <dsp:cNvPr id="0" name=""/>
        <dsp:cNvSpPr/>
      </dsp:nvSpPr>
      <dsp:spPr>
        <a:xfrm>
          <a:off x="437243" y="1198636"/>
          <a:ext cx="799091" cy="799091"/>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0EAE91-FCC7-4131-B539-A76B27400065}">
      <dsp:nvSpPr>
        <dsp:cNvPr id="0" name=""/>
        <dsp:cNvSpPr/>
      </dsp:nvSpPr>
      <dsp:spPr>
        <a:xfrm>
          <a:off x="836788" y="2237621"/>
          <a:ext cx="6570061" cy="63927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423" tIns="35560" rIns="35560" bIns="35560" numCol="1" spcCol="1270" anchor="ctr" anchorCtr="0">
          <a:noAutofit/>
        </a:bodyPr>
        <a:lstStyle/>
        <a:p>
          <a:pPr marL="0" lvl="0" indent="0" algn="just" defTabSz="622300">
            <a:lnSpc>
              <a:spcPct val="90000"/>
            </a:lnSpc>
            <a:spcBef>
              <a:spcPct val="0"/>
            </a:spcBef>
            <a:spcAft>
              <a:spcPct val="35000"/>
            </a:spcAft>
            <a:buFont typeface="+mj-lt"/>
            <a:buNone/>
          </a:pPr>
          <a:r>
            <a:rPr lang="es-MX" sz="1400" kern="1200" dirty="0">
              <a:latin typeface="Arial Nova" panose="020B0504020202020204" pitchFamily="34" charset="0"/>
            </a:rPr>
            <a:t>Revisa y corrige. Que no se te escape ningún error ortográfico </a:t>
          </a:r>
        </a:p>
      </dsp:txBody>
      <dsp:txXfrm>
        <a:off x="836788" y="2237621"/>
        <a:ext cx="6570061" cy="639272"/>
      </dsp:txXfrm>
    </dsp:sp>
    <dsp:sp modelId="{98AF7B05-016B-46E0-AA41-398BF4EAB59D}">
      <dsp:nvSpPr>
        <dsp:cNvPr id="0" name=""/>
        <dsp:cNvSpPr/>
      </dsp:nvSpPr>
      <dsp:spPr>
        <a:xfrm>
          <a:off x="437243" y="2157712"/>
          <a:ext cx="799091" cy="799091"/>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D0D131-C299-4486-B71F-1D9EC5AD07DB}">
      <dsp:nvSpPr>
        <dsp:cNvPr id="0" name=""/>
        <dsp:cNvSpPr/>
      </dsp:nvSpPr>
      <dsp:spPr>
        <a:xfrm>
          <a:off x="470279" y="3196696"/>
          <a:ext cx="6936571" cy="63927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423" tIns="35560" rIns="35560" bIns="35560" numCol="1" spcCol="1270" anchor="ctr" anchorCtr="0">
          <a:noAutofit/>
        </a:bodyPr>
        <a:lstStyle/>
        <a:p>
          <a:pPr marL="0" lvl="0" indent="0" algn="just" defTabSz="622300">
            <a:lnSpc>
              <a:spcPct val="90000"/>
            </a:lnSpc>
            <a:spcBef>
              <a:spcPct val="0"/>
            </a:spcBef>
            <a:spcAft>
              <a:spcPct val="35000"/>
            </a:spcAft>
            <a:buFont typeface="+mj-lt"/>
            <a:buNone/>
          </a:pPr>
          <a:r>
            <a:rPr lang="es-MX" sz="1400" kern="1200" dirty="0">
              <a:latin typeface="Arial Nova" panose="020B0504020202020204" pitchFamily="34" charset="0"/>
            </a:rPr>
            <a:t>Publica y comparte.</a:t>
          </a:r>
        </a:p>
      </dsp:txBody>
      <dsp:txXfrm>
        <a:off x="470279" y="3196696"/>
        <a:ext cx="6936571" cy="639272"/>
      </dsp:txXfrm>
    </dsp:sp>
    <dsp:sp modelId="{980316C5-ACC8-40D1-BFF6-B99A0A5A91EA}">
      <dsp:nvSpPr>
        <dsp:cNvPr id="0" name=""/>
        <dsp:cNvSpPr/>
      </dsp:nvSpPr>
      <dsp:spPr>
        <a:xfrm>
          <a:off x="70733" y="3116787"/>
          <a:ext cx="799091" cy="79909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964D3-6E13-4A97-B342-4FE77048661A}">
      <dsp:nvSpPr>
        <dsp:cNvPr id="0" name=""/>
        <dsp:cNvSpPr/>
      </dsp:nvSpPr>
      <dsp:spPr>
        <a:xfrm rot="10800000">
          <a:off x="318773" y="18"/>
          <a:ext cx="7215675" cy="966007"/>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983" tIns="60960" rIns="113792"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latin typeface="Arial Nova" panose="020B0504020202020204" pitchFamily="34" charset="0"/>
            </a:rPr>
            <a:t>Hipótesis nula</a:t>
          </a:r>
        </a:p>
        <a:p>
          <a:pPr marL="0" lvl="0" indent="0" algn="ctr" defTabSz="711200">
            <a:lnSpc>
              <a:spcPct val="90000"/>
            </a:lnSpc>
            <a:spcBef>
              <a:spcPct val="0"/>
            </a:spcBef>
            <a:spcAft>
              <a:spcPct val="35000"/>
            </a:spcAft>
            <a:buNone/>
          </a:pPr>
          <a:r>
            <a:rPr lang="es-MX" sz="1400" kern="1200" dirty="0">
              <a:latin typeface="Arial Nova" panose="020B0504020202020204" pitchFamily="34" charset="0"/>
            </a:rPr>
            <a:t>Supone que no hay relación entre las variables de estudio, por esta razón, también se conoce como una hipótesis de no relación.</a:t>
          </a:r>
        </a:p>
      </dsp:txBody>
      <dsp:txXfrm rot="10800000">
        <a:off x="560275" y="18"/>
        <a:ext cx="6974173" cy="966007"/>
      </dsp:txXfrm>
    </dsp:sp>
    <dsp:sp modelId="{1C2AAD8D-5704-4F94-96C8-8419E2327284}">
      <dsp:nvSpPr>
        <dsp:cNvPr id="0" name=""/>
        <dsp:cNvSpPr/>
      </dsp:nvSpPr>
      <dsp:spPr>
        <a:xfrm>
          <a:off x="0" y="18"/>
          <a:ext cx="966007" cy="96600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609648-F34E-4A4F-A482-9978F77B7EA6}">
      <dsp:nvSpPr>
        <dsp:cNvPr id="0" name=""/>
        <dsp:cNvSpPr/>
      </dsp:nvSpPr>
      <dsp:spPr>
        <a:xfrm rot="10800000">
          <a:off x="318773" y="1254386"/>
          <a:ext cx="7215675" cy="966007"/>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983" tIns="60960" rIns="113792"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latin typeface="Arial Nova" panose="020B0504020202020204" pitchFamily="34" charset="0"/>
            </a:rPr>
            <a:t>Hipótesis generales o teóricas</a:t>
          </a:r>
        </a:p>
        <a:p>
          <a:pPr marL="0" lvl="0" indent="0" algn="ctr" defTabSz="711200">
            <a:lnSpc>
              <a:spcPct val="90000"/>
            </a:lnSpc>
            <a:spcBef>
              <a:spcPct val="0"/>
            </a:spcBef>
            <a:spcAft>
              <a:spcPct val="35000"/>
            </a:spcAft>
            <a:buNone/>
          </a:pPr>
          <a:r>
            <a:rPr lang="es-MX" sz="1400" kern="1200" dirty="0">
              <a:latin typeface="Arial Nova" panose="020B0504020202020204" pitchFamily="34" charset="0"/>
            </a:rPr>
            <a:t>Es la hipótesis que se debe demostrar a través de la investigación científica. Estas hipótesis se pueden verificar experimentalmente. Por lo que También de denominan hipótesis operacionales</a:t>
          </a:r>
        </a:p>
      </dsp:txBody>
      <dsp:txXfrm rot="10800000">
        <a:off x="560275" y="1254386"/>
        <a:ext cx="6974173" cy="966007"/>
      </dsp:txXfrm>
    </dsp:sp>
    <dsp:sp modelId="{D5CFFF8C-6A74-4889-8998-8B5BFE771BA3}">
      <dsp:nvSpPr>
        <dsp:cNvPr id="0" name=""/>
        <dsp:cNvSpPr/>
      </dsp:nvSpPr>
      <dsp:spPr>
        <a:xfrm>
          <a:off x="0" y="1254386"/>
          <a:ext cx="966007" cy="96600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8B7F8E-2D0B-4EB8-9EF3-860F3B7F04CD}">
      <dsp:nvSpPr>
        <dsp:cNvPr id="0" name=""/>
        <dsp:cNvSpPr/>
      </dsp:nvSpPr>
      <dsp:spPr>
        <a:xfrm rot="10800000">
          <a:off x="318773" y="2508754"/>
          <a:ext cx="7215675" cy="1178452"/>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983" tIns="68580" rIns="128016" bIns="68580" numCol="1" spcCol="1270" anchor="ctr" anchorCtr="0">
          <a:noAutofit/>
        </a:bodyPr>
        <a:lstStyle/>
        <a:p>
          <a:pPr marL="0" lvl="0" indent="0" algn="ctr" defTabSz="800100">
            <a:lnSpc>
              <a:spcPct val="90000"/>
            </a:lnSpc>
            <a:spcBef>
              <a:spcPct val="0"/>
            </a:spcBef>
            <a:spcAft>
              <a:spcPct val="35000"/>
            </a:spcAft>
            <a:buNone/>
          </a:pPr>
          <a:endParaRPr lang="es-MX" sz="1800" b="1" kern="1200" dirty="0">
            <a:latin typeface="Arial Nova" panose="020B0504020202020204" pitchFamily="34" charset="0"/>
          </a:endParaRPr>
        </a:p>
        <a:p>
          <a:pPr marL="0" lvl="0" indent="0" algn="ctr" defTabSz="800100">
            <a:lnSpc>
              <a:spcPct val="90000"/>
            </a:lnSpc>
            <a:spcBef>
              <a:spcPct val="0"/>
            </a:spcBef>
            <a:spcAft>
              <a:spcPct val="35000"/>
            </a:spcAft>
            <a:buNone/>
          </a:pPr>
          <a:r>
            <a:rPr lang="es-MX" sz="1600" b="1" kern="1200" dirty="0">
              <a:latin typeface="Arial Nova" panose="020B0504020202020204" pitchFamily="34" charset="0"/>
            </a:rPr>
            <a:t>Hipótesis de trabajo</a:t>
          </a:r>
        </a:p>
        <a:p>
          <a:pPr marL="0" lvl="0" indent="0" algn="ctr" defTabSz="800100">
            <a:lnSpc>
              <a:spcPct val="90000"/>
            </a:lnSpc>
            <a:spcBef>
              <a:spcPct val="0"/>
            </a:spcBef>
            <a:spcAft>
              <a:spcPct val="35000"/>
            </a:spcAft>
            <a:buNone/>
          </a:pPr>
          <a:r>
            <a:rPr lang="es-MX" sz="1400" kern="1200" dirty="0">
              <a:latin typeface="Arial Nova" panose="020B0504020202020204" pitchFamily="34" charset="0"/>
            </a:rPr>
            <a:t>Son aquellas que se formulan de forma conceptual, sin cuantificar las variables. Normalmente, estas hipótesis se obtienen a través de un proceso de inducción o generalización basado en la observación de comportamientos similares.</a:t>
          </a:r>
        </a:p>
        <a:p>
          <a:pPr marL="0" lvl="0" indent="0" algn="ctr" defTabSz="800100">
            <a:lnSpc>
              <a:spcPct val="90000"/>
            </a:lnSpc>
            <a:spcBef>
              <a:spcPct val="0"/>
            </a:spcBef>
            <a:spcAft>
              <a:spcPct val="35000"/>
            </a:spcAft>
            <a:buNone/>
          </a:pPr>
          <a:endParaRPr lang="es-MX" sz="1600" kern="1200" dirty="0">
            <a:latin typeface="Arial Nova" panose="020B0504020202020204" pitchFamily="34" charset="0"/>
          </a:endParaRPr>
        </a:p>
      </dsp:txBody>
      <dsp:txXfrm rot="10800000">
        <a:off x="613386" y="2508754"/>
        <a:ext cx="6921062" cy="1178452"/>
      </dsp:txXfrm>
    </dsp:sp>
    <dsp:sp modelId="{EDC3740C-611B-40D3-81F3-C8FAA506DF24}">
      <dsp:nvSpPr>
        <dsp:cNvPr id="0" name=""/>
        <dsp:cNvSpPr/>
      </dsp:nvSpPr>
      <dsp:spPr>
        <a:xfrm>
          <a:off x="0" y="2614976"/>
          <a:ext cx="966007" cy="96600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B8FDD3-5C51-4596-8DDA-DF2F7A279DDE}">
      <dsp:nvSpPr>
        <dsp:cNvPr id="0" name=""/>
        <dsp:cNvSpPr/>
      </dsp:nvSpPr>
      <dsp:spPr>
        <a:xfrm rot="10800000">
          <a:off x="318773" y="3975567"/>
          <a:ext cx="7215675" cy="966007"/>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983" tIns="60960" rIns="113792"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latin typeface="Arial Nova" panose="020B0504020202020204" pitchFamily="34" charset="0"/>
            </a:rPr>
            <a:t>Hipótesis alternativas</a:t>
          </a:r>
        </a:p>
        <a:p>
          <a:pPr marL="0" lvl="0" indent="0" algn="ctr" defTabSz="711200">
            <a:lnSpc>
              <a:spcPct val="90000"/>
            </a:lnSpc>
            <a:spcBef>
              <a:spcPct val="0"/>
            </a:spcBef>
            <a:spcAft>
              <a:spcPct val="35000"/>
            </a:spcAft>
            <a:buNone/>
          </a:pPr>
          <a:r>
            <a:rPr lang="es-MX" sz="1400" kern="1200" dirty="0">
              <a:latin typeface="Arial Nova" panose="020B0504020202020204" pitchFamily="34" charset="0"/>
            </a:rPr>
            <a:t>Intentan responder al mismo problema que las hipótesis de trabajo, sin embargo, como su nombre lo indica, buscan diferentes explicaciones posibles</a:t>
          </a:r>
        </a:p>
      </dsp:txBody>
      <dsp:txXfrm rot="10800000">
        <a:off x="560275" y="3975567"/>
        <a:ext cx="6974173" cy="966007"/>
      </dsp:txXfrm>
    </dsp:sp>
    <dsp:sp modelId="{71A30327-264A-47DC-BD81-777D1CC8DD53}">
      <dsp:nvSpPr>
        <dsp:cNvPr id="0" name=""/>
        <dsp:cNvSpPr/>
      </dsp:nvSpPr>
      <dsp:spPr>
        <a:xfrm>
          <a:off x="0" y="3871846"/>
          <a:ext cx="966007" cy="966007"/>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1000" r="-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25622-B965-4652-AC90-381DF25DF1F9}">
      <dsp:nvSpPr>
        <dsp:cNvPr id="0" name=""/>
        <dsp:cNvSpPr/>
      </dsp:nvSpPr>
      <dsp:spPr>
        <a:xfrm>
          <a:off x="4808638" y="2599031"/>
          <a:ext cx="1297157" cy="114239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s-MX" sz="1400" b="1" kern="1200" dirty="0">
              <a:latin typeface="Arial Nova" panose="020B0504020202020204" pitchFamily="34" charset="0"/>
            </a:rPr>
            <a:t>Elaboración del marco teórico</a:t>
          </a:r>
          <a:endParaRPr lang="es-MX" sz="1400" kern="1200" dirty="0">
            <a:latin typeface="Arial Nova" panose="020B0504020202020204" pitchFamily="34" charset="0"/>
          </a:endParaRPr>
        </a:p>
      </dsp:txBody>
      <dsp:txXfrm>
        <a:off x="4864405" y="2654798"/>
        <a:ext cx="1185623" cy="1030863"/>
      </dsp:txXfrm>
    </dsp:sp>
    <dsp:sp modelId="{C576657E-5130-4933-A3C9-F28D50016250}">
      <dsp:nvSpPr>
        <dsp:cNvPr id="0" name=""/>
        <dsp:cNvSpPr/>
      </dsp:nvSpPr>
      <dsp:spPr>
        <a:xfrm rot="1472743">
          <a:off x="6034851" y="3792551"/>
          <a:ext cx="1570084" cy="0"/>
        </a:xfrm>
        <a:custGeom>
          <a:avLst/>
          <a:gdLst/>
          <a:ahLst/>
          <a:cxnLst/>
          <a:rect l="0" t="0" r="0" b="0"/>
          <a:pathLst>
            <a:path>
              <a:moveTo>
                <a:pt x="0" y="0"/>
              </a:moveTo>
              <a:lnTo>
                <a:pt x="1570084"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07D9DD-BC51-4F4F-A48B-A253BAB5DD72}">
      <dsp:nvSpPr>
        <dsp:cNvPr id="0" name=""/>
        <dsp:cNvSpPr/>
      </dsp:nvSpPr>
      <dsp:spPr>
        <a:xfrm>
          <a:off x="7533992" y="3571829"/>
          <a:ext cx="2448199" cy="2211756"/>
        </a:xfrm>
        <a:prstGeom prst="roundRect">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Sus estructuras más comunes son:</a:t>
          </a:r>
        </a:p>
        <a:p>
          <a:pPr marL="0" lvl="0" indent="0" algn="l"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-Con base en una teoría o modelo teórico Fundamentada en diversas teorías o modelos teóricos.</a:t>
          </a:r>
        </a:p>
        <a:p>
          <a:pPr marL="0" lvl="0" indent="0" algn="l"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-Por generalización e afirmación empírica (hipótesis)</a:t>
          </a:r>
        </a:p>
        <a:p>
          <a:pPr marL="0" lvl="0" indent="0" algn="l"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-Cronológico </a:t>
          </a:r>
        </a:p>
        <a:p>
          <a:pPr marL="0" lvl="0" indent="0" algn="l"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-Por acercamiento geográfico</a:t>
          </a:r>
        </a:p>
        <a:p>
          <a:pPr marL="0" lvl="0" indent="0" algn="ctr" defTabSz="533400">
            <a:lnSpc>
              <a:spcPct val="90000"/>
            </a:lnSpc>
            <a:spcBef>
              <a:spcPct val="0"/>
            </a:spcBef>
            <a:spcAft>
              <a:spcPct val="35000"/>
            </a:spcAft>
            <a:buFont typeface="Symbol" panose="05050102010706020507" pitchFamily="18" charset="2"/>
            <a:buNone/>
          </a:pPr>
          <a:endParaRPr lang="es-MX" sz="1200" kern="1200" dirty="0">
            <a:latin typeface="Arial Nova" panose="020B0504020202020204" pitchFamily="34" charset="0"/>
          </a:endParaRPr>
        </a:p>
      </dsp:txBody>
      <dsp:txXfrm>
        <a:off x="7641961" y="3679798"/>
        <a:ext cx="2232261" cy="1995818"/>
      </dsp:txXfrm>
    </dsp:sp>
    <dsp:sp modelId="{0CF93C7C-DAE4-4E33-9163-BC7318F080D2}">
      <dsp:nvSpPr>
        <dsp:cNvPr id="0" name=""/>
        <dsp:cNvSpPr/>
      </dsp:nvSpPr>
      <dsp:spPr>
        <a:xfrm rot="3957485">
          <a:off x="5654600" y="3829938"/>
          <a:ext cx="193833" cy="0"/>
        </a:xfrm>
        <a:custGeom>
          <a:avLst/>
          <a:gdLst/>
          <a:ahLst/>
          <a:cxnLst/>
          <a:rect l="0" t="0" r="0" b="0"/>
          <a:pathLst>
            <a:path>
              <a:moveTo>
                <a:pt x="0" y="0"/>
              </a:moveTo>
              <a:lnTo>
                <a:pt x="193833"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B1A9CE-1066-46D3-A21F-DC3A1979FAA5}">
      <dsp:nvSpPr>
        <dsp:cNvPr id="0" name=""/>
        <dsp:cNvSpPr/>
      </dsp:nvSpPr>
      <dsp:spPr>
        <a:xfrm>
          <a:off x="5354930" y="3918447"/>
          <a:ext cx="1704192" cy="1865145"/>
        </a:xfrm>
        <a:prstGeom prst="roundRect">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Puede generarse por les métodos:</a:t>
          </a:r>
        </a:p>
        <a:p>
          <a:pPr marL="0" lvl="0" indent="0" algn="l"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-Mapeo de temas subtemas y autores </a:t>
          </a:r>
        </a:p>
        <a:p>
          <a:pPr marL="0" lvl="0" indent="0" algn="l"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-Vertebración de un índice general a uno específico o la inversa</a:t>
          </a:r>
        </a:p>
      </dsp:txBody>
      <dsp:txXfrm>
        <a:off x="5438122" y="4001639"/>
        <a:ext cx="1537808" cy="1698761"/>
      </dsp:txXfrm>
    </dsp:sp>
    <dsp:sp modelId="{46E73C35-0B95-48C3-A4CE-367B225E2DD2}">
      <dsp:nvSpPr>
        <dsp:cNvPr id="0" name=""/>
        <dsp:cNvSpPr/>
      </dsp:nvSpPr>
      <dsp:spPr>
        <a:xfrm rot="20186611">
          <a:off x="6080890" y="2768016"/>
          <a:ext cx="597731" cy="0"/>
        </a:xfrm>
        <a:custGeom>
          <a:avLst/>
          <a:gdLst/>
          <a:ahLst/>
          <a:cxnLst/>
          <a:rect l="0" t="0" r="0" b="0"/>
          <a:pathLst>
            <a:path>
              <a:moveTo>
                <a:pt x="0" y="0"/>
              </a:moveTo>
              <a:lnTo>
                <a:pt x="597731"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D01E48-B699-4C9E-8258-2A52EF4D96B1}">
      <dsp:nvSpPr>
        <dsp:cNvPr id="0" name=""/>
        <dsp:cNvSpPr/>
      </dsp:nvSpPr>
      <dsp:spPr>
        <a:xfrm>
          <a:off x="6653716" y="644891"/>
          <a:ext cx="3328454" cy="2556208"/>
        </a:xfrm>
        <a:prstGeom prst="roundRect">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Arial Nova" panose="020B0504020202020204" pitchFamily="34" charset="0"/>
            </a:rPr>
            <a:t>SUS ETAPAS SON:</a:t>
          </a:r>
        </a:p>
        <a:p>
          <a:pPr marL="0" lvl="0" indent="0" algn="l" defTabSz="533400">
            <a:lnSpc>
              <a:spcPct val="90000"/>
            </a:lnSpc>
            <a:spcBef>
              <a:spcPct val="0"/>
            </a:spcBef>
            <a:spcAft>
              <a:spcPct val="35000"/>
            </a:spcAft>
            <a:buNone/>
          </a:pPr>
          <a:r>
            <a:rPr lang="es-MX" sz="1200" kern="1200" dirty="0">
              <a:latin typeface="Arial Nova" panose="020B0504020202020204" pitchFamily="34" charset="0"/>
            </a:rPr>
            <a:t>-Detectar y obtener la literatura de acuerdo con el planteamiento del problema</a:t>
          </a:r>
        </a:p>
        <a:p>
          <a:pPr marL="0" lvl="0" indent="0" algn="l"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-Revisar analítica y selectivamente la literatura</a:t>
          </a:r>
        </a:p>
        <a:p>
          <a:pPr marL="0" lvl="0" indent="0" algn="l"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-Evaluar el panorama que nos revele la revisión de la literatura</a:t>
          </a:r>
        </a:p>
        <a:p>
          <a:pPr marL="0" lvl="0" indent="0" algn="l"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-Organizar y estructurar la literatura</a:t>
          </a:r>
        </a:p>
        <a:p>
          <a:pPr marL="0" lvl="0" indent="0" algn="l"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-Elegir el tipo de estructura deseada y elaborar un índice del marco teórico</a:t>
          </a:r>
        </a:p>
        <a:p>
          <a:pPr marL="0" lvl="0" indent="0" algn="l"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-Redactar el marco teórico</a:t>
          </a:r>
        </a:p>
        <a:p>
          <a:pPr marL="0" lvl="0" indent="0" algn="l" defTabSz="533400">
            <a:lnSpc>
              <a:spcPct val="90000"/>
            </a:lnSpc>
            <a:spcBef>
              <a:spcPct val="0"/>
            </a:spcBef>
            <a:spcAft>
              <a:spcPct val="35000"/>
            </a:spcAft>
            <a:buNone/>
          </a:pPr>
          <a:r>
            <a:rPr lang="es-MX" sz="1200" kern="1200" dirty="0">
              <a:latin typeface="Arial Nova" panose="020B0504020202020204" pitchFamily="34" charset="0"/>
            </a:rPr>
            <a:t>-Revisar el marco teórico</a:t>
          </a:r>
        </a:p>
      </dsp:txBody>
      <dsp:txXfrm>
        <a:off x="6778500" y="769675"/>
        <a:ext cx="3078886" cy="2306640"/>
      </dsp:txXfrm>
    </dsp:sp>
    <dsp:sp modelId="{2190C845-1EA2-4E1F-AF77-E5E641E9CF86}">
      <dsp:nvSpPr>
        <dsp:cNvPr id="0" name=""/>
        <dsp:cNvSpPr/>
      </dsp:nvSpPr>
      <dsp:spPr>
        <a:xfrm rot="12438295">
          <a:off x="4093920" y="2661801"/>
          <a:ext cx="756885" cy="0"/>
        </a:xfrm>
        <a:custGeom>
          <a:avLst/>
          <a:gdLst/>
          <a:ahLst/>
          <a:cxnLst/>
          <a:rect l="0" t="0" r="0" b="0"/>
          <a:pathLst>
            <a:path>
              <a:moveTo>
                <a:pt x="0" y="0"/>
              </a:moveTo>
              <a:lnTo>
                <a:pt x="756885"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DB149F-7F15-44C3-950D-5A4A723C395F}">
      <dsp:nvSpPr>
        <dsp:cNvPr id="0" name=""/>
        <dsp:cNvSpPr/>
      </dsp:nvSpPr>
      <dsp:spPr>
        <a:xfrm>
          <a:off x="838204" y="652468"/>
          <a:ext cx="3297882" cy="1968940"/>
        </a:xfrm>
        <a:prstGeom prst="roundRect">
          <a:avLst/>
        </a:prstGeom>
        <a:solidFill>
          <a:schemeClr val="accent5">
            <a:hueOff val="-4201911"/>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Arial Nova" panose="020B0504020202020204" pitchFamily="34" charset="0"/>
            </a:rPr>
            <a:t>Se apoya en la búsqueda de fuentes primarias en bases de referencias de Internet usando palabras o términos clave:</a:t>
          </a:r>
        </a:p>
        <a:p>
          <a:pPr marL="0" lvl="0" indent="0" algn="l" defTabSz="533400">
            <a:lnSpc>
              <a:spcPct val="90000"/>
            </a:lnSpc>
            <a:spcBef>
              <a:spcPct val="0"/>
            </a:spcBef>
            <a:spcAft>
              <a:spcPct val="35000"/>
            </a:spcAft>
            <a:buNone/>
          </a:pPr>
          <a:r>
            <a:rPr lang="es-MX" sz="1200" kern="1200" dirty="0">
              <a:latin typeface="Arial Nova" panose="020B0504020202020204" pitchFamily="34" charset="0"/>
            </a:rPr>
            <a:t>-Teoría desarrollada</a:t>
          </a:r>
        </a:p>
        <a:p>
          <a:pPr marL="0" lvl="0" indent="0" algn="l"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-Varias teorías desarrolladas</a:t>
          </a:r>
        </a:p>
        <a:p>
          <a:pPr marL="0" lvl="0" indent="0" algn="l"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-Generalizaciones</a:t>
          </a:r>
        </a:p>
        <a:p>
          <a:pPr marL="0" lvl="0" indent="0" algn="l"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-Empíricas</a:t>
          </a:r>
        </a:p>
        <a:p>
          <a:pPr marL="0" lvl="0" indent="0" algn="l"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-Descubiertos parciales</a:t>
          </a:r>
        </a:p>
        <a:p>
          <a:pPr marL="0" lvl="0" indent="0" algn="l"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-Gulas no investigadas e ideas vagas</a:t>
          </a:r>
        </a:p>
      </dsp:txBody>
      <dsp:txXfrm>
        <a:off x="934320" y="748584"/>
        <a:ext cx="3105650" cy="1776708"/>
      </dsp:txXfrm>
    </dsp:sp>
    <dsp:sp modelId="{FC55E96A-449B-4299-BBE0-E81C33AFE9BA}">
      <dsp:nvSpPr>
        <dsp:cNvPr id="0" name=""/>
        <dsp:cNvSpPr/>
      </dsp:nvSpPr>
      <dsp:spPr>
        <a:xfrm rot="16231919">
          <a:off x="5252833" y="2387387"/>
          <a:ext cx="423305" cy="0"/>
        </a:xfrm>
        <a:custGeom>
          <a:avLst/>
          <a:gdLst/>
          <a:ahLst/>
          <a:cxnLst/>
          <a:rect l="0" t="0" r="0" b="0"/>
          <a:pathLst>
            <a:path>
              <a:moveTo>
                <a:pt x="0" y="0"/>
              </a:moveTo>
              <a:lnTo>
                <a:pt x="423305"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A2D269-A6EC-4AA6-A4FF-4FB46BFC9EEF}">
      <dsp:nvSpPr>
        <dsp:cNvPr id="0" name=""/>
        <dsp:cNvSpPr/>
      </dsp:nvSpPr>
      <dsp:spPr>
        <a:xfrm>
          <a:off x="4767811" y="1128256"/>
          <a:ext cx="1407005" cy="1047487"/>
        </a:xfrm>
        <a:prstGeom prst="roundRect">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Arial Nova" panose="020B0504020202020204" pitchFamily="34" charset="0"/>
            </a:rPr>
            <a:t>Depende del panorama que revela revisión de la literatura</a:t>
          </a:r>
        </a:p>
      </dsp:txBody>
      <dsp:txXfrm>
        <a:off x="4818945" y="1179390"/>
        <a:ext cx="1304737" cy="945219"/>
      </dsp:txXfrm>
    </dsp:sp>
    <dsp:sp modelId="{36EE0258-8E4A-477E-9A5A-2FC8F9CF27EF}">
      <dsp:nvSpPr>
        <dsp:cNvPr id="0" name=""/>
        <dsp:cNvSpPr/>
      </dsp:nvSpPr>
      <dsp:spPr>
        <a:xfrm rot="7231647">
          <a:off x="4815344" y="3915678"/>
          <a:ext cx="404578" cy="0"/>
        </a:xfrm>
        <a:custGeom>
          <a:avLst/>
          <a:gdLst/>
          <a:ahLst/>
          <a:cxnLst/>
          <a:rect l="0" t="0" r="0" b="0"/>
          <a:pathLst>
            <a:path>
              <a:moveTo>
                <a:pt x="0" y="0"/>
              </a:moveTo>
              <a:lnTo>
                <a:pt x="404578"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B1B9C3-B1DA-43FC-82CF-72B5AE9BA6F0}">
      <dsp:nvSpPr>
        <dsp:cNvPr id="0" name=""/>
        <dsp:cNvSpPr/>
      </dsp:nvSpPr>
      <dsp:spPr>
        <a:xfrm>
          <a:off x="4125865" y="4089927"/>
          <a:ext cx="1025261" cy="937385"/>
        </a:xfrm>
        <a:prstGeom prst="roundRect">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Arial Nova" panose="020B0504020202020204" pitchFamily="34" charset="0"/>
            </a:rPr>
            <a:t>Su fin último es detectar fuentes verticilos.</a:t>
          </a:r>
        </a:p>
      </dsp:txBody>
      <dsp:txXfrm>
        <a:off x="4171624" y="4135686"/>
        <a:ext cx="933743" cy="845867"/>
      </dsp:txXfrm>
    </dsp:sp>
    <dsp:sp modelId="{6D677148-A7D7-4796-BD67-70ECB006F116}">
      <dsp:nvSpPr>
        <dsp:cNvPr id="0" name=""/>
        <dsp:cNvSpPr/>
      </dsp:nvSpPr>
      <dsp:spPr>
        <a:xfrm rot="9530221">
          <a:off x="3989421" y="3574353"/>
          <a:ext cx="847806" cy="0"/>
        </a:xfrm>
        <a:custGeom>
          <a:avLst/>
          <a:gdLst/>
          <a:ahLst/>
          <a:cxnLst/>
          <a:rect l="0" t="0" r="0" b="0"/>
          <a:pathLst>
            <a:path>
              <a:moveTo>
                <a:pt x="0" y="0"/>
              </a:moveTo>
              <a:lnTo>
                <a:pt x="847806"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F1BE93-B564-4301-A041-323E6125D027}">
      <dsp:nvSpPr>
        <dsp:cNvPr id="0" name=""/>
        <dsp:cNvSpPr/>
      </dsp:nvSpPr>
      <dsp:spPr>
        <a:xfrm>
          <a:off x="838242" y="2905022"/>
          <a:ext cx="3179768" cy="2875727"/>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s-MX" sz="1200" b="1" kern="1200" dirty="0">
              <a:latin typeface="Arial Nova" panose="020B0504020202020204" pitchFamily="34" charset="0"/>
            </a:rPr>
            <a:t>Sus funciones son</a:t>
          </a:r>
          <a:endParaRPr lang="es-MX" sz="1200" kern="1200" dirty="0">
            <a:latin typeface="Arial Nova" panose="020B0504020202020204" pitchFamily="34" charset="0"/>
          </a:endParaRPr>
        </a:p>
        <a:p>
          <a:pPr marL="0" lvl="0" indent="0" algn="l"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-Afinar el planteamiento </a:t>
          </a:r>
        </a:p>
        <a:p>
          <a:pPr marL="0" lvl="0" indent="0" algn="l"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-Guiar e iluminar la investigación </a:t>
          </a:r>
        </a:p>
        <a:p>
          <a:pPr marL="0" lvl="0" indent="0" algn="l"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-Orientar sobre lo que queremos o no </a:t>
          </a:r>
        </a:p>
        <a:p>
          <a:pPr marL="0" lvl="0" indent="0" algn="l"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-Evitar cometer errores del pasado </a:t>
          </a:r>
        </a:p>
        <a:p>
          <a:pPr marL="0" lvl="0" indent="0" algn="l"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-Ampliar el horizonte del estudio </a:t>
          </a:r>
        </a:p>
        <a:p>
          <a:pPr marL="0" lvl="0" indent="0" algn="l"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-Centrarnos en el planteamiento.</a:t>
          </a:r>
        </a:p>
        <a:p>
          <a:pPr marL="0" lvl="0" indent="0" algn="l"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-Justificar el estudio </a:t>
          </a:r>
        </a:p>
        <a:p>
          <a:pPr marL="0" lvl="0" indent="0" algn="l"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-Establecer afirmaciones hipótesis </a:t>
          </a:r>
        </a:p>
        <a:p>
          <a:pPr marL="0" lvl="0" indent="0" algn="l"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-Inspira nuevas finas de investigación </a:t>
          </a:r>
        </a:p>
        <a:p>
          <a:pPr marL="0" lvl="0" indent="0" algn="l" defTabSz="533400">
            <a:lnSpc>
              <a:spcPct val="90000"/>
            </a:lnSpc>
            <a:spcBef>
              <a:spcPct val="0"/>
            </a:spcBef>
            <a:spcAft>
              <a:spcPct val="35000"/>
            </a:spcAft>
            <a:buFont typeface="Symbol" panose="05050102010706020507" pitchFamily="18" charset="2"/>
            <a:buNone/>
          </a:pPr>
          <a:r>
            <a:rPr lang="es-MX" sz="1200" kern="1200" dirty="0">
              <a:latin typeface="Arial Nova" panose="020B0504020202020204" pitchFamily="34" charset="0"/>
            </a:rPr>
            <a:t>-Proveer de un marco de referencia para interpretar resultados</a:t>
          </a:r>
        </a:p>
      </dsp:txBody>
      <dsp:txXfrm>
        <a:off x="978623" y="3045403"/>
        <a:ext cx="2899006" cy="2594965"/>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5D7168-E431-49DF-AFF7-8C785944B1E1}" type="datetimeFigureOut">
              <a:rPr lang="zh-CN" altLang="en-US" smtClean="0"/>
              <a:t>2024/1/18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5626D-1A37-41A2-AA2F-32294FA39324}" type="slidenum">
              <a:rPr lang="zh-CN" altLang="en-US" smtClean="0"/>
              <a:t>‹Nº›</a:t>
            </a:fld>
            <a:endParaRPr lang="zh-CN" altLang="en-US"/>
          </a:p>
        </p:txBody>
      </p:sp>
    </p:spTree>
    <p:extLst>
      <p:ext uri="{BB962C8B-B14F-4D97-AF65-F5344CB8AC3E}">
        <p14:creationId xmlns:p14="http://schemas.microsoft.com/office/powerpoint/2010/main" val="613540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373188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2367446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2579073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2665767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1100283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3965367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2587818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3104205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3472158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1533936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761546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267765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2308786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3941304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宋体" charset="-122"/>
              </a:defRPr>
            </a:lvl1pPr>
            <a:lvl2pPr marL="742950" indent="-285750">
              <a:defRPr>
                <a:solidFill>
                  <a:schemeClr val="tx1"/>
                </a:solidFill>
                <a:latin typeface="Arial Narrow" pitchFamily="34" charset="0"/>
                <a:ea typeface="宋体" charset="-122"/>
              </a:defRPr>
            </a:lvl2pPr>
            <a:lvl3pPr marL="1143000" indent="-228600">
              <a:defRPr>
                <a:solidFill>
                  <a:schemeClr val="tx1"/>
                </a:solidFill>
                <a:latin typeface="Arial Narrow" pitchFamily="34" charset="0"/>
                <a:ea typeface="宋体" charset="-122"/>
              </a:defRPr>
            </a:lvl3pPr>
            <a:lvl4pPr marL="1600200" indent="-228600">
              <a:defRPr>
                <a:solidFill>
                  <a:schemeClr val="tx1"/>
                </a:solidFill>
                <a:latin typeface="Arial Narrow" pitchFamily="34" charset="0"/>
                <a:ea typeface="宋体" charset="-122"/>
              </a:defRPr>
            </a:lvl4pPr>
            <a:lvl5pPr marL="2057400" indent="-228600">
              <a:defRPr>
                <a:solidFill>
                  <a:schemeClr val="tx1"/>
                </a:solidFill>
                <a:latin typeface="Arial Narrow" pitchFamily="34" charset="0"/>
                <a:ea typeface="宋体" charset="-122"/>
              </a:defRPr>
            </a:lvl5pPr>
            <a:lvl6pPr marL="2514600" indent="-228600" eaLnBrk="0" fontAlgn="base" hangingPunct="0">
              <a:spcBef>
                <a:spcPct val="0"/>
              </a:spcBef>
              <a:spcAft>
                <a:spcPct val="0"/>
              </a:spcAft>
              <a:defRPr>
                <a:solidFill>
                  <a:schemeClr val="tx1"/>
                </a:solidFill>
                <a:latin typeface="Arial Narrow" pitchFamily="34" charset="0"/>
                <a:ea typeface="宋体" charset="-122"/>
              </a:defRPr>
            </a:lvl6pPr>
            <a:lvl7pPr marL="2971800" indent="-228600" eaLnBrk="0" fontAlgn="base" hangingPunct="0">
              <a:spcBef>
                <a:spcPct val="0"/>
              </a:spcBef>
              <a:spcAft>
                <a:spcPct val="0"/>
              </a:spcAft>
              <a:defRPr>
                <a:solidFill>
                  <a:schemeClr val="tx1"/>
                </a:solidFill>
                <a:latin typeface="Arial Narrow" pitchFamily="34" charset="0"/>
                <a:ea typeface="宋体" charset="-122"/>
              </a:defRPr>
            </a:lvl7pPr>
            <a:lvl8pPr marL="3429000" indent="-228600" eaLnBrk="0" fontAlgn="base" hangingPunct="0">
              <a:spcBef>
                <a:spcPct val="0"/>
              </a:spcBef>
              <a:spcAft>
                <a:spcPct val="0"/>
              </a:spcAft>
              <a:defRPr>
                <a:solidFill>
                  <a:schemeClr val="tx1"/>
                </a:solidFill>
                <a:latin typeface="Arial Narrow" pitchFamily="34" charset="0"/>
                <a:ea typeface="宋体" charset="-122"/>
              </a:defRPr>
            </a:lvl8pPr>
            <a:lvl9pPr marL="3886200" indent="-228600" eaLnBrk="0" fontAlgn="base" hangingPunct="0">
              <a:spcBef>
                <a:spcPct val="0"/>
              </a:spcBef>
              <a:spcAft>
                <a:spcPct val="0"/>
              </a:spcAft>
              <a:defRPr>
                <a:solidFill>
                  <a:schemeClr val="tx1"/>
                </a:solidFill>
                <a:latin typeface="Arial Narrow" pitchFamily="34" charset="0"/>
                <a:ea typeface="宋体"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CE8D9B9-E545-481E-89B4-E9A49A639278}" type="slidenum">
              <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p14="http://schemas.microsoft.com/office/powerpoint/2010/main" val="903376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520952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1170955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742209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1274026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1296688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3866756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116175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4028585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2925422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423056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551091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19750642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5446072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531770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1983515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宋体" charset="-122"/>
              </a:defRPr>
            </a:lvl1pPr>
            <a:lvl2pPr marL="742950" indent="-285750">
              <a:defRPr>
                <a:solidFill>
                  <a:schemeClr val="tx1"/>
                </a:solidFill>
                <a:latin typeface="Arial Narrow" pitchFamily="34" charset="0"/>
                <a:ea typeface="宋体" charset="-122"/>
              </a:defRPr>
            </a:lvl2pPr>
            <a:lvl3pPr marL="1143000" indent="-228600">
              <a:defRPr>
                <a:solidFill>
                  <a:schemeClr val="tx1"/>
                </a:solidFill>
                <a:latin typeface="Arial Narrow" pitchFamily="34" charset="0"/>
                <a:ea typeface="宋体" charset="-122"/>
              </a:defRPr>
            </a:lvl3pPr>
            <a:lvl4pPr marL="1600200" indent="-228600">
              <a:defRPr>
                <a:solidFill>
                  <a:schemeClr val="tx1"/>
                </a:solidFill>
                <a:latin typeface="Arial Narrow" pitchFamily="34" charset="0"/>
                <a:ea typeface="宋体" charset="-122"/>
              </a:defRPr>
            </a:lvl4pPr>
            <a:lvl5pPr marL="2057400" indent="-228600">
              <a:defRPr>
                <a:solidFill>
                  <a:schemeClr val="tx1"/>
                </a:solidFill>
                <a:latin typeface="Arial Narrow" pitchFamily="34" charset="0"/>
                <a:ea typeface="宋体" charset="-122"/>
              </a:defRPr>
            </a:lvl5pPr>
            <a:lvl6pPr marL="2514600" indent="-228600" eaLnBrk="0" fontAlgn="base" hangingPunct="0">
              <a:spcBef>
                <a:spcPct val="0"/>
              </a:spcBef>
              <a:spcAft>
                <a:spcPct val="0"/>
              </a:spcAft>
              <a:defRPr>
                <a:solidFill>
                  <a:schemeClr val="tx1"/>
                </a:solidFill>
                <a:latin typeface="Arial Narrow" pitchFamily="34" charset="0"/>
                <a:ea typeface="宋体" charset="-122"/>
              </a:defRPr>
            </a:lvl6pPr>
            <a:lvl7pPr marL="2971800" indent="-228600" eaLnBrk="0" fontAlgn="base" hangingPunct="0">
              <a:spcBef>
                <a:spcPct val="0"/>
              </a:spcBef>
              <a:spcAft>
                <a:spcPct val="0"/>
              </a:spcAft>
              <a:defRPr>
                <a:solidFill>
                  <a:schemeClr val="tx1"/>
                </a:solidFill>
                <a:latin typeface="Arial Narrow" pitchFamily="34" charset="0"/>
                <a:ea typeface="宋体" charset="-122"/>
              </a:defRPr>
            </a:lvl7pPr>
            <a:lvl8pPr marL="3429000" indent="-228600" eaLnBrk="0" fontAlgn="base" hangingPunct="0">
              <a:spcBef>
                <a:spcPct val="0"/>
              </a:spcBef>
              <a:spcAft>
                <a:spcPct val="0"/>
              </a:spcAft>
              <a:defRPr>
                <a:solidFill>
                  <a:schemeClr val="tx1"/>
                </a:solidFill>
                <a:latin typeface="Arial Narrow" pitchFamily="34" charset="0"/>
                <a:ea typeface="宋体" charset="-122"/>
              </a:defRPr>
            </a:lvl8pPr>
            <a:lvl9pPr marL="3886200" indent="-228600" eaLnBrk="0" fontAlgn="base" hangingPunct="0">
              <a:spcBef>
                <a:spcPct val="0"/>
              </a:spcBef>
              <a:spcAft>
                <a:spcPct val="0"/>
              </a:spcAft>
              <a:defRPr>
                <a:solidFill>
                  <a:schemeClr val="tx1"/>
                </a:solidFill>
                <a:latin typeface="Arial Narrow" pitchFamily="34" charset="0"/>
                <a:ea typeface="宋体"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CE8D9B9-E545-481E-89B4-E9A49A639278}" type="slidenum">
              <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56</a:t>
            </a:fld>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p14="http://schemas.microsoft.com/office/powerpoint/2010/main" val="16634632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宋体" charset="-122"/>
              </a:defRPr>
            </a:lvl1pPr>
            <a:lvl2pPr marL="742950" indent="-285750">
              <a:defRPr>
                <a:solidFill>
                  <a:schemeClr val="tx1"/>
                </a:solidFill>
                <a:latin typeface="Arial Narrow" pitchFamily="34" charset="0"/>
                <a:ea typeface="宋体" charset="-122"/>
              </a:defRPr>
            </a:lvl2pPr>
            <a:lvl3pPr marL="1143000" indent="-228600">
              <a:defRPr>
                <a:solidFill>
                  <a:schemeClr val="tx1"/>
                </a:solidFill>
                <a:latin typeface="Arial Narrow" pitchFamily="34" charset="0"/>
                <a:ea typeface="宋体" charset="-122"/>
              </a:defRPr>
            </a:lvl3pPr>
            <a:lvl4pPr marL="1600200" indent="-228600">
              <a:defRPr>
                <a:solidFill>
                  <a:schemeClr val="tx1"/>
                </a:solidFill>
                <a:latin typeface="Arial Narrow" pitchFamily="34" charset="0"/>
                <a:ea typeface="宋体" charset="-122"/>
              </a:defRPr>
            </a:lvl4pPr>
            <a:lvl5pPr marL="2057400" indent="-228600">
              <a:defRPr>
                <a:solidFill>
                  <a:schemeClr val="tx1"/>
                </a:solidFill>
                <a:latin typeface="Arial Narrow" pitchFamily="34" charset="0"/>
                <a:ea typeface="宋体" charset="-122"/>
              </a:defRPr>
            </a:lvl5pPr>
            <a:lvl6pPr marL="2514600" indent="-228600" eaLnBrk="0" fontAlgn="base" hangingPunct="0">
              <a:spcBef>
                <a:spcPct val="0"/>
              </a:spcBef>
              <a:spcAft>
                <a:spcPct val="0"/>
              </a:spcAft>
              <a:defRPr>
                <a:solidFill>
                  <a:schemeClr val="tx1"/>
                </a:solidFill>
                <a:latin typeface="Arial Narrow" pitchFamily="34" charset="0"/>
                <a:ea typeface="宋体" charset="-122"/>
              </a:defRPr>
            </a:lvl6pPr>
            <a:lvl7pPr marL="2971800" indent="-228600" eaLnBrk="0" fontAlgn="base" hangingPunct="0">
              <a:spcBef>
                <a:spcPct val="0"/>
              </a:spcBef>
              <a:spcAft>
                <a:spcPct val="0"/>
              </a:spcAft>
              <a:defRPr>
                <a:solidFill>
                  <a:schemeClr val="tx1"/>
                </a:solidFill>
                <a:latin typeface="Arial Narrow" pitchFamily="34" charset="0"/>
                <a:ea typeface="宋体" charset="-122"/>
              </a:defRPr>
            </a:lvl7pPr>
            <a:lvl8pPr marL="3429000" indent="-228600" eaLnBrk="0" fontAlgn="base" hangingPunct="0">
              <a:spcBef>
                <a:spcPct val="0"/>
              </a:spcBef>
              <a:spcAft>
                <a:spcPct val="0"/>
              </a:spcAft>
              <a:defRPr>
                <a:solidFill>
                  <a:schemeClr val="tx1"/>
                </a:solidFill>
                <a:latin typeface="Arial Narrow" pitchFamily="34" charset="0"/>
                <a:ea typeface="宋体" charset="-122"/>
              </a:defRPr>
            </a:lvl8pPr>
            <a:lvl9pPr marL="3886200" indent="-228600" eaLnBrk="0" fontAlgn="base" hangingPunct="0">
              <a:spcBef>
                <a:spcPct val="0"/>
              </a:spcBef>
              <a:spcAft>
                <a:spcPct val="0"/>
              </a:spcAft>
              <a:defRPr>
                <a:solidFill>
                  <a:schemeClr val="tx1"/>
                </a:solidFill>
                <a:latin typeface="Arial Narrow" pitchFamily="34" charset="0"/>
                <a:ea typeface="宋体"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CE8D9B9-E545-481E-89B4-E9A49A639278}" type="slidenum">
              <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57</a:t>
            </a:fld>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p14="http://schemas.microsoft.com/office/powerpoint/2010/main" val="36597710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1556311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37940287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32349121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965461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11626109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24286511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8592913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4601594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20037702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18695038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39594519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3253526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4952176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1173842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35720718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24253118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21702254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9422985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32372425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宋体" charset="-122"/>
              </a:defRPr>
            </a:lvl1pPr>
            <a:lvl2pPr marL="742950" indent="-285750">
              <a:defRPr>
                <a:solidFill>
                  <a:schemeClr val="tx1"/>
                </a:solidFill>
                <a:latin typeface="Arial Narrow" pitchFamily="34" charset="0"/>
                <a:ea typeface="宋体" charset="-122"/>
              </a:defRPr>
            </a:lvl2pPr>
            <a:lvl3pPr marL="1143000" indent="-228600">
              <a:defRPr>
                <a:solidFill>
                  <a:schemeClr val="tx1"/>
                </a:solidFill>
                <a:latin typeface="Arial Narrow" pitchFamily="34" charset="0"/>
                <a:ea typeface="宋体" charset="-122"/>
              </a:defRPr>
            </a:lvl3pPr>
            <a:lvl4pPr marL="1600200" indent="-228600">
              <a:defRPr>
                <a:solidFill>
                  <a:schemeClr val="tx1"/>
                </a:solidFill>
                <a:latin typeface="Arial Narrow" pitchFamily="34" charset="0"/>
                <a:ea typeface="宋体" charset="-122"/>
              </a:defRPr>
            </a:lvl4pPr>
            <a:lvl5pPr marL="2057400" indent="-228600">
              <a:defRPr>
                <a:solidFill>
                  <a:schemeClr val="tx1"/>
                </a:solidFill>
                <a:latin typeface="Arial Narrow" pitchFamily="34" charset="0"/>
                <a:ea typeface="宋体" charset="-122"/>
              </a:defRPr>
            </a:lvl5pPr>
            <a:lvl6pPr marL="2514600" indent="-228600" eaLnBrk="0" fontAlgn="base" hangingPunct="0">
              <a:spcBef>
                <a:spcPct val="0"/>
              </a:spcBef>
              <a:spcAft>
                <a:spcPct val="0"/>
              </a:spcAft>
              <a:defRPr>
                <a:solidFill>
                  <a:schemeClr val="tx1"/>
                </a:solidFill>
                <a:latin typeface="Arial Narrow" pitchFamily="34" charset="0"/>
                <a:ea typeface="宋体" charset="-122"/>
              </a:defRPr>
            </a:lvl6pPr>
            <a:lvl7pPr marL="2971800" indent="-228600" eaLnBrk="0" fontAlgn="base" hangingPunct="0">
              <a:spcBef>
                <a:spcPct val="0"/>
              </a:spcBef>
              <a:spcAft>
                <a:spcPct val="0"/>
              </a:spcAft>
              <a:defRPr>
                <a:solidFill>
                  <a:schemeClr val="tx1"/>
                </a:solidFill>
                <a:latin typeface="Arial Narrow" pitchFamily="34" charset="0"/>
                <a:ea typeface="宋体" charset="-122"/>
              </a:defRPr>
            </a:lvl7pPr>
            <a:lvl8pPr marL="3429000" indent="-228600" eaLnBrk="0" fontAlgn="base" hangingPunct="0">
              <a:spcBef>
                <a:spcPct val="0"/>
              </a:spcBef>
              <a:spcAft>
                <a:spcPct val="0"/>
              </a:spcAft>
              <a:defRPr>
                <a:solidFill>
                  <a:schemeClr val="tx1"/>
                </a:solidFill>
                <a:latin typeface="Arial Narrow" pitchFamily="34" charset="0"/>
                <a:ea typeface="宋体" charset="-122"/>
              </a:defRPr>
            </a:lvl8pPr>
            <a:lvl9pPr marL="3886200" indent="-228600" eaLnBrk="0" fontAlgn="base" hangingPunct="0">
              <a:spcBef>
                <a:spcPct val="0"/>
              </a:spcBef>
              <a:spcAft>
                <a:spcPct val="0"/>
              </a:spcAft>
              <a:defRPr>
                <a:solidFill>
                  <a:schemeClr val="tx1"/>
                </a:solidFill>
                <a:latin typeface="Arial Narrow" pitchFamily="34" charset="0"/>
                <a:ea typeface="宋体"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CE8D9B9-E545-481E-89B4-E9A49A639278}" type="slidenum">
              <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90</a:t>
            </a:fld>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p14="http://schemas.microsoft.com/office/powerpoint/2010/main" val="27641112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13339148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28508167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1776583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4063388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24921226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宋体" charset="-122"/>
              </a:defRPr>
            </a:lvl1pPr>
            <a:lvl2pPr marL="742950" indent="-285750">
              <a:defRPr>
                <a:solidFill>
                  <a:schemeClr val="tx1"/>
                </a:solidFill>
                <a:latin typeface="Arial Narrow" pitchFamily="34" charset="0"/>
                <a:ea typeface="宋体" charset="-122"/>
              </a:defRPr>
            </a:lvl2pPr>
            <a:lvl3pPr marL="1143000" indent="-228600">
              <a:defRPr>
                <a:solidFill>
                  <a:schemeClr val="tx1"/>
                </a:solidFill>
                <a:latin typeface="Arial Narrow" pitchFamily="34" charset="0"/>
                <a:ea typeface="宋体" charset="-122"/>
              </a:defRPr>
            </a:lvl3pPr>
            <a:lvl4pPr marL="1600200" indent="-228600">
              <a:defRPr>
                <a:solidFill>
                  <a:schemeClr val="tx1"/>
                </a:solidFill>
                <a:latin typeface="Arial Narrow" pitchFamily="34" charset="0"/>
                <a:ea typeface="宋体" charset="-122"/>
              </a:defRPr>
            </a:lvl4pPr>
            <a:lvl5pPr marL="2057400" indent="-228600">
              <a:defRPr>
                <a:solidFill>
                  <a:schemeClr val="tx1"/>
                </a:solidFill>
                <a:latin typeface="Arial Narrow" pitchFamily="34" charset="0"/>
                <a:ea typeface="宋体" charset="-122"/>
              </a:defRPr>
            </a:lvl5pPr>
            <a:lvl6pPr marL="2514600" indent="-228600" eaLnBrk="0" fontAlgn="base" hangingPunct="0">
              <a:spcBef>
                <a:spcPct val="0"/>
              </a:spcBef>
              <a:spcAft>
                <a:spcPct val="0"/>
              </a:spcAft>
              <a:defRPr>
                <a:solidFill>
                  <a:schemeClr val="tx1"/>
                </a:solidFill>
                <a:latin typeface="Arial Narrow" pitchFamily="34" charset="0"/>
                <a:ea typeface="宋体" charset="-122"/>
              </a:defRPr>
            </a:lvl6pPr>
            <a:lvl7pPr marL="2971800" indent="-228600" eaLnBrk="0" fontAlgn="base" hangingPunct="0">
              <a:spcBef>
                <a:spcPct val="0"/>
              </a:spcBef>
              <a:spcAft>
                <a:spcPct val="0"/>
              </a:spcAft>
              <a:defRPr>
                <a:solidFill>
                  <a:schemeClr val="tx1"/>
                </a:solidFill>
                <a:latin typeface="Arial Narrow" pitchFamily="34" charset="0"/>
                <a:ea typeface="宋体" charset="-122"/>
              </a:defRPr>
            </a:lvl7pPr>
            <a:lvl8pPr marL="3429000" indent="-228600" eaLnBrk="0" fontAlgn="base" hangingPunct="0">
              <a:spcBef>
                <a:spcPct val="0"/>
              </a:spcBef>
              <a:spcAft>
                <a:spcPct val="0"/>
              </a:spcAft>
              <a:defRPr>
                <a:solidFill>
                  <a:schemeClr val="tx1"/>
                </a:solidFill>
                <a:latin typeface="Arial Narrow" pitchFamily="34" charset="0"/>
                <a:ea typeface="宋体" charset="-122"/>
              </a:defRPr>
            </a:lvl8pPr>
            <a:lvl9pPr marL="3886200" indent="-228600" eaLnBrk="0" fontAlgn="base" hangingPunct="0">
              <a:spcBef>
                <a:spcPct val="0"/>
              </a:spcBef>
              <a:spcAft>
                <a:spcPct val="0"/>
              </a:spcAft>
              <a:defRPr>
                <a:solidFill>
                  <a:schemeClr val="tx1"/>
                </a:solidFill>
                <a:latin typeface="Arial Narrow" pitchFamily="34" charset="0"/>
                <a:ea typeface="宋体"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CE8D9B9-E545-481E-89B4-E9A49A639278}" type="slidenum">
              <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96</a:t>
            </a:fld>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p14="http://schemas.microsoft.com/office/powerpoint/2010/main" val="20424153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275988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36519766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36712272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19128399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39472214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宋体" charset="-122"/>
              </a:defRPr>
            </a:lvl1pPr>
            <a:lvl2pPr marL="742950" indent="-285750">
              <a:defRPr>
                <a:solidFill>
                  <a:schemeClr val="tx1"/>
                </a:solidFill>
                <a:latin typeface="Arial Narrow" pitchFamily="34" charset="0"/>
                <a:ea typeface="宋体" charset="-122"/>
              </a:defRPr>
            </a:lvl2pPr>
            <a:lvl3pPr marL="1143000" indent="-228600">
              <a:defRPr>
                <a:solidFill>
                  <a:schemeClr val="tx1"/>
                </a:solidFill>
                <a:latin typeface="Arial Narrow" pitchFamily="34" charset="0"/>
                <a:ea typeface="宋体" charset="-122"/>
              </a:defRPr>
            </a:lvl3pPr>
            <a:lvl4pPr marL="1600200" indent="-228600">
              <a:defRPr>
                <a:solidFill>
                  <a:schemeClr val="tx1"/>
                </a:solidFill>
                <a:latin typeface="Arial Narrow" pitchFamily="34" charset="0"/>
                <a:ea typeface="宋体" charset="-122"/>
              </a:defRPr>
            </a:lvl4pPr>
            <a:lvl5pPr marL="2057400" indent="-228600">
              <a:defRPr>
                <a:solidFill>
                  <a:schemeClr val="tx1"/>
                </a:solidFill>
                <a:latin typeface="Arial Narrow" pitchFamily="34" charset="0"/>
                <a:ea typeface="宋体" charset="-122"/>
              </a:defRPr>
            </a:lvl5pPr>
            <a:lvl6pPr marL="2514600" indent="-228600" eaLnBrk="0" fontAlgn="base" hangingPunct="0">
              <a:spcBef>
                <a:spcPct val="0"/>
              </a:spcBef>
              <a:spcAft>
                <a:spcPct val="0"/>
              </a:spcAft>
              <a:defRPr>
                <a:solidFill>
                  <a:schemeClr val="tx1"/>
                </a:solidFill>
                <a:latin typeface="Arial Narrow" pitchFamily="34" charset="0"/>
                <a:ea typeface="宋体" charset="-122"/>
              </a:defRPr>
            </a:lvl6pPr>
            <a:lvl7pPr marL="2971800" indent="-228600" eaLnBrk="0" fontAlgn="base" hangingPunct="0">
              <a:spcBef>
                <a:spcPct val="0"/>
              </a:spcBef>
              <a:spcAft>
                <a:spcPct val="0"/>
              </a:spcAft>
              <a:defRPr>
                <a:solidFill>
                  <a:schemeClr val="tx1"/>
                </a:solidFill>
                <a:latin typeface="Arial Narrow" pitchFamily="34" charset="0"/>
                <a:ea typeface="宋体" charset="-122"/>
              </a:defRPr>
            </a:lvl7pPr>
            <a:lvl8pPr marL="3429000" indent="-228600" eaLnBrk="0" fontAlgn="base" hangingPunct="0">
              <a:spcBef>
                <a:spcPct val="0"/>
              </a:spcBef>
              <a:spcAft>
                <a:spcPct val="0"/>
              </a:spcAft>
              <a:defRPr>
                <a:solidFill>
                  <a:schemeClr val="tx1"/>
                </a:solidFill>
                <a:latin typeface="Arial Narrow" pitchFamily="34" charset="0"/>
                <a:ea typeface="宋体" charset="-122"/>
              </a:defRPr>
            </a:lvl8pPr>
            <a:lvl9pPr marL="3886200" indent="-228600" eaLnBrk="0" fontAlgn="base" hangingPunct="0">
              <a:spcBef>
                <a:spcPct val="0"/>
              </a:spcBef>
              <a:spcAft>
                <a:spcPct val="0"/>
              </a:spcAft>
              <a:defRPr>
                <a:solidFill>
                  <a:schemeClr val="tx1"/>
                </a:solidFill>
                <a:latin typeface="Arial Narrow" pitchFamily="34" charset="0"/>
                <a:ea typeface="宋体"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CE8D9B9-E545-481E-89B4-E9A49A639278}" type="slidenum">
              <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104</a:t>
            </a:fld>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p14="http://schemas.microsoft.com/office/powerpoint/2010/main" val="20667085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10514836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4244966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3995591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宋体" charset="-122"/>
              </a:defRPr>
            </a:lvl1pPr>
            <a:lvl2pPr marL="742950" indent="-285750">
              <a:defRPr>
                <a:solidFill>
                  <a:schemeClr val="tx1"/>
                </a:solidFill>
                <a:latin typeface="Arial Narrow" pitchFamily="34" charset="0"/>
                <a:ea typeface="宋体" charset="-122"/>
              </a:defRPr>
            </a:lvl2pPr>
            <a:lvl3pPr marL="1143000" indent="-228600">
              <a:defRPr>
                <a:solidFill>
                  <a:schemeClr val="tx1"/>
                </a:solidFill>
                <a:latin typeface="Arial Narrow" pitchFamily="34" charset="0"/>
                <a:ea typeface="宋体" charset="-122"/>
              </a:defRPr>
            </a:lvl3pPr>
            <a:lvl4pPr marL="1600200" indent="-228600">
              <a:defRPr>
                <a:solidFill>
                  <a:schemeClr val="tx1"/>
                </a:solidFill>
                <a:latin typeface="Arial Narrow" pitchFamily="34" charset="0"/>
                <a:ea typeface="宋体" charset="-122"/>
              </a:defRPr>
            </a:lvl4pPr>
            <a:lvl5pPr marL="2057400" indent="-228600">
              <a:defRPr>
                <a:solidFill>
                  <a:schemeClr val="tx1"/>
                </a:solidFill>
                <a:latin typeface="Arial Narrow" pitchFamily="34" charset="0"/>
                <a:ea typeface="宋体" charset="-122"/>
              </a:defRPr>
            </a:lvl5pPr>
            <a:lvl6pPr marL="2514600" indent="-228600" eaLnBrk="0" fontAlgn="base" hangingPunct="0">
              <a:spcBef>
                <a:spcPct val="0"/>
              </a:spcBef>
              <a:spcAft>
                <a:spcPct val="0"/>
              </a:spcAft>
              <a:defRPr>
                <a:solidFill>
                  <a:schemeClr val="tx1"/>
                </a:solidFill>
                <a:latin typeface="Arial Narrow" pitchFamily="34" charset="0"/>
                <a:ea typeface="宋体" charset="-122"/>
              </a:defRPr>
            </a:lvl6pPr>
            <a:lvl7pPr marL="2971800" indent="-228600" eaLnBrk="0" fontAlgn="base" hangingPunct="0">
              <a:spcBef>
                <a:spcPct val="0"/>
              </a:spcBef>
              <a:spcAft>
                <a:spcPct val="0"/>
              </a:spcAft>
              <a:defRPr>
                <a:solidFill>
                  <a:schemeClr val="tx1"/>
                </a:solidFill>
                <a:latin typeface="Arial Narrow" pitchFamily="34" charset="0"/>
                <a:ea typeface="宋体" charset="-122"/>
              </a:defRPr>
            </a:lvl7pPr>
            <a:lvl8pPr marL="3429000" indent="-228600" eaLnBrk="0" fontAlgn="base" hangingPunct="0">
              <a:spcBef>
                <a:spcPct val="0"/>
              </a:spcBef>
              <a:spcAft>
                <a:spcPct val="0"/>
              </a:spcAft>
              <a:defRPr>
                <a:solidFill>
                  <a:schemeClr val="tx1"/>
                </a:solidFill>
                <a:latin typeface="Arial Narrow" pitchFamily="34" charset="0"/>
                <a:ea typeface="宋体" charset="-122"/>
              </a:defRPr>
            </a:lvl8pPr>
            <a:lvl9pPr marL="3886200" indent="-228600" eaLnBrk="0" fontAlgn="base" hangingPunct="0">
              <a:spcBef>
                <a:spcPct val="0"/>
              </a:spcBef>
              <a:spcAft>
                <a:spcPct val="0"/>
              </a:spcAft>
              <a:defRPr>
                <a:solidFill>
                  <a:schemeClr val="tx1"/>
                </a:solidFill>
                <a:latin typeface="Arial Narrow" pitchFamily="34" charset="0"/>
                <a:ea typeface="宋体"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CE8D9B9-E545-481E-89B4-E9A49A639278}" type="slidenum">
              <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107</a:t>
            </a:fld>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p14="http://schemas.microsoft.com/office/powerpoint/2010/main" val="1299895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36537487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3678263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3701924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 </a:t>
            </a: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mn-cs"/>
            </a:endParaRPr>
          </a:p>
        </p:txBody>
      </p:sp>
    </p:spTree>
    <p:extLst>
      <p:ext uri="{BB962C8B-B14F-4D97-AF65-F5344CB8AC3E}">
        <p14:creationId xmlns:p14="http://schemas.microsoft.com/office/powerpoint/2010/main" val="3072015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2024/1/18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‹Nº›</a:t>
            </a:fld>
            <a:endParaRPr lang="zh-CN" altLang="en-US"/>
          </a:p>
        </p:txBody>
      </p:sp>
    </p:spTree>
    <p:extLst>
      <p:ext uri="{BB962C8B-B14F-4D97-AF65-F5344CB8AC3E}">
        <p14:creationId xmlns:p14="http://schemas.microsoft.com/office/powerpoint/2010/main" val="3418514425"/>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2024/1/18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‹Nº›</a:t>
            </a:fld>
            <a:endParaRPr lang="zh-CN" altLang="en-US"/>
          </a:p>
        </p:txBody>
      </p:sp>
    </p:spTree>
    <p:extLst>
      <p:ext uri="{BB962C8B-B14F-4D97-AF65-F5344CB8AC3E}">
        <p14:creationId xmlns:p14="http://schemas.microsoft.com/office/powerpoint/2010/main" val="271867854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2024/1/18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‹Nº›</a:t>
            </a:fld>
            <a:endParaRPr lang="zh-CN" altLang="en-US"/>
          </a:p>
        </p:txBody>
      </p:sp>
    </p:spTree>
    <p:extLst>
      <p:ext uri="{BB962C8B-B14F-4D97-AF65-F5344CB8AC3E}">
        <p14:creationId xmlns:p14="http://schemas.microsoft.com/office/powerpoint/2010/main" val="310227679"/>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5" name="矩形 4"/>
          <p:cNvSpPr/>
          <p:nvPr userDrawn="1"/>
        </p:nvSpPr>
        <p:spPr>
          <a:xfrm>
            <a:off x="0" y="0"/>
            <a:ext cx="9144000" cy="5143500"/>
          </a:xfrm>
          <a:prstGeom prst="rect">
            <a:avLst/>
          </a:prstGeom>
          <a:solidFill>
            <a:srgbClr val="3C48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77800" y="711200"/>
            <a:ext cx="88011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文本框 8"/>
          <p:cNvSpPr txBox="1"/>
          <p:nvPr userDrawn="1"/>
        </p:nvSpPr>
        <p:spPr>
          <a:xfrm>
            <a:off x="177800" y="187980"/>
            <a:ext cx="4876528" cy="52322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Click here to add text title</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141717">
            <a:off x="7815129" y="8258"/>
            <a:ext cx="1198973" cy="1075681"/>
          </a:xfrm>
          <a:prstGeom prst="rect">
            <a:avLst/>
          </a:prstGeom>
        </p:spPr>
      </p:pic>
    </p:spTree>
    <p:extLst>
      <p:ext uri="{BB962C8B-B14F-4D97-AF65-F5344CB8AC3E}">
        <p14:creationId xmlns:p14="http://schemas.microsoft.com/office/powerpoint/2010/main" val="3389318185"/>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2992BBB-2733-41AF-B704-E53EBB09EF3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2024/1/18</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DA6134-58D1-4C39-96C2-A9375714A391}"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567335248"/>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矩形 4"/>
          <p:cNvSpPr/>
          <p:nvPr userDrawn="1"/>
        </p:nvSpPr>
        <p:spPr>
          <a:xfrm>
            <a:off x="0" y="0"/>
            <a:ext cx="9144000" cy="5143500"/>
          </a:xfrm>
          <a:prstGeom prst="rect">
            <a:avLst/>
          </a:prstGeom>
          <a:solidFill>
            <a:srgbClr val="3C48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77800" y="711200"/>
            <a:ext cx="88011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文本框 8"/>
          <p:cNvSpPr txBox="1"/>
          <p:nvPr userDrawn="1"/>
        </p:nvSpPr>
        <p:spPr>
          <a:xfrm>
            <a:off x="177800" y="187980"/>
            <a:ext cx="4876528" cy="52322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Click here to add text title</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141717">
            <a:off x="7815129" y="8258"/>
            <a:ext cx="1198973" cy="1075681"/>
          </a:xfrm>
          <a:prstGeom prst="rect">
            <a:avLst/>
          </a:prstGeom>
        </p:spPr>
      </p:pic>
    </p:spTree>
    <p:extLst>
      <p:ext uri="{BB962C8B-B14F-4D97-AF65-F5344CB8AC3E}">
        <p14:creationId xmlns:p14="http://schemas.microsoft.com/office/powerpoint/2010/main" val="3482454226"/>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2992BBB-2733-41AF-B704-E53EBB09EF3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2024/1/18</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DA6134-58D1-4C39-96C2-A9375714A391}"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059243247"/>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2992BBB-2733-41AF-B704-E53EBB09EF3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2024/1/18</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DA6134-58D1-4C39-96C2-A9375714A391}"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40233810"/>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2992BBB-2733-41AF-B704-E53EBB09EF3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2024/1/18</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DA6134-58D1-4C39-96C2-A9375714A391}"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618442339"/>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2992BBB-2733-41AF-B704-E53EBB09EF3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2024/1/18</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DA6134-58D1-4C39-96C2-A9375714A391}"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249642942"/>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2992BBB-2733-41AF-B704-E53EBB09EF3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2024/1/18</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DA6134-58D1-4C39-96C2-A9375714A391}"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38428756"/>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2024/1/18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‹Nº›</a:t>
            </a:fld>
            <a:endParaRPr lang="zh-CN" altLang="en-US"/>
          </a:p>
        </p:txBody>
      </p:sp>
    </p:spTree>
    <p:extLst>
      <p:ext uri="{BB962C8B-B14F-4D97-AF65-F5344CB8AC3E}">
        <p14:creationId xmlns:p14="http://schemas.microsoft.com/office/powerpoint/2010/main" val="3279149237"/>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2992BBB-2733-41AF-B704-E53EBB09EF3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2024/1/18</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DA6134-58D1-4C39-96C2-A9375714A391}"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950850261"/>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2992BBB-2733-41AF-B704-E53EBB09EF3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2024/1/18</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DA6134-58D1-4C39-96C2-A9375714A391}"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006393744"/>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2992BBB-2733-41AF-B704-E53EBB09EF3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2024/1/18</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DA6134-58D1-4C39-96C2-A9375714A391}"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568509778"/>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2992BBB-2733-41AF-B704-E53EBB09EF3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2024/1/18</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DA6134-58D1-4C39-96C2-A9375714A391}"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576308160"/>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2024/1/18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‹Nº›</a:t>
            </a:fld>
            <a:endParaRPr lang="zh-CN" altLang="en-US"/>
          </a:p>
        </p:txBody>
      </p:sp>
    </p:spTree>
    <p:extLst>
      <p:ext uri="{BB962C8B-B14F-4D97-AF65-F5344CB8AC3E}">
        <p14:creationId xmlns:p14="http://schemas.microsoft.com/office/powerpoint/2010/main" val="2142134983"/>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2024/1/18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‹Nº›</a:t>
            </a:fld>
            <a:endParaRPr lang="zh-CN" altLang="en-US"/>
          </a:p>
        </p:txBody>
      </p:sp>
    </p:spTree>
    <p:extLst>
      <p:ext uri="{BB962C8B-B14F-4D97-AF65-F5344CB8AC3E}">
        <p14:creationId xmlns:p14="http://schemas.microsoft.com/office/powerpoint/2010/main" val="983261952"/>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2024/1/18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‹Nº›</a:t>
            </a:fld>
            <a:endParaRPr lang="zh-CN" altLang="en-US"/>
          </a:p>
        </p:txBody>
      </p:sp>
    </p:spTree>
    <p:extLst>
      <p:ext uri="{BB962C8B-B14F-4D97-AF65-F5344CB8AC3E}">
        <p14:creationId xmlns:p14="http://schemas.microsoft.com/office/powerpoint/2010/main" val="1579557760"/>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2024/1/18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‹Nº›</a:t>
            </a:fld>
            <a:endParaRPr lang="zh-CN" altLang="en-US"/>
          </a:p>
        </p:txBody>
      </p:sp>
    </p:spTree>
    <p:extLst>
      <p:ext uri="{BB962C8B-B14F-4D97-AF65-F5344CB8AC3E}">
        <p14:creationId xmlns:p14="http://schemas.microsoft.com/office/powerpoint/2010/main" val="4190927272"/>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2024/1/18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‹Nº›</a:t>
            </a:fld>
            <a:endParaRPr lang="zh-CN" altLang="en-US"/>
          </a:p>
        </p:txBody>
      </p:sp>
    </p:spTree>
    <p:extLst>
      <p:ext uri="{BB962C8B-B14F-4D97-AF65-F5344CB8AC3E}">
        <p14:creationId xmlns:p14="http://schemas.microsoft.com/office/powerpoint/2010/main" val="96147258"/>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2024/1/18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‹Nº›</a:t>
            </a:fld>
            <a:endParaRPr lang="zh-CN" altLang="en-US"/>
          </a:p>
        </p:txBody>
      </p:sp>
    </p:spTree>
    <p:extLst>
      <p:ext uri="{BB962C8B-B14F-4D97-AF65-F5344CB8AC3E}">
        <p14:creationId xmlns:p14="http://schemas.microsoft.com/office/powerpoint/2010/main" val="244105539"/>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2024/1/18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‹Nº›</a:t>
            </a:fld>
            <a:endParaRPr lang="zh-CN" altLang="en-US"/>
          </a:p>
        </p:txBody>
      </p:sp>
    </p:spTree>
    <p:extLst>
      <p:ext uri="{BB962C8B-B14F-4D97-AF65-F5344CB8AC3E}">
        <p14:creationId xmlns:p14="http://schemas.microsoft.com/office/powerpoint/2010/main" val="2392944547"/>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2024/1/18</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‹Nº›</a:t>
            </a:fld>
            <a:endParaRPr lang="zh-CN" altLang="en-US"/>
          </a:p>
        </p:txBody>
      </p:sp>
    </p:spTree>
    <p:extLst>
      <p:ext uri="{BB962C8B-B14F-4D97-AF65-F5344CB8AC3E}">
        <p14:creationId xmlns:p14="http://schemas.microsoft.com/office/powerpoint/2010/main" val="1712794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ransition spd="med">
    <p:pull/>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82992BBB-2733-41AF-B704-E53EBB09EF3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2024/1/18</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CFDA6134-58D1-4C39-96C2-A9375714A391}"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277630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csandovalh@itsm.edu.mx/hromerom@itsm.edu.mx"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hyperlink" Target="https://www.quetext.com/" TargetMode="External"/><Relationship Id="rId13"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hyperlink" Target="https://safeassign.blackboard.com/"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s://www.turnitin.com/login_page.asp?lang=es" TargetMode="External"/><Relationship Id="rId11" Type="http://schemas.openxmlformats.org/officeDocument/2006/relationships/hyperlink" Target="https://plagiarismcheckerx.com/" TargetMode="External"/><Relationship Id="rId5" Type="http://schemas.openxmlformats.org/officeDocument/2006/relationships/image" Target="../media/image17.png"/><Relationship Id="rId10" Type="http://schemas.openxmlformats.org/officeDocument/2006/relationships/hyperlink" Target="https://unicheck.com/" TargetMode="External"/><Relationship Id="rId4" Type="http://schemas.openxmlformats.org/officeDocument/2006/relationships/image" Target="../media/image16.png"/><Relationship Id="rId9" Type="http://schemas.openxmlformats.org/officeDocument/2006/relationships/image" Target="../media/image19.png"/><Relationship Id="rId14" Type="http://schemas.openxmlformats.org/officeDocument/2006/relationships/hyperlink" Target="https://smallseotools.com/es/" TargetMode="External"/></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https://normasapa.in/glosario/"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2.xml"/><Relationship Id="rId4" Type="http://schemas.openxmlformats.org/officeDocument/2006/relationships/image" Target="../media/image67.jpeg"/></Relationships>
</file>

<file path=ppt/slides/_rels/slide6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2.xml"/><Relationship Id="rId4" Type="http://schemas.openxmlformats.org/officeDocument/2006/relationships/image" Target="../media/image68.jpeg"/></Relationships>
</file>

<file path=ppt/slides/_rels/slide6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12.xml"/><Relationship Id="rId4" Type="http://schemas.openxmlformats.org/officeDocument/2006/relationships/image" Target="../media/image70.png"/></Relationships>
</file>

<file path=ppt/slides/_rels/slide6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3" Type="http://schemas.openxmlformats.org/officeDocument/2006/relationships/hyperlink" Target="http://www.lareferencia.info/es/" TargetMode="External"/><Relationship Id="rId18" Type="http://schemas.openxmlformats.org/officeDocument/2006/relationships/hyperlink" Target="https://www.nejm.org/" TargetMode="External"/><Relationship Id="rId26" Type="http://schemas.openxmlformats.org/officeDocument/2006/relationships/hyperlink" Target="https://citeseerx.ist.psu.edu/" TargetMode="External"/><Relationship Id="rId3" Type="http://schemas.openxmlformats.org/officeDocument/2006/relationships/hyperlink" Target="https://www.semanticscholar.org/" TargetMode="External"/><Relationship Id="rId21" Type="http://schemas.openxmlformats.org/officeDocument/2006/relationships/hyperlink" Target="https://www.worldcat.org/" TargetMode="External"/><Relationship Id="rId34" Type="http://schemas.openxmlformats.org/officeDocument/2006/relationships/hyperlink" Target="https://zenodo.org/" TargetMode="External"/><Relationship Id="rId7" Type="http://schemas.openxmlformats.org/officeDocument/2006/relationships/hyperlink" Target="https://redie.uabc.mx/redie/search" TargetMode="External"/><Relationship Id="rId12" Type="http://schemas.openxmlformats.org/officeDocument/2006/relationships/hyperlink" Target="https://www.wdl.org/es/" TargetMode="External"/><Relationship Id="rId17" Type="http://schemas.openxmlformats.org/officeDocument/2006/relationships/hyperlink" Target="https://buscador.recolecta.fecyt.es/" TargetMode="External"/><Relationship Id="rId25" Type="http://schemas.openxmlformats.org/officeDocument/2006/relationships/hyperlink" Target="https://www.hindawi.com/journals/" TargetMode="External"/><Relationship Id="rId33" Type="http://schemas.openxmlformats.org/officeDocument/2006/relationships/hyperlink" Target="http://repec.org/" TargetMode="External"/><Relationship Id="rId2" Type="http://schemas.openxmlformats.org/officeDocument/2006/relationships/notesSlide" Target="../notesSlides/notesSlide5.xml"/><Relationship Id="rId16" Type="http://schemas.openxmlformats.org/officeDocument/2006/relationships/hyperlink" Target="https://datadryad.org/stash" TargetMode="External"/><Relationship Id="rId20" Type="http://schemas.openxmlformats.org/officeDocument/2006/relationships/hyperlink" Target="https://doaj.org/" TargetMode="External"/><Relationship Id="rId29" Type="http://schemas.openxmlformats.org/officeDocument/2006/relationships/hyperlink" Target="https://search.crossref.org/" TargetMode="External"/><Relationship Id="rId1" Type="http://schemas.openxmlformats.org/officeDocument/2006/relationships/slideLayout" Target="../slideLayouts/slideLayout12.xml"/><Relationship Id="rId6" Type="http://schemas.openxmlformats.org/officeDocument/2006/relationships/hyperlink" Target="https://cyberleninka.org/" TargetMode="External"/><Relationship Id="rId11" Type="http://schemas.openxmlformats.org/officeDocument/2006/relationships/hyperlink" Target="https://oatd.org/" TargetMode="External"/><Relationship Id="rId24" Type="http://schemas.openxmlformats.org/officeDocument/2006/relationships/hyperlink" Target="https://www.eric.ed.gov/" TargetMode="External"/><Relationship Id="rId32" Type="http://schemas.openxmlformats.org/officeDocument/2006/relationships/hyperlink" Target="https://pqdtopen.proquest.com/" TargetMode="External"/><Relationship Id="rId5" Type="http://schemas.openxmlformats.org/officeDocument/2006/relationships/hyperlink" Target="https://datacite.org/" TargetMode="External"/><Relationship Id="rId15" Type="http://schemas.openxmlformats.org/officeDocument/2006/relationships/hyperlink" Target="https://figshare.com/" TargetMode="External"/><Relationship Id="rId23" Type="http://schemas.openxmlformats.org/officeDocument/2006/relationships/hyperlink" Target="https://www.refseek.com/" TargetMode="External"/><Relationship Id="rId28" Type="http://schemas.openxmlformats.org/officeDocument/2006/relationships/hyperlink" Target="https://plos.org/" TargetMode="External"/><Relationship Id="rId10" Type="http://schemas.openxmlformats.org/officeDocument/2006/relationships/hyperlink" Target="http://www.dart-europe.eu/" TargetMode="External"/><Relationship Id="rId19" Type="http://schemas.openxmlformats.org/officeDocument/2006/relationships/hyperlink" Target="https://scholar.google.com/" TargetMode="External"/><Relationship Id="rId31" Type="http://schemas.openxmlformats.org/officeDocument/2006/relationships/hyperlink" Target="https://www.ssrn.com/index.cfm/en/" TargetMode="External"/><Relationship Id="rId4" Type="http://schemas.openxmlformats.org/officeDocument/2006/relationships/hyperlink" Target="https://osf.io/" TargetMode="External"/><Relationship Id="rId9" Type="http://schemas.openxmlformats.org/officeDocument/2006/relationships/hyperlink" Target="https://www.educacion.gob.es/teseo/" TargetMode="External"/><Relationship Id="rId14" Type="http://schemas.openxmlformats.org/officeDocument/2006/relationships/hyperlink" Target="http://cybertesis.unmsm.edu.pe/" TargetMode="External"/><Relationship Id="rId22" Type="http://schemas.openxmlformats.org/officeDocument/2006/relationships/hyperlink" Target="https://www.base-search.net/" TargetMode="External"/><Relationship Id="rId27" Type="http://schemas.openxmlformats.org/officeDocument/2006/relationships/hyperlink" Target="http://www.jurn.org/" TargetMode="External"/><Relationship Id="rId30" Type="http://schemas.openxmlformats.org/officeDocument/2006/relationships/hyperlink" Target="https://www.ncbi.nlm.nih.gov/" TargetMode="External"/><Relationship Id="rId35" Type="http://schemas.openxmlformats.org/officeDocument/2006/relationships/hyperlink" Target="https://dblp.uni-trier.de/" TargetMode="External"/><Relationship Id="rId8" Type="http://schemas.openxmlformats.org/officeDocument/2006/relationships/hyperlink" Target="http://www.tesisenred.net/"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1.xml"/><Relationship Id="rId1" Type="http://schemas.openxmlformats.org/officeDocument/2006/relationships/slideLayout" Target="../slideLayouts/slideLayout12.xml"/><Relationship Id="rId5" Type="http://schemas.openxmlformats.org/officeDocument/2006/relationships/image" Target="../media/image79.svg"/><Relationship Id="rId4" Type="http://schemas.openxmlformats.org/officeDocument/2006/relationships/image" Target="../media/image78.png"/></Relationships>
</file>

<file path=ppt/slides/_rels/slide83.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12.xml"/><Relationship Id="rId5" Type="http://schemas.openxmlformats.org/officeDocument/2006/relationships/image" Target="../media/image85.svg"/><Relationship Id="rId4" Type="http://schemas.openxmlformats.org/officeDocument/2006/relationships/image" Target="../media/image84.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png"/><Relationship Id="rId7" Type="http://schemas.openxmlformats.org/officeDocument/2006/relationships/diagramColors" Target="../diagrams/colors7.xml"/><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9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114051" y="1574264"/>
            <a:ext cx="4951229" cy="2191306"/>
          </a:xfrm>
          <a:prstGeom prst="rect">
            <a:avLst/>
          </a:prstGeom>
          <a:solidFill>
            <a:srgbClr val="3C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altLang="zh-CN" sz="2000" b="1" dirty="0">
                <a:latin typeface="Arial Nova" panose="020B0504020202020204" pitchFamily="34" charset="0"/>
              </a:rPr>
              <a:t>Dr. Luis Carlos Sandoval Herazo</a:t>
            </a:r>
          </a:p>
          <a:p>
            <a:pPr algn="ctr"/>
            <a:r>
              <a:rPr lang="es-MX" altLang="zh-CN" sz="2000" b="1" dirty="0">
                <a:latin typeface="Arial Nova" panose="020B0504020202020204" pitchFamily="34" charset="0"/>
              </a:rPr>
              <a:t>Correo: </a:t>
            </a:r>
            <a:r>
              <a:rPr lang="es-ES" altLang="es-ES" sz="2000" dirty="0">
                <a:solidFill>
                  <a:schemeClr val="bg1"/>
                </a:solidFill>
                <a:latin typeface="Tahoma" panose="020B0604030504040204" pitchFamily="34" charset="0"/>
                <a:hlinkClick r:id="rId2">
                  <a:extLst>
                    <a:ext uri="{A12FA001-AC4F-418D-AE19-62706E023703}">
                      <ahyp:hlinkClr xmlns:ahyp="http://schemas.microsoft.com/office/drawing/2018/hyperlinkcolor" val="tx"/>
                    </a:ext>
                  </a:extLst>
                </a:hlinkClick>
              </a:rPr>
              <a:t>lcsandovalh@itsm.edu.mx</a:t>
            </a:r>
            <a:endParaRPr lang="zh-CN" altLang="en-US" sz="2000" b="1" dirty="0">
              <a:solidFill>
                <a:schemeClr val="bg1"/>
              </a:solidFill>
              <a:latin typeface="Arial Nova" panose="020B0504020202020204" pitchFamily="34"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33482">
            <a:off x="58675" y="976884"/>
            <a:ext cx="4064557" cy="3646592"/>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2786" y="3765570"/>
            <a:ext cx="2156090" cy="1285199"/>
          </a:xfrm>
          <a:prstGeom prst="rect">
            <a:avLst/>
          </a:prstGeom>
        </p:spPr>
      </p:pic>
      <p:sp>
        <p:nvSpPr>
          <p:cNvPr id="8" name="文本框 7"/>
          <p:cNvSpPr txBox="1"/>
          <p:nvPr/>
        </p:nvSpPr>
        <p:spPr>
          <a:xfrm>
            <a:off x="1873104" y="92731"/>
            <a:ext cx="5878193" cy="954107"/>
          </a:xfrm>
          <a:prstGeom prst="rect">
            <a:avLst/>
          </a:prstGeom>
          <a:noFill/>
        </p:spPr>
        <p:txBody>
          <a:bodyPr wrap="square" rtlCol="0">
            <a:spAutoFit/>
          </a:bodyPr>
          <a:lstStyle/>
          <a:p>
            <a:pPr algn="ctr"/>
            <a:r>
              <a:rPr lang="es-MX" altLang="zh-CN" sz="2800" b="1" dirty="0">
                <a:solidFill>
                  <a:schemeClr val="accent5">
                    <a:lumMod val="75000"/>
                  </a:schemeClr>
                </a:solidFill>
                <a:latin typeface="Arial Nova" panose="020B0504020202020204" pitchFamily="34" charset="0"/>
              </a:rPr>
              <a:t>INSTITUTO TECNOLÓGICO SUPERIOR DE MISANTLA</a:t>
            </a:r>
            <a:endParaRPr lang="zh-CN" altLang="en-US" sz="2800" b="1" dirty="0">
              <a:solidFill>
                <a:schemeClr val="accent5">
                  <a:lumMod val="75000"/>
                </a:schemeClr>
              </a:solidFill>
              <a:latin typeface="Arial Nova" panose="020B0504020202020204" pitchFamily="34" charset="0"/>
            </a:endParaRPr>
          </a:p>
        </p:txBody>
      </p:sp>
      <p:sp>
        <p:nvSpPr>
          <p:cNvPr id="16" name="文本框 15"/>
          <p:cNvSpPr txBox="1"/>
          <p:nvPr/>
        </p:nvSpPr>
        <p:spPr>
          <a:xfrm>
            <a:off x="6857979" y="4654053"/>
            <a:ext cx="2101794" cy="300082"/>
          </a:xfrm>
          <a:prstGeom prst="rect">
            <a:avLst/>
          </a:prstGeom>
          <a:noFill/>
        </p:spPr>
        <p:txBody>
          <a:bodyPr wrap="none" rtlCol="0">
            <a:spAutoFit/>
          </a:bodyPr>
          <a:lstStyle/>
          <a:p>
            <a:r>
              <a:rPr lang="en-US" altLang="zh-CN" dirty="0" err="1">
                <a:latin typeface="Arial Nova" panose="020B0504020202020204" pitchFamily="34" charset="0"/>
              </a:rPr>
              <a:t>Misantla</a:t>
            </a:r>
            <a:r>
              <a:rPr lang="en-US" altLang="zh-CN" dirty="0">
                <a:latin typeface="Arial Nova" panose="020B0504020202020204" pitchFamily="34" charset="0"/>
              </a:rPr>
              <a:t>, Veracruz, 2024</a:t>
            </a:r>
            <a:endParaRPr lang="zh-CN" altLang="en-US" dirty="0">
              <a:latin typeface="Arial Nova" panose="020B0504020202020204" pitchFamily="34" charset="0"/>
            </a:endParaRPr>
          </a:p>
        </p:txBody>
      </p:sp>
      <p:pic>
        <p:nvPicPr>
          <p:cNvPr id="1026" name="Picture 2" descr="Inicio - CEVIRTUAL">
            <a:extLst>
              <a:ext uri="{FF2B5EF4-FFF2-40B4-BE49-F238E27FC236}">
                <a16:creationId xmlns:a16="http://schemas.microsoft.com/office/drawing/2014/main" id="{FD68A3A1-C436-ABA9-120B-23B9A20C3D6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628" t="19435" r="19138" b="18601"/>
          <a:stretch/>
        </p:blipFill>
        <p:spPr bwMode="auto">
          <a:xfrm>
            <a:off x="8067821" y="49724"/>
            <a:ext cx="997459" cy="10093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tipos">
            <a:extLst>
              <a:ext uri="{FF2B5EF4-FFF2-40B4-BE49-F238E27FC236}">
                <a16:creationId xmlns:a16="http://schemas.microsoft.com/office/drawing/2014/main" id="{AB7397FA-640F-C2B0-EEB6-3CA4EA1BE6E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147442"/>
            <a:ext cx="2001634" cy="854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3763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1000"/>
                                        <p:tgtEl>
                                          <p:spTgt spid="7"/>
                                        </p:tgtEl>
                                      </p:cBhvr>
                                    </p:animEffect>
                                  </p:childTnLst>
                                </p:cTn>
                              </p:par>
                            </p:childTnLst>
                          </p:cTn>
                        </p:par>
                        <p:par>
                          <p:cTn id="14" fill="hold">
                            <p:stCondLst>
                              <p:cond delay="2000"/>
                            </p:stCondLst>
                            <p:childTnLst>
                              <p:par>
                                <p:cTn id="15" presetID="10" presetClass="entr" presetSubtype="0" fill="hold" grpId="0" nodeType="afterEffect">
                                  <p:stCondLst>
                                    <p:cond delay="0"/>
                                  </p:stCondLst>
                                  <p:iterate type="lt">
                                    <p:tmPct val="12000"/>
                                  </p:iterate>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4720"/>
                            </p:stCondLst>
                            <p:childTnLst>
                              <p:par>
                                <p:cTn id="19" presetID="47"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572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1+#ppt_w/2"/>
                                          </p:val>
                                        </p:tav>
                                        <p:tav tm="100000">
                                          <p:val>
                                            <p:strVal val="#ppt_x"/>
                                          </p:val>
                                        </p:tav>
                                      </p:tavLst>
                                    </p:anim>
                                    <p:anim calcmode="lin" valueType="num">
                                      <p:cBhvr additive="base">
                                        <p:cTn id="2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CONSEJOS PARA EVITAR EL PLAGIO</a:t>
            </a:r>
            <a:endParaRPr lang="zh-CN" altLang="en-US" sz="2800" dirty="0">
              <a:solidFill>
                <a:schemeClr val="bg1"/>
              </a:solidFill>
              <a:latin typeface="Arial Nova" panose="020B0504020202020204" pitchFamily="34" charset="0"/>
            </a:endParaRPr>
          </a:p>
        </p:txBody>
      </p:sp>
      <p:graphicFrame>
        <p:nvGraphicFramePr>
          <p:cNvPr id="12" name="Diagrama 11">
            <a:extLst>
              <a:ext uri="{FF2B5EF4-FFF2-40B4-BE49-F238E27FC236}">
                <a16:creationId xmlns:a16="http://schemas.microsoft.com/office/drawing/2014/main" id="{7277E3CE-74CA-8617-1556-969134895CB9}"/>
              </a:ext>
            </a:extLst>
          </p:cNvPr>
          <p:cNvGraphicFramePr/>
          <p:nvPr>
            <p:extLst>
              <p:ext uri="{D42A27DB-BD31-4B8C-83A1-F6EECF244321}">
                <p14:modId xmlns:p14="http://schemas.microsoft.com/office/powerpoint/2010/main" val="2256001239"/>
              </p:ext>
            </p:extLst>
          </p:nvPr>
        </p:nvGraphicFramePr>
        <p:xfrm>
          <a:off x="914400" y="806450"/>
          <a:ext cx="7315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2" descr="bombilla png transparente 9408668 PNG">
            <a:extLst>
              <a:ext uri="{FF2B5EF4-FFF2-40B4-BE49-F238E27FC236}">
                <a16:creationId xmlns:a16="http://schemas.microsoft.com/office/drawing/2014/main" id="{AEA1C364-AAA9-855B-5CC0-6E95F060E18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14450" y="238845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bombilla png transparente 9408668 PNG">
            <a:extLst>
              <a:ext uri="{FF2B5EF4-FFF2-40B4-BE49-F238E27FC236}">
                <a16:creationId xmlns:a16="http://schemas.microsoft.com/office/drawing/2014/main" id="{EA87C992-8121-57E0-C5C7-5E7307A72DB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9650" y="357378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ombilla png transparente 9408668 PNG">
            <a:extLst>
              <a:ext uri="{FF2B5EF4-FFF2-40B4-BE49-F238E27FC236}">
                <a16:creationId xmlns:a16="http://schemas.microsoft.com/office/drawing/2014/main" id="{BAC2704B-8C2A-6B52-61DC-4C239DDD62E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8160" y="1132210"/>
            <a:ext cx="900000"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276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RESULTADOS</a:t>
            </a:r>
            <a:endParaRPr lang="zh-CN" altLang="en-US" sz="2800" dirty="0">
              <a:solidFill>
                <a:schemeClr val="bg1"/>
              </a:solidFill>
              <a:latin typeface="Arial Nova" panose="020B0504020202020204" pitchFamily="34" charset="0"/>
            </a:endParaRPr>
          </a:p>
        </p:txBody>
      </p:sp>
      <p:sp>
        <p:nvSpPr>
          <p:cNvPr id="6" name="CuadroTexto 5">
            <a:extLst>
              <a:ext uri="{FF2B5EF4-FFF2-40B4-BE49-F238E27FC236}">
                <a16:creationId xmlns:a16="http://schemas.microsoft.com/office/drawing/2014/main" id="{F111F686-4628-32AC-1AD4-941EA0D436BE}"/>
              </a:ext>
            </a:extLst>
          </p:cNvPr>
          <p:cNvSpPr txBox="1"/>
          <p:nvPr/>
        </p:nvSpPr>
        <p:spPr>
          <a:xfrm>
            <a:off x="696953" y="1091473"/>
            <a:ext cx="3331891" cy="2960554"/>
          </a:xfrm>
          <a:prstGeom prst="rect">
            <a:avLst/>
          </a:prstGeom>
          <a:noFill/>
        </p:spPr>
        <p:txBody>
          <a:bodyPr wrap="square">
            <a:spAutoFit/>
          </a:bodyPr>
          <a:lstStyle/>
          <a:p>
            <a:pPr algn="just">
              <a:lnSpc>
                <a:spcPct val="150000"/>
              </a:lnSpc>
            </a:pPr>
            <a:r>
              <a:rPr lang="es-ES" sz="1400" dirty="0">
                <a:latin typeface="Arial Nova" panose="020B0504020202020204" pitchFamily="34" charset="0"/>
              </a:rPr>
              <a:t>E</a:t>
            </a:r>
            <a:r>
              <a:rPr lang="es-ES" sz="1400" b="0" i="0" dirty="0">
                <a:effectLst/>
                <a:latin typeface="Arial Nova" panose="020B0504020202020204" pitchFamily="34" charset="0"/>
              </a:rPr>
              <a:t>sta sección tiene como objetivo exponer y describir los datos obtenidos en tu investigación, para posteriormente interpretarlos y contrastarlos con la teoría, el estado de la cuestión y tu propia investigación. Están íntimamente relacionados con los objetivos, preguntas y/o hipótesis de investigación.</a:t>
            </a:r>
            <a:endParaRPr lang="es-MX" sz="1400" dirty="0">
              <a:latin typeface="Arial Nova" panose="020B0504020202020204" pitchFamily="34" charset="0"/>
            </a:endParaRPr>
          </a:p>
        </p:txBody>
      </p:sp>
      <p:pic>
        <p:nvPicPr>
          <p:cNvPr id="7170" name="Picture 2" descr="Businessman Standing in Front of Chart Board in Meeting Stock Vector ...">
            <a:extLst>
              <a:ext uri="{FF2B5EF4-FFF2-40B4-BE49-F238E27FC236}">
                <a16:creationId xmlns:a16="http://schemas.microsoft.com/office/drawing/2014/main" id="{31CE23F6-7BA4-09CB-0C56-0ED62264E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1328" y="954414"/>
            <a:ext cx="3234671" cy="3234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015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DISCUSIONES</a:t>
            </a:r>
            <a:endParaRPr lang="zh-CN" altLang="en-US" sz="2800" dirty="0">
              <a:solidFill>
                <a:schemeClr val="bg1"/>
              </a:solidFill>
              <a:latin typeface="Arial Nova" panose="020B0504020202020204" pitchFamily="34" charset="0"/>
            </a:endParaRPr>
          </a:p>
        </p:txBody>
      </p:sp>
      <p:sp>
        <p:nvSpPr>
          <p:cNvPr id="2" name="CuadroTexto 1">
            <a:extLst>
              <a:ext uri="{FF2B5EF4-FFF2-40B4-BE49-F238E27FC236}">
                <a16:creationId xmlns:a16="http://schemas.microsoft.com/office/drawing/2014/main" id="{4E9FABD6-9F71-0DF0-E1DE-144A5510E5D0}"/>
              </a:ext>
            </a:extLst>
          </p:cNvPr>
          <p:cNvSpPr txBox="1"/>
          <p:nvPr/>
        </p:nvSpPr>
        <p:spPr>
          <a:xfrm>
            <a:off x="383787" y="894549"/>
            <a:ext cx="8376425" cy="784958"/>
          </a:xfrm>
          <a:prstGeom prst="rect">
            <a:avLst/>
          </a:prstGeom>
          <a:noFill/>
        </p:spPr>
        <p:txBody>
          <a:bodyPr wrap="square">
            <a:spAutoFit/>
          </a:bodyPr>
          <a:lstStyle/>
          <a:p>
            <a:pPr algn="just" eaLnBrk="1" fontAlgn="auto" hangingPunct="1">
              <a:lnSpc>
                <a:spcPct val="150000"/>
              </a:lnSpc>
              <a:spcBef>
                <a:spcPts val="0"/>
              </a:spcBef>
              <a:spcAft>
                <a:spcPts val="0"/>
              </a:spcAft>
              <a:defRPr/>
            </a:pPr>
            <a:r>
              <a:rPr lang="es-MX" sz="1600" dirty="0">
                <a:solidFill>
                  <a:schemeClr val="tx1"/>
                </a:solidFill>
                <a:latin typeface="Arial Nova" panose="020B0504020202020204" pitchFamily="34" charset="0"/>
              </a:rPr>
              <a:t>La sección de discusión en aquella en la que relacionas los resultados de la investigación con la teoría, el estado de la cuestión y tu propia investigación .</a:t>
            </a:r>
          </a:p>
        </p:txBody>
      </p:sp>
      <p:pic>
        <p:nvPicPr>
          <p:cNvPr id="10242" name="Picture 2" descr="Discussion Generic Outline Color icon">
            <a:extLst>
              <a:ext uri="{FF2B5EF4-FFF2-40B4-BE49-F238E27FC236}">
                <a16:creationId xmlns:a16="http://schemas.microsoft.com/office/drawing/2014/main" id="{892DAAC7-DB68-8CC7-E30F-72B6533A9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53" y="2118228"/>
            <a:ext cx="2735301" cy="273530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440E45C5-4B97-71A2-DE4A-266919C17AA1}"/>
              </a:ext>
            </a:extLst>
          </p:cNvPr>
          <p:cNvSpPr txBox="1"/>
          <p:nvPr/>
        </p:nvSpPr>
        <p:spPr>
          <a:xfrm>
            <a:off x="3633373" y="2118228"/>
            <a:ext cx="4583150" cy="2262286"/>
          </a:xfrm>
          <a:prstGeom prst="rect">
            <a:avLst/>
          </a:prstGeom>
          <a:noFill/>
        </p:spPr>
        <p:txBody>
          <a:bodyPr wrap="square">
            <a:spAutoFit/>
          </a:bodyPr>
          <a:lstStyle/>
          <a:p>
            <a:pPr algn="just" eaLnBrk="1" fontAlgn="auto" hangingPunct="1">
              <a:lnSpc>
                <a:spcPct val="150000"/>
              </a:lnSpc>
              <a:spcBef>
                <a:spcPts val="0"/>
              </a:spcBef>
              <a:spcAft>
                <a:spcPts val="0"/>
              </a:spcAft>
              <a:defRPr/>
            </a:pPr>
            <a:r>
              <a:rPr lang="es-MX" sz="1600" dirty="0">
                <a:latin typeface="Arial Nova" panose="020B0504020202020204" pitchFamily="34" charset="0"/>
              </a:rPr>
              <a:t>A diferencia de la parte de resultados, que es muy expositiva, esta sección es predominantemente argumentativa, ya que requiere una toma de posición ante los datos y un ejercicio de pensamiento crítico para valorar justificadamente los aportes.</a:t>
            </a:r>
            <a:endParaRPr lang="es-MX" sz="1600" dirty="0">
              <a:solidFill>
                <a:schemeClr val="tx1"/>
              </a:solidFill>
              <a:latin typeface="Arial Nova" panose="020B0504020202020204" pitchFamily="34" charset="0"/>
            </a:endParaRPr>
          </a:p>
        </p:txBody>
      </p:sp>
    </p:spTree>
    <p:extLst>
      <p:ext uri="{BB962C8B-B14F-4D97-AF65-F5344CB8AC3E}">
        <p14:creationId xmlns:p14="http://schemas.microsoft.com/office/powerpoint/2010/main" val="40571551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a:extLst>
              <a:ext uri="{FF2B5EF4-FFF2-40B4-BE49-F238E27FC236}">
                <a16:creationId xmlns:a16="http://schemas.microsoft.com/office/drawing/2014/main" id="{D614873E-7163-DEE3-D30E-D66DBE534EF3}"/>
              </a:ext>
            </a:extLst>
          </p:cNvPr>
          <p:cNvSpPr txBox="1">
            <a:spLocks/>
          </p:cNvSpPr>
          <p:nvPr/>
        </p:nvSpPr>
        <p:spPr>
          <a:xfrm>
            <a:off x="170688" y="141288"/>
            <a:ext cx="7427010" cy="519112"/>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s-ES" altLang="zh-CN" sz="2800" dirty="0">
                <a:solidFill>
                  <a:schemeClr val="bg1"/>
                </a:solidFill>
                <a:latin typeface="Arial Nova" panose="020B0504020202020204" pitchFamily="34" charset="0"/>
              </a:rPr>
              <a:t>Consejos prácticos para escribir la discusión</a:t>
            </a:r>
          </a:p>
        </p:txBody>
      </p:sp>
      <p:sp>
        <p:nvSpPr>
          <p:cNvPr id="3" name="4 Rectángulo">
            <a:extLst>
              <a:ext uri="{FF2B5EF4-FFF2-40B4-BE49-F238E27FC236}">
                <a16:creationId xmlns:a16="http://schemas.microsoft.com/office/drawing/2014/main" id="{28E37A2E-DC85-08A6-CE93-0EE653A992F0}"/>
              </a:ext>
            </a:extLst>
          </p:cNvPr>
          <p:cNvSpPr/>
          <p:nvPr/>
        </p:nvSpPr>
        <p:spPr>
          <a:xfrm>
            <a:off x="244769" y="779146"/>
            <a:ext cx="6839972" cy="1131079"/>
          </a:xfrm>
          <a:prstGeom prst="rect">
            <a:avLst/>
          </a:prstGeom>
          <a:solidFill>
            <a:srgbClr val="FFCCFF"/>
          </a:solidFill>
          <a:ln>
            <a:solidFill>
              <a:schemeClr val="bg1">
                <a:lumMod val="50000"/>
              </a:schemeClr>
            </a:solidFill>
            <a:prstDash val="sysDot"/>
          </a:ln>
        </p:spPr>
        <p:style>
          <a:lnRef idx="1">
            <a:schemeClr val="accent5"/>
          </a:lnRef>
          <a:fillRef idx="2">
            <a:schemeClr val="accent5"/>
          </a:fillRef>
          <a:effectRef idx="1">
            <a:schemeClr val="accent5"/>
          </a:effectRef>
          <a:fontRef idx="minor">
            <a:schemeClr val="dk1"/>
          </a:fontRef>
        </p:style>
        <p:txBody>
          <a:bodyPr wrap="square">
            <a:spAutoFit/>
          </a:bodyPr>
          <a:lstStyle/>
          <a:p>
            <a:pPr algn="ctr" eaLnBrk="1" fontAlgn="auto" hangingPunct="1">
              <a:spcBef>
                <a:spcPts val="0"/>
              </a:spcBef>
              <a:spcAft>
                <a:spcPts val="0"/>
              </a:spcAft>
              <a:defRPr/>
            </a:pPr>
            <a:r>
              <a:rPr lang="es-MX" b="1" dirty="0"/>
              <a:t>Contrasta tus resultados con estudios previos</a:t>
            </a:r>
            <a:endParaRPr lang="es-MX" dirty="0"/>
          </a:p>
          <a:p>
            <a:pPr algn="just" eaLnBrk="1" fontAlgn="auto" hangingPunct="1">
              <a:spcBef>
                <a:spcPts val="0"/>
              </a:spcBef>
              <a:spcAft>
                <a:spcPts val="0"/>
              </a:spcAft>
              <a:defRPr/>
            </a:pPr>
            <a:r>
              <a:rPr lang="es-MX" dirty="0"/>
              <a:t>Verifica si es que tus resultados son concordantes con la literatura previa (lo que explicitaste en el estado de la cuestión). Si no concuerdan, deberías evaluar si esto se debió a algún error en la investigación, o si bien se puede asignar a otras razones (por ejemplo, características distintas de la muestra).</a:t>
            </a:r>
          </a:p>
        </p:txBody>
      </p:sp>
      <p:sp>
        <p:nvSpPr>
          <p:cNvPr id="4" name="5 Rectángulo">
            <a:extLst>
              <a:ext uri="{FF2B5EF4-FFF2-40B4-BE49-F238E27FC236}">
                <a16:creationId xmlns:a16="http://schemas.microsoft.com/office/drawing/2014/main" id="{2E071836-5DC3-770E-D71A-66531A6F5B80}"/>
              </a:ext>
            </a:extLst>
          </p:cNvPr>
          <p:cNvSpPr/>
          <p:nvPr/>
        </p:nvSpPr>
        <p:spPr>
          <a:xfrm>
            <a:off x="2059257" y="2193286"/>
            <a:ext cx="6840000" cy="1131079"/>
          </a:xfrm>
          <a:prstGeom prst="rect">
            <a:avLst/>
          </a:prstGeom>
          <a:solidFill>
            <a:srgbClr val="CCECFF"/>
          </a:solidFill>
          <a:ln>
            <a:solidFill>
              <a:schemeClr val="bg1">
                <a:lumMod val="50000"/>
              </a:schemeClr>
            </a:solidFill>
            <a:prstDash val="sysDot"/>
          </a:ln>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1" fontAlgn="auto" hangingPunct="1">
              <a:spcBef>
                <a:spcPts val="0"/>
              </a:spcBef>
              <a:spcAft>
                <a:spcPts val="0"/>
              </a:spcAft>
              <a:defRPr/>
            </a:pPr>
            <a:r>
              <a:rPr lang="es-MX" b="1" dirty="0"/>
              <a:t>Evalúa la calidad del método utilizado</a:t>
            </a:r>
            <a:endParaRPr lang="es-MX" dirty="0"/>
          </a:p>
          <a:p>
            <a:pPr algn="just" eaLnBrk="1" fontAlgn="auto" hangingPunct="1">
              <a:spcBef>
                <a:spcPts val="0"/>
              </a:spcBef>
              <a:spcAft>
                <a:spcPts val="0"/>
              </a:spcAft>
              <a:defRPr/>
            </a:pPr>
            <a:r>
              <a:rPr lang="es-MX" dirty="0"/>
              <a:t>Si resultó que puedes explicar las diferencias de tu estudio a partir de tu metodología, vale la pena hacer una evaluación del mismo para determinar limitaciones o alcances. Criticar tu propio método no es necesariamente algo malo, pues muestra que tienes el ánimo de seguir mejorando la calidad de tu investigación.</a:t>
            </a:r>
          </a:p>
        </p:txBody>
      </p:sp>
      <p:sp>
        <p:nvSpPr>
          <p:cNvPr id="5" name="6 Rectángulo">
            <a:extLst>
              <a:ext uri="{FF2B5EF4-FFF2-40B4-BE49-F238E27FC236}">
                <a16:creationId xmlns:a16="http://schemas.microsoft.com/office/drawing/2014/main" id="{18AA3D49-6B57-24DE-D00C-EA5F2B6B7044}"/>
              </a:ext>
            </a:extLst>
          </p:cNvPr>
          <p:cNvSpPr/>
          <p:nvPr/>
        </p:nvSpPr>
        <p:spPr>
          <a:xfrm>
            <a:off x="244769" y="3593714"/>
            <a:ext cx="6840000" cy="1131079"/>
          </a:xfrm>
          <a:prstGeom prst="rect">
            <a:avLst/>
          </a:prstGeom>
          <a:solidFill>
            <a:srgbClr val="FFFFCC"/>
          </a:solidFill>
          <a:ln>
            <a:solidFill>
              <a:schemeClr val="bg1">
                <a:lumMod val="50000"/>
              </a:schemeClr>
            </a:solidFill>
            <a:prstDash val="sysDot"/>
          </a:ln>
        </p:spPr>
        <p:style>
          <a:lnRef idx="1">
            <a:schemeClr val="accent1"/>
          </a:lnRef>
          <a:fillRef idx="2">
            <a:schemeClr val="accent1"/>
          </a:fillRef>
          <a:effectRef idx="1">
            <a:schemeClr val="accent1"/>
          </a:effectRef>
          <a:fontRef idx="minor">
            <a:schemeClr val="dk1"/>
          </a:fontRef>
        </p:style>
        <p:txBody>
          <a:bodyPr>
            <a:spAutoFit/>
          </a:bodyPr>
          <a:lstStyle/>
          <a:p>
            <a:pPr algn="ctr" eaLnBrk="1" fontAlgn="auto" hangingPunct="1">
              <a:spcBef>
                <a:spcPts val="0"/>
              </a:spcBef>
              <a:spcAft>
                <a:spcPts val="0"/>
              </a:spcAft>
              <a:defRPr/>
            </a:pPr>
            <a:r>
              <a:rPr lang="es-MX" b="1" dirty="0"/>
              <a:t>Verifica tus hipótesis de investigación</a:t>
            </a:r>
            <a:endParaRPr lang="es-MX" dirty="0"/>
          </a:p>
          <a:p>
            <a:pPr algn="just" eaLnBrk="1" fontAlgn="auto" hangingPunct="1">
              <a:spcBef>
                <a:spcPts val="0"/>
              </a:spcBef>
              <a:spcAft>
                <a:spcPts val="0"/>
              </a:spcAft>
              <a:defRPr/>
            </a:pPr>
            <a:r>
              <a:rPr lang="es-MX" dirty="0"/>
              <a:t>Igual como en la comparación de resultados, si planteaste hipótesis ahora deberás revisitarlas y ver si estas se cumplieron o no. En el caso de que sí, esto quiere decir que tu predicción fue correctamente informada por los antecedentes. En el caso de que no, esta es una oportunidad para plantear explicaciones desde los mismos datos o desde la teoría.</a:t>
            </a:r>
          </a:p>
        </p:txBody>
      </p:sp>
    </p:spTree>
    <p:extLst>
      <p:ext uri="{BB962C8B-B14F-4D97-AF65-F5344CB8AC3E}">
        <p14:creationId xmlns:p14="http://schemas.microsoft.com/office/powerpoint/2010/main" val="42435907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a:extLst>
              <a:ext uri="{FF2B5EF4-FFF2-40B4-BE49-F238E27FC236}">
                <a16:creationId xmlns:a16="http://schemas.microsoft.com/office/drawing/2014/main" id="{4661E47D-A6A6-7428-0583-B2BFBA4759B1}"/>
              </a:ext>
            </a:extLst>
          </p:cNvPr>
          <p:cNvSpPr txBox="1">
            <a:spLocks/>
          </p:cNvSpPr>
          <p:nvPr/>
        </p:nvSpPr>
        <p:spPr>
          <a:xfrm>
            <a:off x="170688" y="141288"/>
            <a:ext cx="7427010" cy="519112"/>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s-ES" altLang="zh-CN" sz="2800" dirty="0">
                <a:solidFill>
                  <a:schemeClr val="bg1"/>
                </a:solidFill>
                <a:latin typeface="Arial Nova" panose="020B0504020202020204" pitchFamily="34" charset="0"/>
              </a:rPr>
              <a:t>Consejos prácticos para escribir la discusión</a:t>
            </a:r>
          </a:p>
        </p:txBody>
      </p:sp>
      <p:sp>
        <p:nvSpPr>
          <p:cNvPr id="3" name="3 Rectángulo">
            <a:extLst>
              <a:ext uri="{FF2B5EF4-FFF2-40B4-BE49-F238E27FC236}">
                <a16:creationId xmlns:a16="http://schemas.microsoft.com/office/drawing/2014/main" id="{AC7ACC35-3DE4-692C-652A-E216BF2CCCF2}"/>
              </a:ext>
            </a:extLst>
          </p:cNvPr>
          <p:cNvSpPr/>
          <p:nvPr/>
        </p:nvSpPr>
        <p:spPr>
          <a:xfrm>
            <a:off x="345545" y="984168"/>
            <a:ext cx="6840000" cy="1131079"/>
          </a:xfrm>
          <a:prstGeom prst="rect">
            <a:avLst/>
          </a:prstGeom>
          <a:solidFill>
            <a:srgbClr val="9999FF"/>
          </a:solidFill>
          <a:ln>
            <a:solidFill>
              <a:schemeClr val="bg1">
                <a:lumMod val="50000"/>
              </a:schemeClr>
            </a:solidFill>
            <a:prstDash val="sysDash"/>
          </a:ln>
        </p:spPr>
        <p:style>
          <a:lnRef idx="1">
            <a:schemeClr val="accent2"/>
          </a:lnRef>
          <a:fillRef idx="2">
            <a:schemeClr val="accent2"/>
          </a:fillRef>
          <a:effectRef idx="1">
            <a:schemeClr val="accent2"/>
          </a:effectRef>
          <a:fontRef idx="minor">
            <a:schemeClr val="dk1"/>
          </a:fontRef>
        </p:style>
        <p:txBody>
          <a:bodyPr>
            <a:spAutoFit/>
          </a:bodyPr>
          <a:lstStyle/>
          <a:p>
            <a:pPr algn="ctr" eaLnBrk="1" fontAlgn="auto" hangingPunct="1">
              <a:spcBef>
                <a:spcPts val="0"/>
              </a:spcBef>
              <a:spcAft>
                <a:spcPts val="0"/>
              </a:spcAft>
              <a:defRPr/>
            </a:pPr>
            <a:r>
              <a:rPr lang="es-MX" b="1" dirty="0"/>
              <a:t>Responde tus preguntas de investigación</a:t>
            </a:r>
            <a:endParaRPr lang="es-MX" dirty="0"/>
          </a:p>
          <a:p>
            <a:pPr eaLnBrk="1" fontAlgn="auto" hangingPunct="1">
              <a:spcBef>
                <a:spcPts val="0"/>
              </a:spcBef>
              <a:spcAft>
                <a:spcPts val="0"/>
              </a:spcAft>
              <a:defRPr/>
            </a:pPr>
            <a:r>
              <a:rPr lang="es-MX" dirty="0"/>
              <a:t>Del mismo modo, debes entregar las respuestas a las preguntas, o bien, indicar posibles razones por las cuales los datos obtenidos no sirven para contestarlas. Aquí te conviene reiterar la pregunta antes de contestarla y, en lo posible, seguir el mismo orden en que las planteaste al inicio de tu trabajo.</a:t>
            </a:r>
          </a:p>
        </p:txBody>
      </p:sp>
      <p:sp>
        <p:nvSpPr>
          <p:cNvPr id="4" name="5 Rectángulo">
            <a:extLst>
              <a:ext uri="{FF2B5EF4-FFF2-40B4-BE49-F238E27FC236}">
                <a16:creationId xmlns:a16="http://schemas.microsoft.com/office/drawing/2014/main" id="{2859C28A-3FEB-2C24-25D6-C64FAE2F6A0F}"/>
              </a:ext>
            </a:extLst>
          </p:cNvPr>
          <p:cNvSpPr/>
          <p:nvPr/>
        </p:nvSpPr>
        <p:spPr>
          <a:xfrm>
            <a:off x="2033096" y="2571750"/>
            <a:ext cx="6840000" cy="1546577"/>
          </a:xfrm>
          <a:prstGeom prst="rect">
            <a:avLst/>
          </a:prstGeom>
          <a:solidFill>
            <a:srgbClr val="CCFFFF"/>
          </a:solidFill>
          <a:ln>
            <a:prstDash val="sysDot"/>
          </a:ln>
        </p:spPr>
        <p:style>
          <a:lnRef idx="1">
            <a:schemeClr val="accent4"/>
          </a:lnRef>
          <a:fillRef idx="3">
            <a:schemeClr val="accent4"/>
          </a:fillRef>
          <a:effectRef idx="2">
            <a:schemeClr val="accent4"/>
          </a:effectRef>
          <a:fontRef idx="minor">
            <a:schemeClr val="lt1"/>
          </a:fontRef>
        </p:style>
        <p:txBody>
          <a:bodyPr>
            <a:spAutoFit/>
          </a:bodyPr>
          <a:lstStyle/>
          <a:p>
            <a:pPr algn="ctr" eaLnBrk="1" fontAlgn="auto" hangingPunct="1">
              <a:spcBef>
                <a:spcPts val="0"/>
              </a:spcBef>
              <a:spcAft>
                <a:spcPts val="0"/>
              </a:spcAft>
              <a:defRPr/>
            </a:pPr>
            <a:r>
              <a:rPr lang="es-MX" b="1" dirty="0">
                <a:solidFill>
                  <a:schemeClr val="tx1"/>
                </a:solidFill>
              </a:rPr>
              <a:t>Evalúa las limitaciones o plantea proyecciones para el estudio</a:t>
            </a:r>
            <a:endParaRPr lang="es-MX" dirty="0">
              <a:solidFill>
                <a:schemeClr val="tx1"/>
              </a:solidFill>
            </a:endParaRPr>
          </a:p>
          <a:p>
            <a:pPr algn="just" eaLnBrk="1" fontAlgn="auto" hangingPunct="1">
              <a:spcBef>
                <a:spcPts val="0"/>
              </a:spcBef>
              <a:spcAft>
                <a:spcPts val="0"/>
              </a:spcAft>
              <a:defRPr/>
            </a:pPr>
            <a:r>
              <a:rPr lang="es-MX" dirty="0">
                <a:solidFill>
                  <a:schemeClr val="tx1"/>
                </a:solidFill>
              </a:rPr>
              <a:t>Sobre todo, si trabajas con datos cuantitativos, una pregunta que puedes hacerte es si estos resultados son generalizables a una población mayor. De nuevo, para esto debes mirar muy de cerca tu método y ver qué debilidades impiden generalizar o confiar completamente en los resultados. No queremos decir con esto que toda tu investigación esté mal; más bien, funciona como reflexión para fortalecer un nuevo estudio o integrar aspectos que en esta oportunidad no fueron considerados.</a:t>
            </a:r>
          </a:p>
        </p:txBody>
      </p:sp>
    </p:spTree>
    <p:extLst>
      <p:ext uri="{BB962C8B-B14F-4D97-AF65-F5344CB8AC3E}">
        <p14:creationId xmlns:p14="http://schemas.microsoft.com/office/powerpoint/2010/main" val="17225907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23"/>
          <p:cNvSpPr/>
          <p:nvPr/>
        </p:nvSpPr>
        <p:spPr>
          <a:xfrm flipH="1">
            <a:off x="0" y="521495"/>
            <a:ext cx="2659380" cy="515541"/>
          </a:xfrm>
          <a:custGeom>
            <a:avLst/>
            <a:gdLst>
              <a:gd name="connsiteX0" fmla="*/ 2323883 w 2323883"/>
              <a:gd name="connsiteY0" fmla="*/ 0 h 688369"/>
              <a:gd name="connsiteX1" fmla="*/ 2034284 w 2323883"/>
              <a:gd name="connsiteY1" fmla="*/ 0 h 688369"/>
              <a:gd name="connsiteX2" fmla="*/ 719189 w 2323883"/>
              <a:gd name="connsiteY2" fmla="*/ 0 h 688369"/>
              <a:gd name="connsiteX3" fmla="*/ 344184 w 2323883"/>
              <a:gd name="connsiteY3" fmla="*/ 0 h 688369"/>
              <a:gd name="connsiteX4" fmla="*/ 0 w 2323883"/>
              <a:gd name="connsiteY4" fmla="*/ 344185 h 688369"/>
              <a:gd name="connsiteX5" fmla="*/ 344184 w 2323883"/>
              <a:gd name="connsiteY5" fmla="*/ 688369 h 688369"/>
              <a:gd name="connsiteX6" fmla="*/ 719189 w 2323883"/>
              <a:gd name="connsiteY6" fmla="*/ 688369 h 688369"/>
              <a:gd name="connsiteX7" fmla="*/ 2034284 w 2323883"/>
              <a:gd name="connsiteY7" fmla="*/ 688369 h 688369"/>
              <a:gd name="connsiteX8" fmla="*/ 2323883 w 2323883"/>
              <a:gd name="connsiteY8" fmla="*/ 688369 h 6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883" h="688369">
                <a:moveTo>
                  <a:pt x="2323883" y="0"/>
                </a:moveTo>
                <a:lnTo>
                  <a:pt x="2034284" y="0"/>
                </a:lnTo>
                <a:lnTo>
                  <a:pt x="719189" y="0"/>
                </a:lnTo>
                <a:lnTo>
                  <a:pt x="344184" y="0"/>
                </a:lnTo>
                <a:lnTo>
                  <a:pt x="0" y="344185"/>
                </a:lnTo>
                <a:lnTo>
                  <a:pt x="344184" y="688369"/>
                </a:lnTo>
                <a:lnTo>
                  <a:pt x="719189" y="688369"/>
                </a:lnTo>
                <a:lnTo>
                  <a:pt x="2034284" y="688369"/>
                </a:lnTo>
                <a:lnTo>
                  <a:pt x="2323883" y="688369"/>
                </a:lnTo>
                <a:close/>
              </a:path>
            </a:pathLst>
          </a:custGeom>
          <a:gradFill>
            <a:gsLst>
              <a:gs pos="0">
                <a:schemeClr val="accent1"/>
              </a:gs>
              <a:gs pos="51000">
                <a:schemeClr val="accent1">
                  <a:lumMod val="40000"/>
                  <a:lumOff val="60000"/>
                </a:schemeClr>
              </a:gs>
              <a:gs pos="49000">
                <a:schemeClr val="accent1">
                  <a:lumMod val="60000"/>
                  <a:lumOff val="40000"/>
                </a:schemeClr>
              </a:gs>
              <a:gs pos="100000">
                <a:schemeClr val="accent1"/>
              </a:gs>
            </a:gsLst>
            <a:lin ang="16200000" scaled="1"/>
          </a:gradFill>
          <a:ln w="12700" cap="flat" cmpd="sng" algn="ctr">
            <a:noFill/>
            <a:prstDash val="solid"/>
            <a:miter lim="800000"/>
          </a:ln>
          <a:effectLst>
            <a:outerShdw blurRad="50800" dist="38100" dir="2700000" algn="tl" rotWithShape="0">
              <a:prstClr val="black">
                <a:alpha val="20000"/>
              </a:prstClr>
            </a:outerShdw>
          </a:effectLst>
        </p:spPr>
        <p:txBody>
          <a:bodyPr lIns="0" rIns="21600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CAPÍTULO</a:t>
            </a:r>
            <a:endPar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文本框 2"/>
          <p:cNvSpPr txBox="1"/>
          <p:nvPr/>
        </p:nvSpPr>
        <p:spPr>
          <a:xfrm>
            <a:off x="4067610" y="1378287"/>
            <a:ext cx="1133644" cy="101566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6000" b="1" dirty="0">
                <a:solidFill>
                  <a:prstClr val="white"/>
                </a:solidFill>
                <a:latin typeface="微软雅黑" panose="020B0503020204020204" pitchFamily="34" charset="-122"/>
                <a:ea typeface="微软雅黑" panose="020B0503020204020204" pitchFamily="34" charset="-122"/>
              </a:rPr>
              <a:t>04</a:t>
            </a:r>
            <a:endParaRPr kumimoji="0" lang="zh-CN" altLang="en-US" sz="6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文本框 20"/>
          <p:cNvSpPr txBox="1"/>
          <p:nvPr/>
        </p:nvSpPr>
        <p:spPr>
          <a:xfrm>
            <a:off x="3645236" y="2267634"/>
            <a:ext cx="2200795" cy="6463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Add text</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p:cNvSpPr txBox="1"/>
          <p:nvPr/>
        </p:nvSpPr>
        <p:spPr>
          <a:xfrm>
            <a:off x="4169149" y="2913965"/>
            <a:ext cx="1130118"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Add text</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576" y="2913965"/>
            <a:ext cx="2392304" cy="2146300"/>
          </a:xfrm>
          <a:prstGeom prst="rect">
            <a:avLst/>
          </a:prstGeom>
        </p:spPr>
      </p:pic>
      <p:grpSp>
        <p:nvGrpSpPr>
          <p:cNvPr id="4" name="Grupo 3">
            <a:extLst>
              <a:ext uri="{FF2B5EF4-FFF2-40B4-BE49-F238E27FC236}">
                <a16:creationId xmlns:a16="http://schemas.microsoft.com/office/drawing/2014/main" id="{6111EDE8-3E86-C610-D886-5B5F0ACDC900}"/>
              </a:ext>
            </a:extLst>
          </p:cNvPr>
          <p:cNvGrpSpPr/>
          <p:nvPr/>
        </p:nvGrpSpPr>
        <p:grpSpPr>
          <a:xfrm>
            <a:off x="2191929" y="58042"/>
            <a:ext cx="5418015" cy="4818316"/>
            <a:chOff x="2206797" y="110081"/>
            <a:chExt cx="5418015" cy="4818316"/>
          </a:xfrm>
        </p:grpSpPr>
        <p:grpSp>
          <p:nvGrpSpPr>
            <p:cNvPr id="5" name="Grupo 4">
              <a:extLst>
                <a:ext uri="{FF2B5EF4-FFF2-40B4-BE49-F238E27FC236}">
                  <a16:creationId xmlns:a16="http://schemas.microsoft.com/office/drawing/2014/main" id="{BEE01AAE-F375-E134-EE78-5A6290D03B01}"/>
                </a:ext>
              </a:extLst>
            </p:cNvPr>
            <p:cNvGrpSpPr/>
            <p:nvPr/>
          </p:nvGrpSpPr>
          <p:grpSpPr>
            <a:xfrm>
              <a:off x="2206797" y="110081"/>
              <a:ext cx="5418015" cy="4818316"/>
              <a:chOff x="3022600" y="656036"/>
              <a:chExt cx="3276600" cy="3276600"/>
            </a:xfrm>
          </p:grpSpPr>
          <p:sp>
            <p:nvSpPr>
              <p:cNvPr id="8" name="椭圆 19">
                <a:extLst>
                  <a:ext uri="{FF2B5EF4-FFF2-40B4-BE49-F238E27FC236}">
                    <a16:creationId xmlns:a16="http://schemas.microsoft.com/office/drawing/2014/main" id="{B953DDBF-434D-1599-F23F-C3B0EB3D847B}"/>
                  </a:ext>
                </a:extLst>
              </p:cNvPr>
              <p:cNvSpPr/>
              <p:nvPr/>
            </p:nvSpPr>
            <p:spPr>
              <a:xfrm>
                <a:off x="3022600" y="656036"/>
                <a:ext cx="3276600" cy="3276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椭圆 1">
                <a:extLst>
                  <a:ext uri="{FF2B5EF4-FFF2-40B4-BE49-F238E27FC236}">
                    <a16:creationId xmlns:a16="http://schemas.microsoft.com/office/drawing/2014/main" id="{9E3A5B12-B012-1EEB-6A94-8B916F1684B0}"/>
                  </a:ext>
                </a:extLst>
              </p:cNvPr>
              <p:cNvSpPr/>
              <p:nvPr/>
            </p:nvSpPr>
            <p:spPr>
              <a:xfrm>
                <a:off x="3514794" y="1148230"/>
                <a:ext cx="2292212" cy="2292212"/>
              </a:xfrm>
              <a:prstGeom prst="ellipse">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chemeClr val="tx1"/>
                  </a:solidFill>
                  <a:effectLst/>
                  <a:uLnTx/>
                  <a:uFillTx/>
                  <a:latin typeface="Calibri" panose="020F0502020204030204"/>
                  <a:ea typeface="等线" panose="02010600030101010101" pitchFamily="2" charset="-122"/>
                  <a:cs typeface="+mn-cs"/>
                </a:endParaRPr>
              </a:p>
            </p:txBody>
          </p:sp>
          <p:sp>
            <p:nvSpPr>
              <p:cNvPr id="10" name="椭圆 16">
                <a:extLst>
                  <a:ext uri="{FF2B5EF4-FFF2-40B4-BE49-F238E27FC236}">
                    <a16:creationId xmlns:a16="http://schemas.microsoft.com/office/drawing/2014/main" id="{8FE9F328-6455-7766-D1AB-66A9EA81B290}"/>
                  </a:ext>
                </a:extLst>
              </p:cNvPr>
              <p:cNvSpPr/>
              <p:nvPr/>
            </p:nvSpPr>
            <p:spPr>
              <a:xfrm>
                <a:off x="3331764" y="965200"/>
                <a:ext cx="2658272" cy="265827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6" name="文本框 2">
              <a:extLst>
                <a:ext uri="{FF2B5EF4-FFF2-40B4-BE49-F238E27FC236}">
                  <a16:creationId xmlns:a16="http://schemas.microsoft.com/office/drawing/2014/main" id="{8FDFAC6C-C271-91AF-28DC-BD23507A7043}"/>
                </a:ext>
              </a:extLst>
            </p:cNvPr>
            <p:cNvSpPr txBox="1"/>
            <p:nvPr/>
          </p:nvSpPr>
          <p:spPr>
            <a:xfrm>
              <a:off x="4298915" y="1140518"/>
              <a:ext cx="1133644" cy="101566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04</a:t>
              </a:r>
              <a:endParaRPr kumimoji="0" lang="zh-CN" altLang="en-US" sz="6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7" name="文本框 20">
              <a:extLst>
                <a:ext uri="{FF2B5EF4-FFF2-40B4-BE49-F238E27FC236}">
                  <a16:creationId xmlns:a16="http://schemas.microsoft.com/office/drawing/2014/main" id="{12C58B17-92DF-C7A3-E087-85A8C1B9F82D}"/>
                </a:ext>
              </a:extLst>
            </p:cNvPr>
            <p:cNvSpPr txBox="1"/>
            <p:nvPr/>
          </p:nvSpPr>
          <p:spPr>
            <a:xfrm>
              <a:off x="2949933" y="2060145"/>
              <a:ext cx="3861012" cy="138499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effectLst/>
                  <a:uLnTx/>
                  <a:uFillTx/>
                  <a:latin typeface="微软雅黑" panose="020B0503020204020204" pitchFamily="34" charset="-122"/>
                  <a:ea typeface="微软雅黑" panose="020B0503020204020204" pitchFamily="34" charset="-122"/>
                  <a:cs typeface="+mn-cs"/>
                </a:rPr>
                <a:t>Conclusiones</a:t>
              </a:r>
              <a:r>
                <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y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effectLst/>
                  <a:uLnTx/>
                  <a:uFillTx/>
                  <a:latin typeface="微软雅黑" panose="020B0503020204020204" pitchFamily="34" charset="-122"/>
                  <a:ea typeface="微软雅黑" panose="020B0503020204020204" pitchFamily="34" charset="-122"/>
                  <a:cs typeface="+mn-cs"/>
                </a:rPr>
                <a:t>Recomendaciones</a:t>
              </a:r>
              <a:endPar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gr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8098" y="3326310"/>
            <a:ext cx="2651224" cy="1580338"/>
          </a:xfrm>
          <a:prstGeom prst="rect">
            <a:avLst/>
          </a:prstGeom>
        </p:spPr>
      </p:pic>
    </p:spTree>
    <p:extLst>
      <p:ext uri="{BB962C8B-B14F-4D97-AF65-F5344CB8AC3E}">
        <p14:creationId xmlns:p14="http://schemas.microsoft.com/office/powerpoint/2010/main" val="4370662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 grpId="0"/>
      <p:bldP spid="21" grpId="0"/>
      <p:bldP spid="2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CONCLUSIONES </a:t>
            </a:r>
            <a:endParaRPr lang="zh-CN" altLang="en-US" sz="2800" dirty="0">
              <a:solidFill>
                <a:schemeClr val="bg1"/>
              </a:solidFill>
              <a:latin typeface="Arial Nova" panose="020B0504020202020204" pitchFamily="34" charset="0"/>
            </a:endParaRPr>
          </a:p>
        </p:txBody>
      </p:sp>
      <p:sp>
        <p:nvSpPr>
          <p:cNvPr id="2" name="CuadroTexto 1">
            <a:extLst>
              <a:ext uri="{FF2B5EF4-FFF2-40B4-BE49-F238E27FC236}">
                <a16:creationId xmlns:a16="http://schemas.microsoft.com/office/drawing/2014/main" id="{F92E70FE-B19A-BED7-2C9A-E90DF9748F52}"/>
              </a:ext>
            </a:extLst>
          </p:cNvPr>
          <p:cNvSpPr txBox="1"/>
          <p:nvPr/>
        </p:nvSpPr>
        <p:spPr>
          <a:xfrm>
            <a:off x="383787" y="894549"/>
            <a:ext cx="8376425" cy="784958"/>
          </a:xfrm>
          <a:prstGeom prst="rect">
            <a:avLst/>
          </a:prstGeom>
          <a:noFill/>
        </p:spPr>
        <p:txBody>
          <a:bodyPr wrap="square">
            <a:spAutoFit/>
          </a:bodyPr>
          <a:lstStyle/>
          <a:p>
            <a:pPr algn="just" eaLnBrk="1" fontAlgn="auto" hangingPunct="1">
              <a:lnSpc>
                <a:spcPct val="150000"/>
              </a:lnSpc>
              <a:spcBef>
                <a:spcPts val="0"/>
              </a:spcBef>
              <a:spcAft>
                <a:spcPts val="0"/>
              </a:spcAft>
              <a:defRPr/>
            </a:pPr>
            <a:r>
              <a:rPr lang="es-MX" sz="1600" dirty="0">
                <a:latin typeface="Arial Nova" panose="020B0504020202020204" pitchFamily="34" charset="0"/>
              </a:rPr>
              <a:t>En esta sección se interpretan los resultados a hallazgos, es decir, se plantea que significan y/o que implicancias tiene para el conocimiento y la investigación en el área.</a:t>
            </a:r>
            <a:endParaRPr lang="es-MX" sz="1600" dirty="0">
              <a:solidFill>
                <a:schemeClr val="tx1"/>
              </a:solidFill>
              <a:latin typeface="Arial Nova" panose="020B0504020202020204" pitchFamily="34" charset="0"/>
            </a:endParaRPr>
          </a:p>
        </p:txBody>
      </p:sp>
      <p:sp>
        <p:nvSpPr>
          <p:cNvPr id="3" name="CuadroTexto 2">
            <a:extLst>
              <a:ext uri="{FF2B5EF4-FFF2-40B4-BE49-F238E27FC236}">
                <a16:creationId xmlns:a16="http://schemas.microsoft.com/office/drawing/2014/main" id="{72F57A8E-01DD-8FF4-B91A-FB7B67E0BE54}"/>
              </a:ext>
            </a:extLst>
          </p:cNvPr>
          <p:cNvSpPr txBox="1"/>
          <p:nvPr/>
        </p:nvSpPr>
        <p:spPr>
          <a:xfrm>
            <a:off x="551056" y="2355997"/>
            <a:ext cx="3664105" cy="1892954"/>
          </a:xfrm>
          <a:prstGeom prst="rect">
            <a:avLst/>
          </a:prstGeom>
          <a:noFill/>
        </p:spPr>
        <p:txBody>
          <a:bodyPr wrap="square">
            <a:spAutoFit/>
          </a:bodyPr>
          <a:lstStyle/>
          <a:p>
            <a:pPr algn="just" eaLnBrk="1" fontAlgn="auto" hangingPunct="1">
              <a:lnSpc>
                <a:spcPct val="150000"/>
              </a:lnSpc>
              <a:spcBef>
                <a:spcPts val="0"/>
              </a:spcBef>
              <a:spcAft>
                <a:spcPts val="0"/>
              </a:spcAft>
              <a:defRPr/>
            </a:pPr>
            <a:r>
              <a:rPr lang="es-MX" sz="1600" dirty="0">
                <a:latin typeface="Arial Nova" panose="020B0504020202020204" pitchFamily="34" charset="0"/>
              </a:rPr>
              <a:t>Una cuestión clave de las conclusiones es que responda las preguntas de investigación, objetivo o hipótesis que se planteó en un comienzo.</a:t>
            </a:r>
            <a:endParaRPr lang="es-MX" sz="1600" dirty="0">
              <a:solidFill>
                <a:schemeClr val="tx1"/>
              </a:solidFill>
              <a:latin typeface="Arial Nova" panose="020B0504020202020204" pitchFamily="34" charset="0"/>
            </a:endParaRPr>
          </a:p>
        </p:txBody>
      </p:sp>
      <p:pic>
        <p:nvPicPr>
          <p:cNvPr id="11268" name="Picture 4" descr="Hombre de dibujos animados está explicando la presentación | Vector Premium">
            <a:extLst>
              <a:ext uri="{FF2B5EF4-FFF2-40B4-BE49-F238E27FC236}">
                <a16:creationId xmlns:a16="http://schemas.microsoft.com/office/drawing/2014/main" id="{A7815B07-1A9F-1751-CC37-672AFF816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754" y="1813932"/>
            <a:ext cx="2942354" cy="2749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1946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RECOMENDACIONES </a:t>
            </a:r>
            <a:endParaRPr lang="zh-CN" altLang="en-US" sz="2800" dirty="0">
              <a:solidFill>
                <a:schemeClr val="bg1"/>
              </a:solidFill>
              <a:latin typeface="Arial Nova" panose="020B0504020202020204" pitchFamily="34" charset="0"/>
            </a:endParaRPr>
          </a:p>
        </p:txBody>
      </p:sp>
      <p:sp>
        <p:nvSpPr>
          <p:cNvPr id="3" name="CuadroTexto 2">
            <a:extLst>
              <a:ext uri="{FF2B5EF4-FFF2-40B4-BE49-F238E27FC236}">
                <a16:creationId xmlns:a16="http://schemas.microsoft.com/office/drawing/2014/main" id="{8FACC31F-E408-8B41-63D2-67D1145EBD04}"/>
              </a:ext>
            </a:extLst>
          </p:cNvPr>
          <p:cNvSpPr txBox="1"/>
          <p:nvPr/>
        </p:nvSpPr>
        <p:spPr>
          <a:xfrm>
            <a:off x="371707" y="846558"/>
            <a:ext cx="8460059" cy="1113895"/>
          </a:xfrm>
          <a:prstGeom prst="rect">
            <a:avLst/>
          </a:prstGeom>
          <a:noFill/>
        </p:spPr>
        <p:txBody>
          <a:bodyPr wrap="square">
            <a:spAutoFit/>
          </a:bodyPr>
          <a:lstStyle/>
          <a:p>
            <a:pPr algn="just">
              <a:lnSpc>
                <a:spcPct val="150000"/>
              </a:lnSpc>
            </a:pPr>
            <a:r>
              <a:rPr lang="es-ES" sz="1600" i="0" dirty="0">
                <a:effectLst/>
                <a:latin typeface="Arial Nova" panose="020B0504020202020204" pitchFamily="34" charset="0"/>
              </a:rPr>
              <a:t>Son las propuestas dadas por el investigador para mejorar los conflictos, solventar necesidades y mantener las soluciones establecidas en las conclusiones.</a:t>
            </a:r>
            <a:br>
              <a:rPr lang="es-ES" sz="1400" dirty="0">
                <a:latin typeface="Arial Nova" panose="020B0504020202020204" pitchFamily="34" charset="0"/>
              </a:rPr>
            </a:br>
            <a:endParaRPr lang="es-MX" sz="1400" dirty="0">
              <a:latin typeface="Arial Nova" panose="020B0504020202020204" pitchFamily="34" charset="0"/>
            </a:endParaRPr>
          </a:p>
        </p:txBody>
      </p:sp>
      <p:sp>
        <p:nvSpPr>
          <p:cNvPr id="6" name="CuadroTexto 5">
            <a:extLst>
              <a:ext uri="{FF2B5EF4-FFF2-40B4-BE49-F238E27FC236}">
                <a16:creationId xmlns:a16="http://schemas.microsoft.com/office/drawing/2014/main" id="{2B3AC17C-8757-AC6B-962E-E48FDA5A1FB5}"/>
              </a:ext>
            </a:extLst>
          </p:cNvPr>
          <p:cNvSpPr txBox="1"/>
          <p:nvPr/>
        </p:nvSpPr>
        <p:spPr>
          <a:xfrm>
            <a:off x="3674328" y="1960453"/>
            <a:ext cx="5469672" cy="2262286"/>
          </a:xfrm>
          <a:prstGeom prst="rect">
            <a:avLst/>
          </a:prstGeom>
          <a:noFill/>
        </p:spPr>
        <p:txBody>
          <a:bodyPr wrap="square">
            <a:spAutoFit/>
          </a:bodyPr>
          <a:lstStyle/>
          <a:p>
            <a:pPr>
              <a:lnSpc>
                <a:spcPct val="150000"/>
              </a:lnSpc>
            </a:pPr>
            <a:r>
              <a:rPr lang="es-MX" sz="1600" dirty="0">
                <a:latin typeface="Arial Nova" panose="020B0504020202020204" pitchFamily="34" charset="0"/>
              </a:rPr>
              <a:t>Algunos puntos clave para incluir en este apartado son:</a:t>
            </a:r>
          </a:p>
          <a:p>
            <a:pPr marL="285750" indent="-285750">
              <a:lnSpc>
                <a:spcPct val="150000"/>
              </a:lnSpc>
              <a:buFont typeface="Wingdings" panose="05000000000000000000" pitchFamily="2" charset="2"/>
              <a:buChar char="Ø"/>
            </a:pPr>
            <a:r>
              <a:rPr lang="es-MX" sz="1600" dirty="0">
                <a:latin typeface="Arial Nova" panose="020B0504020202020204" pitchFamily="34" charset="0"/>
              </a:rPr>
              <a:t>Aplicación práctica</a:t>
            </a:r>
          </a:p>
          <a:p>
            <a:pPr marL="285750" indent="-285750">
              <a:lnSpc>
                <a:spcPct val="150000"/>
              </a:lnSpc>
              <a:buFont typeface="Wingdings" panose="05000000000000000000" pitchFamily="2" charset="2"/>
              <a:buChar char="Ø"/>
            </a:pPr>
            <a:r>
              <a:rPr lang="es-MX" sz="1600" dirty="0">
                <a:latin typeface="Arial Nova" panose="020B0504020202020204" pitchFamily="34" charset="0"/>
              </a:rPr>
              <a:t>Propuestas de acción</a:t>
            </a:r>
          </a:p>
          <a:p>
            <a:pPr marL="285750" indent="-285750">
              <a:lnSpc>
                <a:spcPct val="150000"/>
              </a:lnSpc>
              <a:buFont typeface="Wingdings" panose="05000000000000000000" pitchFamily="2" charset="2"/>
              <a:buChar char="Ø"/>
            </a:pPr>
            <a:r>
              <a:rPr lang="es-MX" sz="1600" dirty="0">
                <a:latin typeface="Arial Nova" panose="020B0504020202020204" pitchFamily="34" charset="0"/>
              </a:rPr>
              <a:t>Posibles líneas de investigación futura</a:t>
            </a:r>
          </a:p>
          <a:p>
            <a:pPr marL="285750" indent="-285750">
              <a:lnSpc>
                <a:spcPct val="150000"/>
              </a:lnSpc>
              <a:buFont typeface="Wingdings" panose="05000000000000000000" pitchFamily="2" charset="2"/>
              <a:buChar char="Ø"/>
            </a:pPr>
            <a:r>
              <a:rPr lang="es-MX" sz="1600" dirty="0">
                <a:latin typeface="Arial Nova" panose="020B0504020202020204" pitchFamily="34" charset="0"/>
              </a:rPr>
              <a:t>Consideraciones para la implementación</a:t>
            </a:r>
          </a:p>
          <a:p>
            <a:pPr marL="285750" indent="-285750">
              <a:lnSpc>
                <a:spcPct val="150000"/>
              </a:lnSpc>
              <a:buFont typeface="Wingdings" panose="05000000000000000000" pitchFamily="2" charset="2"/>
              <a:buChar char="Ø"/>
            </a:pPr>
            <a:r>
              <a:rPr lang="es-ES" sz="1600" dirty="0">
                <a:latin typeface="Arial Nova" panose="020B0504020202020204" pitchFamily="34" charset="0"/>
              </a:rPr>
              <a:t>Limitaciones de las recomendaciones</a:t>
            </a:r>
            <a:endParaRPr lang="es-MX" sz="1600" dirty="0">
              <a:latin typeface="Arial Nova" panose="020B0504020202020204" pitchFamily="34" charset="0"/>
            </a:endParaRPr>
          </a:p>
        </p:txBody>
      </p:sp>
      <p:pic>
        <p:nvPicPr>
          <p:cNvPr id="14340" name="Picture 4" descr="Scancom">
            <a:extLst>
              <a:ext uri="{FF2B5EF4-FFF2-40B4-BE49-F238E27FC236}">
                <a16:creationId xmlns:a16="http://schemas.microsoft.com/office/drawing/2014/main" id="{86D52515-CFC6-92E8-BD78-8CC6002A79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6934"/>
            <a:ext cx="3025698" cy="3025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0416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23"/>
          <p:cNvSpPr/>
          <p:nvPr/>
        </p:nvSpPr>
        <p:spPr>
          <a:xfrm flipH="1">
            <a:off x="0" y="521495"/>
            <a:ext cx="2659380" cy="515541"/>
          </a:xfrm>
          <a:custGeom>
            <a:avLst/>
            <a:gdLst>
              <a:gd name="connsiteX0" fmla="*/ 2323883 w 2323883"/>
              <a:gd name="connsiteY0" fmla="*/ 0 h 688369"/>
              <a:gd name="connsiteX1" fmla="*/ 2034284 w 2323883"/>
              <a:gd name="connsiteY1" fmla="*/ 0 h 688369"/>
              <a:gd name="connsiteX2" fmla="*/ 719189 w 2323883"/>
              <a:gd name="connsiteY2" fmla="*/ 0 h 688369"/>
              <a:gd name="connsiteX3" fmla="*/ 344184 w 2323883"/>
              <a:gd name="connsiteY3" fmla="*/ 0 h 688369"/>
              <a:gd name="connsiteX4" fmla="*/ 0 w 2323883"/>
              <a:gd name="connsiteY4" fmla="*/ 344185 h 688369"/>
              <a:gd name="connsiteX5" fmla="*/ 344184 w 2323883"/>
              <a:gd name="connsiteY5" fmla="*/ 688369 h 688369"/>
              <a:gd name="connsiteX6" fmla="*/ 719189 w 2323883"/>
              <a:gd name="connsiteY6" fmla="*/ 688369 h 688369"/>
              <a:gd name="connsiteX7" fmla="*/ 2034284 w 2323883"/>
              <a:gd name="connsiteY7" fmla="*/ 688369 h 688369"/>
              <a:gd name="connsiteX8" fmla="*/ 2323883 w 2323883"/>
              <a:gd name="connsiteY8" fmla="*/ 688369 h 6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883" h="688369">
                <a:moveTo>
                  <a:pt x="2323883" y="0"/>
                </a:moveTo>
                <a:lnTo>
                  <a:pt x="2034284" y="0"/>
                </a:lnTo>
                <a:lnTo>
                  <a:pt x="719189" y="0"/>
                </a:lnTo>
                <a:lnTo>
                  <a:pt x="344184" y="0"/>
                </a:lnTo>
                <a:lnTo>
                  <a:pt x="0" y="344185"/>
                </a:lnTo>
                <a:lnTo>
                  <a:pt x="344184" y="688369"/>
                </a:lnTo>
                <a:lnTo>
                  <a:pt x="719189" y="688369"/>
                </a:lnTo>
                <a:lnTo>
                  <a:pt x="2034284" y="688369"/>
                </a:lnTo>
                <a:lnTo>
                  <a:pt x="2323883" y="688369"/>
                </a:lnTo>
                <a:close/>
              </a:path>
            </a:pathLst>
          </a:custGeom>
          <a:gradFill>
            <a:gsLst>
              <a:gs pos="0">
                <a:schemeClr val="accent1"/>
              </a:gs>
              <a:gs pos="51000">
                <a:schemeClr val="accent1">
                  <a:lumMod val="40000"/>
                  <a:lumOff val="60000"/>
                </a:schemeClr>
              </a:gs>
              <a:gs pos="49000">
                <a:schemeClr val="accent1">
                  <a:lumMod val="60000"/>
                  <a:lumOff val="40000"/>
                </a:schemeClr>
              </a:gs>
              <a:gs pos="100000">
                <a:schemeClr val="accent1"/>
              </a:gs>
            </a:gsLst>
            <a:lin ang="16200000" scaled="1"/>
          </a:gradFill>
          <a:ln w="12700" cap="flat" cmpd="sng" algn="ctr">
            <a:noFill/>
            <a:prstDash val="solid"/>
            <a:miter lim="800000"/>
          </a:ln>
          <a:effectLst>
            <a:outerShdw blurRad="50800" dist="38100" dir="2700000" algn="tl" rotWithShape="0">
              <a:prstClr val="black">
                <a:alpha val="20000"/>
              </a:prstClr>
            </a:outerShdw>
          </a:effectLst>
        </p:spPr>
        <p:txBody>
          <a:bodyPr lIns="0" rIns="21600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CAPÍTULO</a:t>
            </a:r>
            <a:endPar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34" y="2907877"/>
            <a:ext cx="2392304" cy="2146300"/>
          </a:xfrm>
          <a:prstGeom prst="rect">
            <a:avLst/>
          </a:prstGeom>
        </p:spPr>
      </p:pic>
      <p:grpSp>
        <p:nvGrpSpPr>
          <p:cNvPr id="4" name="Grupo 3">
            <a:extLst>
              <a:ext uri="{FF2B5EF4-FFF2-40B4-BE49-F238E27FC236}">
                <a16:creationId xmlns:a16="http://schemas.microsoft.com/office/drawing/2014/main" id="{9E418C61-C862-6CBA-62FE-3B8D7D7F1FAC}"/>
              </a:ext>
            </a:extLst>
          </p:cNvPr>
          <p:cNvGrpSpPr/>
          <p:nvPr/>
        </p:nvGrpSpPr>
        <p:grpSpPr>
          <a:xfrm>
            <a:off x="2191929" y="58042"/>
            <a:ext cx="5418015" cy="4818316"/>
            <a:chOff x="2206797" y="110081"/>
            <a:chExt cx="5418015" cy="4818316"/>
          </a:xfrm>
        </p:grpSpPr>
        <p:grpSp>
          <p:nvGrpSpPr>
            <p:cNvPr id="5" name="Grupo 4">
              <a:extLst>
                <a:ext uri="{FF2B5EF4-FFF2-40B4-BE49-F238E27FC236}">
                  <a16:creationId xmlns:a16="http://schemas.microsoft.com/office/drawing/2014/main" id="{852A3A90-F29E-8B9E-D1A6-72386A6150A1}"/>
                </a:ext>
              </a:extLst>
            </p:cNvPr>
            <p:cNvGrpSpPr/>
            <p:nvPr/>
          </p:nvGrpSpPr>
          <p:grpSpPr>
            <a:xfrm>
              <a:off x="2206797" y="110081"/>
              <a:ext cx="5418015" cy="4818316"/>
              <a:chOff x="3022600" y="656036"/>
              <a:chExt cx="3276600" cy="3276600"/>
            </a:xfrm>
          </p:grpSpPr>
          <p:sp>
            <p:nvSpPr>
              <p:cNvPr id="8" name="椭圆 19">
                <a:extLst>
                  <a:ext uri="{FF2B5EF4-FFF2-40B4-BE49-F238E27FC236}">
                    <a16:creationId xmlns:a16="http://schemas.microsoft.com/office/drawing/2014/main" id="{91243063-E97C-F5EA-09D0-53E14014D254}"/>
                  </a:ext>
                </a:extLst>
              </p:cNvPr>
              <p:cNvSpPr/>
              <p:nvPr/>
            </p:nvSpPr>
            <p:spPr>
              <a:xfrm>
                <a:off x="3022600" y="656036"/>
                <a:ext cx="3276600" cy="3276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椭圆 1">
                <a:extLst>
                  <a:ext uri="{FF2B5EF4-FFF2-40B4-BE49-F238E27FC236}">
                    <a16:creationId xmlns:a16="http://schemas.microsoft.com/office/drawing/2014/main" id="{E07EE426-E35B-6426-5009-3CFBDA5AC55A}"/>
                  </a:ext>
                </a:extLst>
              </p:cNvPr>
              <p:cNvSpPr/>
              <p:nvPr/>
            </p:nvSpPr>
            <p:spPr>
              <a:xfrm>
                <a:off x="3514794" y="1148230"/>
                <a:ext cx="2292212" cy="2292212"/>
              </a:xfrm>
              <a:prstGeom prst="ellipse">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chemeClr val="tx1"/>
                  </a:solidFill>
                  <a:effectLst/>
                  <a:uLnTx/>
                  <a:uFillTx/>
                  <a:latin typeface="Calibri" panose="020F0502020204030204"/>
                  <a:ea typeface="等线" panose="02010600030101010101" pitchFamily="2" charset="-122"/>
                  <a:cs typeface="+mn-cs"/>
                </a:endParaRPr>
              </a:p>
            </p:txBody>
          </p:sp>
          <p:sp>
            <p:nvSpPr>
              <p:cNvPr id="10" name="椭圆 16">
                <a:extLst>
                  <a:ext uri="{FF2B5EF4-FFF2-40B4-BE49-F238E27FC236}">
                    <a16:creationId xmlns:a16="http://schemas.microsoft.com/office/drawing/2014/main" id="{C013CC30-3917-193F-BBB9-6B87E374A74C}"/>
                  </a:ext>
                </a:extLst>
              </p:cNvPr>
              <p:cNvSpPr/>
              <p:nvPr/>
            </p:nvSpPr>
            <p:spPr>
              <a:xfrm>
                <a:off x="3331764" y="965200"/>
                <a:ext cx="2658272" cy="265827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6" name="文本框 2">
              <a:extLst>
                <a:ext uri="{FF2B5EF4-FFF2-40B4-BE49-F238E27FC236}">
                  <a16:creationId xmlns:a16="http://schemas.microsoft.com/office/drawing/2014/main" id="{6D4D036C-25B9-CDE8-A4AD-F3699578CF62}"/>
                </a:ext>
              </a:extLst>
            </p:cNvPr>
            <p:cNvSpPr txBox="1"/>
            <p:nvPr/>
          </p:nvSpPr>
          <p:spPr>
            <a:xfrm>
              <a:off x="4348982" y="1273958"/>
              <a:ext cx="1133644" cy="101566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05</a:t>
              </a:r>
              <a:endParaRPr kumimoji="0" lang="zh-CN" altLang="en-US" sz="6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7" name="文本框 20">
              <a:extLst>
                <a:ext uri="{FF2B5EF4-FFF2-40B4-BE49-F238E27FC236}">
                  <a16:creationId xmlns:a16="http://schemas.microsoft.com/office/drawing/2014/main" id="{FFFC1335-F419-F5B9-47BE-F4F099833A97}"/>
                </a:ext>
              </a:extLst>
            </p:cNvPr>
            <p:cNvSpPr txBox="1"/>
            <p:nvPr/>
          </p:nvSpPr>
          <p:spPr>
            <a:xfrm>
              <a:off x="3607878" y="2346591"/>
              <a:ext cx="2706190" cy="1569660"/>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effectLst/>
                  <a:uLnTx/>
                  <a:uFillTx/>
                  <a:latin typeface="微软雅黑" panose="020B0503020204020204" pitchFamily="34" charset="-122"/>
                  <a:ea typeface="微软雅黑" panose="020B0503020204020204" pitchFamily="34" charset="-122"/>
                  <a:cs typeface="+mn-cs"/>
                </a:rPr>
                <a:t>Bibliografía</a:t>
              </a:r>
              <a:r>
                <a:rPr kumimoji="0" lang="en-US" altLang="zh-CN"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y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200" b="1" dirty="0">
                  <a:latin typeface="微软雅黑" panose="020B0503020204020204" pitchFamily="34" charset="-122"/>
                  <a:ea typeface="微软雅黑" panose="020B0503020204020204" pitchFamily="34" charset="-122"/>
                </a:rPr>
                <a:t>A</a:t>
              </a:r>
              <a:r>
                <a:rPr kumimoji="0" lang="en-US" altLang="zh-CN" sz="3200" b="1" i="0" u="none" strike="noStrike" kern="1200" cap="none" spc="0" normalizeH="0" baseline="0" noProof="0" dirty="0" err="1">
                  <a:ln>
                    <a:noFill/>
                  </a:ln>
                  <a:effectLst/>
                  <a:uLnTx/>
                  <a:uFillTx/>
                  <a:latin typeface="微软雅黑" panose="020B0503020204020204" pitchFamily="34" charset="-122"/>
                  <a:ea typeface="微软雅黑" panose="020B0503020204020204" pitchFamily="34" charset="-122"/>
                  <a:cs typeface="+mn-cs"/>
                </a:rPr>
                <a:t>nexos</a:t>
              </a:r>
              <a:endParaRPr kumimoji="0" lang="zh-CN" altLang="en-US"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gr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7339" y="58042"/>
            <a:ext cx="2651224" cy="1580338"/>
          </a:xfrm>
          <a:prstGeom prst="rect">
            <a:avLst/>
          </a:prstGeom>
        </p:spPr>
      </p:pic>
    </p:spTree>
    <p:extLst>
      <p:ext uri="{BB962C8B-B14F-4D97-AF65-F5344CB8AC3E}">
        <p14:creationId xmlns:p14="http://schemas.microsoft.com/office/powerpoint/2010/main" val="30308216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BIBLIOGRAFÍA</a:t>
            </a:r>
            <a:endParaRPr lang="zh-CN" altLang="en-US" sz="2800" dirty="0">
              <a:solidFill>
                <a:schemeClr val="bg1"/>
              </a:solidFill>
              <a:latin typeface="Arial Nova" panose="020B0504020202020204" pitchFamily="34" charset="0"/>
            </a:endParaRPr>
          </a:p>
        </p:txBody>
      </p:sp>
      <p:sp>
        <p:nvSpPr>
          <p:cNvPr id="2" name="CuadroTexto 1">
            <a:extLst>
              <a:ext uri="{FF2B5EF4-FFF2-40B4-BE49-F238E27FC236}">
                <a16:creationId xmlns:a16="http://schemas.microsoft.com/office/drawing/2014/main" id="{B098450A-B0C0-450A-BCD8-67A09882C231}"/>
              </a:ext>
            </a:extLst>
          </p:cNvPr>
          <p:cNvSpPr txBox="1"/>
          <p:nvPr/>
        </p:nvSpPr>
        <p:spPr>
          <a:xfrm>
            <a:off x="383787" y="894549"/>
            <a:ext cx="8376425" cy="1154290"/>
          </a:xfrm>
          <a:prstGeom prst="rect">
            <a:avLst/>
          </a:prstGeom>
          <a:noFill/>
        </p:spPr>
        <p:txBody>
          <a:bodyPr wrap="square">
            <a:spAutoFit/>
          </a:bodyPr>
          <a:lstStyle/>
          <a:p>
            <a:pPr algn="just" eaLnBrk="1" fontAlgn="auto" hangingPunct="1">
              <a:lnSpc>
                <a:spcPct val="150000"/>
              </a:lnSpc>
              <a:spcBef>
                <a:spcPts val="0"/>
              </a:spcBef>
              <a:spcAft>
                <a:spcPts val="0"/>
              </a:spcAft>
              <a:defRPr/>
            </a:pPr>
            <a:r>
              <a:rPr lang="es-MX" sz="1600" dirty="0">
                <a:latin typeface="Arial Nova" panose="020B0504020202020204" pitchFamily="34" charset="0"/>
              </a:rPr>
              <a:t>En esta parte se incluyen, en orden alfabético y a partir del primer apellido del autor principal, todos los materiales (libros, artículos, páginas web, etc.) que se han empleado efectivamente en la elaboración del trabajo. </a:t>
            </a:r>
          </a:p>
        </p:txBody>
      </p:sp>
      <p:sp>
        <p:nvSpPr>
          <p:cNvPr id="3" name="CuadroTexto 2">
            <a:extLst>
              <a:ext uri="{FF2B5EF4-FFF2-40B4-BE49-F238E27FC236}">
                <a16:creationId xmlns:a16="http://schemas.microsoft.com/office/drawing/2014/main" id="{5AB58380-84C8-23EF-3C5E-65D84361DA42}"/>
              </a:ext>
            </a:extLst>
          </p:cNvPr>
          <p:cNvSpPr txBox="1"/>
          <p:nvPr/>
        </p:nvSpPr>
        <p:spPr>
          <a:xfrm>
            <a:off x="5125848" y="2383428"/>
            <a:ext cx="2977372" cy="1892954"/>
          </a:xfrm>
          <a:prstGeom prst="rect">
            <a:avLst/>
          </a:prstGeom>
          <a:noFill/>
        </p:spPr>
        <p:txBody>
          <a:bodyPr wrap="square" rtlCol="0">
            <a:spAutoFit/>
          </a:bodyPr>
          <a:lstStyle/>
          <a:p>
            <a:pPr algn="just">
              <a:lnSpc>
                <a:spcPct val="150000"/>
              </a:lnSpc>
            </a:pPr>
            <a:r>
              <a:rPr lang="es-MX" sz="1600" dirty="0">
                <a:latin typeface="Arial Nova" panose="020B0504020202020204" pitchFamily="34" charset="0"/>
              </a:rPr>
              <a:t>Para formar parte de esta sección, estos materiales deben de estar citados explícitamente en el cuerpo del trabajo.</a:t>
            </a:r>
          </a:p>
        </p:txBody>
      </p:sp>
      <p:pic>
        <p:nvPicPr>
          <p:cNvPr id="13314" name="Picture 2" descr="MyBib, una excelente extensión para crear bibliografías y citas desde ...">
            <a:extLst>
              <a:ext uri="{FF2B5EF4-FFF2-40B4-BE49-F238E27FC236}">
                <a16:creationId xmlns:a16="http://schemas.microsoft.com/office/drawing/2014/main" id="{A50C7E6B-B388-3C49-963A-42C552850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86" y="2048839"/>
            <a:ext cx="4142848" cy="272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8996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ANEXOS</a:t>
            </a:r>
            <a:endParaRPr lang="zh-CN" altLang="en-US" sz="2800" dirty="0">
              <a:solidFill>
                <a:schemeClr val="bg1"/>
              </a:solidFill>
              <a:latin typeface="Arial Nova" panose="020B0504020202020204" pitchFamily="34" charset="0"/>
            </a:endParaRPr>
          </a:p>
        </p:txBody>
      </p:sp>
      <p:sp>
        <p:nvSpPr>
          <p:cNvPr id="2" name="CuadroTexto 1">
            <a:extLst>
              <a:ext uri="{FF2B5EF4-FFF2-40B4-BE49-F238E27FC236}">
                <a16:creationId xmlns:a16="http://schemas.microsoft.com/office/drawing/2014/main" id="{6677BB6D-FBA3-750A-3E22-55DB0262262F}"/>
              </a:ext>
            </a:extLst>
          </p:cNvPr>
          <p:cNvSpPr txBox="1"/>
          <p:nvPr/>
        </p:nvSpPr>
        <p:spPr>
          <a:xfrm>
            <a:off x="383787" y="894549"/>
            <a:ext cx="8376425" cy="1154290"/>
          </a:xfrm>
          <a:prstGeom prst="rect">
            <a:avLst/>
          </a:prstGeom>
          <a:noFill/>
        </p:spPr>
        <p:txBody>
          <a:bodyPr wrap="square">
            <a:spAutoFit/>
          </a:bodyPr>
          <a:lstStyle/>
          <a:p>
            <a:pPr algn="just" eaLnBrk="1" fontAlgn="auto" hangingPunct="1">
              <a:lnSpc>
                <a:spcPct val="150000"/>
              </a:lnSpc>
              <a:spcBef>
                <a:spcPts val="0"/>
              </a:spcBef>
              <a:spcAft>
                <a:spcPts val="0"/>
              </a:spcAft>
              <a:defRPr/>
            </a:pPr>
            <a:r>
              <a:rPr lang="es-MX" sz="1600" dirty="0">
                <a:latin typeface="Arial Nova" panose="020B0504020202020204" pitchFamily="34" charset="0"/>
              </a:rPr>
              <a:t>Por último, están los anexos (si los hay). En esta sección se recogen los materiales complementarios utilizados en el trabajo. Los anexos son elementos como tablas, gráficos o fotografías.</a:t>
            </a:r>
            <a:endParaRPr lang="es-MX" sz="1600" dirty="0">
              <a:solidFill>
                <a:schemeClr val="tx1"/>
              </a:solidFill>
              <a:latin typeface="Arial Nova" panose="020B0504020202020204" pitchFamily="34" charset="0"/>
            </a:endParaRPr>
          </a:p>
        </p:txBody>
      </p:sp>
      <p:sp>
        <p:nvSpPr>
          <p:cNvPr id="3" name="CuadroTexto 2">
            <a:extLst>
              <a:ext uri="{FF2B5EF4-FFF2-40B4-BE49-F238E27FC236}">
                <a16:creationId xmlns:a16="http://schemas.microsoft.com/office/drawing/2014/main" id="{ED768EED-D4B7-7336-F232-E17F4F62B3E4}"/>
              </a:ext>
            </a:extLst>
          </p:cNvPr>
          <p:cNvSpPr txBox="1"/>
          <p:nvPr/>
        </p:nvSpPr>
        <p:spPr>
          <a:xfrm>
            <a:off x="446978" y="2282988"/>
            <a:ext cx="3381608" cy="1892954"/>
          </a:xfrm>
          <a:prstGeom prst="rect">
            <a:avLst/>
          </a:prstGeom>
          <a:noFill/>
        </p:spPr>
        <p:txBody>
          <a:bodyPr wrap="square">
            <a:spAutoFit/>
          </a:bodyPr>
          <a:lstStyle/>
          <a:p>
            <a:pPr algn="just" eaLnBrk="1" fontAlgn="auto" hangingPunct="1">
              <a:lnSpc>
                <a:spcPct val="150000"/>
              </a:lnSpc>
              <a:spcBef>
                <a:spcPts val="0"/>
              </a:spcBef>
              <a:spcAft>
                <a:spcPts val="0"/>
              </a:spcAft>
              <a:defRPr/>
            </a:pPr>
            <a:r>
              <a:rPr lang="es-MX" sz="1600" dirty="0">
                <a:latin typeface="Arial Nova" panose="020B0504020202020204" pitchFamily="34" charset="0"/>
              </a:rPr>
              <a:t>Cada anexo debe llevar su propia numeración, titulo y fuente de la que procede y deben de aparecer citados al menos una vez en el texto.</a:t>
            </a:r>
            <a:endParaRPr lang="es-MX" sz="1600" dirty="0">
              <a:solidFill>
                <a:schemeClr val="tx1"/>
              </a:solidFill>
              <a:latin typeface="Arial Nova" panose="020B0504020202020204" pitchFamily="34" charset="0"/>
            </a:endParaRPr>
          </a:p>
        </p:txBody>
      </p:sp>
      <p:pic>
        <p:nvPicPr>
          <p:cNvPr id="12290" name="Picture 2" descr="Qui est concerné par le DUERP">
            <a:extLst>
              <a:ext uri="{FF2B5EF4-FFF2-40B4-BE49-F238E27FC236}">
                <a16:creationId xmlns:a16="http://schemas.microsoft.com/office/drawing/2014/main" id="{FA4BF5FA-193F-7C1D-9C56-E4F1C76A98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35" r="24227"/>
          <a:stretch/>
        </p:blipFill>
        <p:spPr bwMode="auto">
          <a:xfrm>
            <a:off x="4572000" y="1801053"/>
            <a:ext cx="3724507" cy="3075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0977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VERIFICADORES ANTIPLAGIO</a:t>
            </a:r>
            <a:endParaRPr lang="zh-CN" altLang="en-US" sz="2800" dirty="0">
              <a:solidFill>
                <a:schemeClr val="bg1"/>
              </a:solidFill>
              <a:latin typeface="Arial Nova" panose="020B0504020202020204" pitchFamily="34" charset="0"/>
            </a:endParaRPr>
          </a:p>
        </p:txBody>
      </p:sp>
      <p:pic>
        <p:nvPicPr>
          <p:cNvPr id="3" name="Imagen 2">
            <a:extLst>
              <a:ext uri="{FF2B5EF4-FFF2-40B4-BE49-F238E27FC236}">
                <a16:creationId xmlns:a16="http://schemas.microsoft.com/office/drawing/2014/main" id="{4C9F1C97-35C5-B11B-3581-E34E2004CCA8}"/>
              </a:ext>
            </a:extLst>
          </p:cNvPr>
          <p:cNvPicPr>
            <a:picLocks noChangeAspect="1"/>
          </p:cNvPicPr>
          <p:nvPr/>
        </p:nvPicPr>
        <p:blipFill rotWithShape="1">
          <a:blip r:embed="rId3"/>
          <a:srcRect t="8953" b="23791"/>
          <a:stretch/>
        </p:blipFill>
        <p:spPr>
          <a:xfrm>
            <a:off x="6067482" y="2254618"/>
            <a:ext cx="1553453" cy="540000"/>
          </a:xfrm>
          <a:prstGeom prst="rect">
            <a:avLst/>
          </a:prstGeom>
        </p:spPr>
      </p:pic>
      <p:pic>
        <p:nvPicPr>
          <p:cNvPr id="6" name="Imagen 5">
            <a:extLst>
              <a:ext uri="{FF2B5EF4-FFF2-40B4-BE49-F238E27FC236}">
                <a16:creationId xmlns:a16="http://schemas.microsoft.com/office/drawing/2014/main" id="{F0211478-E2BB-1CF0-E9E6-3594661D396C}"/>
              </a:ext>
            </a:extLst>
          </p:cNvPr>
          <p:cNvPicPr>
            <a:picLocks noChangeAspect="1"/>
          </p:cNvPicPr>
          <p:nvPr/>
        </p:nvPicPr>
        <p:blipFill>
          <a:blip r:embed="rId4"/>
          <a:stretch>
            <a:fillRect/>
          </a:stretch>
        </p:blipFill>
        <p:spPr>
          <a:xfrm>
            <a:off x="1326253" y="1070002"/>
            <a:ext cx="2290910" cy="360000"/>
          </a:xfrm>
          <a:prstGeom prst="rect">
            <a:avLst/>
          </a:prstGeom>
        </p:spPr>
      </p:pic>
      <p:pic>
        <p:nvPicPr>
          <p:cNvPr id="8" name="Imagen 7">
            <a:extLst>
              <a:ext uri="{FF2B5EF4-FFF2-40B4-BE49-F238E27FC236}">
                <a16:creationId xmlns:a16="http://schemas.microsoft.com/office/drawing/2014/main" id="{F6F2C11E-BEEC-F7D8-E1F3-A696D0140DFC}"/>
              </a:ext>
            </a:extLst>
          </p:cNvPr>
          <p:cNvPicPr>
            <a:picLocks noChangeAspect="1"/>
          </p:cNvPicPr>
          <p:nvPr/>
        </p:nvPicPr>
        <p:blipFill>
          <a:blip r:embed="rId5"/>
          <a:stretch>
            <a:fillRect/>
          </a:stretch>
        </p:blipFill>
        <p:spPr>
          <a:xfrm>
            <a:off x="5999289" y="1007040"/>
            <a:ext cx="1609812" cy="540000"/>
          </a:xfrm>
          <a:prstGeom prst="rect">
            <a:avLst/>
          </a:prstGeom>
        </p:spPr>
      </p:pic>
      <p:sp>
        <p:nvSpPr>
          <p:cNvPr id="10" name="CuadroTexto 9">
            <a:extLst>
              <a:ext uri="{FF2B5EF4-FFF2-40B4-BE49-F238E27FC236}">
                <a16:creationId xmlns:a16="http://schemas.microsoft.com/office/drawing/2014/main" id="{D20F216C-FD27-815A-7342-A080E1624DC3}"/>
              </a:ext>
            </a:extLst>
          </p:cNvPr>
          <p:cNvSpPr txBox="1"/>
          <p:nvPr/>
        </p:nvSpPr>
        <p:spPr>
          <a:xfrm>
            <a:off x="6194149" y="1434593"/>
            <a:ext cx="1356478" cy="300082"/>
          </a:xfrm>
          <a:prstGeom prst="rect">
            <a:avLst/>
          </a:prstGeom>
          <a:noFill/>
        </p:spPr>
        <p:txBody>
          <a:bodyPr wrap="square">
            <a:spAutoFit/>
          </a:bodyPr>
          <a:lstStyle/>
          <a:p>
            <a:pPr marL="285750" indent="-285750">
              <a:buFont typeface="Wingdings" panose="05000000000000000000" pitchFamily="2" charset="2"/>
              <a:buChar char="ü"/>
            </a:pPr>
            <a:r>
              <a:rPr lang="es-MX" dirty="0" err="1">
                <a:hlinkClick r:id="rId6"/>
              </a:rPr>
              <a:t>Turnitin</a:t>
            </a:r>
            <a:endParaRPr lang="es-MX" dirty="0"/>
          </a:p>
        </p:txBody>
      </p:sp>
      <p:pic>
        <p:nvPicPr>
          <p:cNvPr id="12" name="Imagen 11">
            <a:extLst>
              <a:ext uri="{FF2B5EF4-FFF2-40B4-BE49-F238E27FC236}">
                <a16:creationId xmlns:a16="http://schemas.microsoft.com/office/drawing/2014/main" id="{54FD2C64-A3D8-A7F6-6D00-1C3918200682}"/>
              </a:ext>
            </a:extLst>
          </p:cNvPr>
          <p:cNvPicPr>
            <a:picLocks noChangeAspect="1"/>
          </p:cNvPicPr>
          <p:nvPr/>
        </p:nvPicPr>
        <p:blipFill>
          <a:blip r:embed="rId7"/>
          <a:stretch>
            <a:fillRect/>
          </a:stretch>
        </p:blipFill>
        <p:spPr>
          <a:xfrm>
            <a:off x="1632503" y="2293770"/>
            <a:ext cx="1943268" cy="480102"/>
          </a:xfrm>
          <a:prstGeom prst="rect">
            <a:avLst/>
          </a:prstGeom>
        </p:spPr>
      </p:pic>
      <p:sp>
        <p:nvSpPr>
          <p:cNvPr id="14" name="CuadroTexto 13">
            <a:extLst>
              <a:ext uri="{FF2B5EF4-FFF2-40B4-BE49-F238E27FC236}">
                <a16:creationId xmlns:a16="http://schemas.microsoft.com/office/drawing/2014/main" id="{460F1075-6B4E-5739-4446-BF19DAC5742A}"/>
              </a:ext>
            </a:extLst>
          </p:cNvPr>
          <p:cNvSpPr txBox="1"/>
          <p:nvPr/>
        </p:nvSpPr>
        <p:spPr>
          <a:xfrm>
            <a:off x="734742" y="2778371"/>
            <a:ext cx="3392864" cy="300082"/>
          </a:xfrm>
          <a:prstGeom prst="rect">
            <a:avLst/>
          </a:prstGeom>
          <a:noFill/>
        </p:spPr>
        <p:txBody>
          <a:bodyPr wrap="square">
            <a:spAutoFit/>
          </a:bodyPr>
          <a:lstStyle/>
          <a:p>
            <a:pPr marL="285750" indent="-285750">
              <a:buFont typeface="Wingdings" panose="05000000000000000000" pitchFamily="2" charset="2"/>
              <a:buChar char="ü"/>
            </a:pPr>
            <a:r>
              <a:rPr lang="en-US" dirty="0">
                <a:hlinkClick r:id="rId8"/>
              </a:rPr>
              <a:t>Original Writing, Made Easy | </a:t>
            </a:r>
            <a:r>
              <a:rPr lang="en-US" dirty="0" err="1">
                <a:hlinkClick r:id="rId8"/>
              </a:rPr>
              <a:t>Quetext</a:t>
            </a:r>
            <a:endParaRPr lang="es-MX" dirty="0"/>
          </a:p>
        </p:txBody>
      </p:sp>
      <p:pic>
        <p:nvPicPr>
          <p:cNvPr id="16" name="Imagen 15">
            <a:extLst>
              <a:ext uri="{FF2B5EF4-FFF2-40B4-BE49-F238E27FC236}">
                <a16:creationId xmlns:a16="http://schemas.microsoft.com/office/drawing/2014/main" id="{63421794-75BB-2116-3D31-6CD67761D357}"/>
              </a:ext>
            </a:extLst>
          </p:cNvPr>
          <p:cNvPicPr>
            <a:picLocks noChangeAspect="1"/>
          </p:cNvPicPr>
          <p:nvPr/>
        </p:nvPicPr>
        <p:blipFill>
          <a:blip r:embed="rId9"/>
          <a:stretch>
            <a:fillRect/>
          </a:stretch>
        </p:blipFill>
        <p:spPr>
          <a:xfrm>
            <a:off x="1545798" y="3515761"/>
            <a:ext cx="1851820" cy="541067"/>
          </a:xfrm>
          <a:prstGeom prst="rect">
            <a:avLst/>
          </a:prstGeom>
        </p:spPr>
      </p:pic>
      <p:sp>
        <p:nvSpPr>
          <p:cNvPr id="18" name="CuadroTexto 17">
            <a:extLst>
              <a:ext uri="{FF2B5EF4-FFF2-40B4-BE49-F238E27FC236}">
                <a16:creationId xmlns:a16="http://schemas.microsoft.com/office/drawing/2014/main" id="{9D3A261E-D671-8C36-3653-D6121825B1C7}"/>
              </a:ext>
            </a:extLst>
          </p:cNvPr>
          <p:cNvSpPr txBox="1"/>
          <p:nvPr/>
        </p:nvSpPr>
        <p:spPr>
          <a:xfrm>
            <a:off x="362810" y="3994503"/>
            <a:ext cx="5031407" cy="300082"/>
          </a:xfrm>
          <a:prstGeom prst="rect">
            <a:avLst/>
          </a:prstGeom>
          <a:noFill/>
        </p:spPr>
        <p:txBody>
          <a:bodyPr wrap="square">
            <a:spAutoFit/>
          </a:bodyPr>
          <a:lstStyle/>
          <a:p>
            <a:pPr marL="285750" indent="-285750">
              <a:buFont typeface="Wingdings" panose="05000000000000000000" pitchFamily="2" charset="2"/>
              <a:buChar char="ü"/>
            </a:pPr>
            <a:r>
              <a:rPr lang="en-US" dirty="0">
                <a:hlinkClick r:id="rId10"/>
              </a:rPr>
              <a:t>Plagiarism Checker for Educators and Students | </a:t>
            </a:r>
            <a:r>
              <a:rPr lang="en-US" dirty="0" err="1">
                <a:hlinkClick r:id="rId10"/>
              </a:rPr>
              <a:t>Unicheck</a:t>
            </a:r>
            <a:endParaRPr lang="es-MX" dirty="0"/>
          </a:p>
        </p:txBody>
      </p:sp>
      <p:sp>
        <p:nvSpPr>
          <p:cNvPr id="20" name="CuadroTexto 19">
            <a:extLst>
              <a:ext uri="{FF2B5EF4-FFF2-40B4-BE49-F238E27FC236}">
                <a16:creationId xmlns:a16="http://schemas.microsoft.com/office/drawing/2014/main" id="{638444EA-C21B-98B5-2A76-6E5B356F818C}"/>
              </a:ext>
            </a:extLst>
          </p:cNvPr>
          <p:cNvSpPr txBox="1"/>
          <p:nvPr/>
        </p:nvSpPr>
        <p:spPr>
          <a:xfrm>
            <a:off x="4850130" y="2773872"/>
            <a:ext cx="3935730" cy="300082"/>
          </a:xfrm>
          <a:prstGeom prst="rect">
            <a:avLst/>
          </a:prstGeom>
          <a:noFill/>
        </p:spPr>
        <p:txBody>
          <a:bodyPr wrap="square">
            <a:spAutoFit/>
          </a:bodyPr>
          <a:lstStyle/>
          <a:p>
            <a:pPr marL="285750" indent="-285750">
              <a:buFont typeface="Wingdings" panose="05000000000000000000" pitchFamily="2" charset="2"/>
              <a:buChar char="ü"/>
            </a:pPr>
            <a:r>
              <a:rPr lang="en-US" dirty="0">
                <a:hlinkClick r:id="rId11"/>
              </a:rPr>
              <a:t>Plagiarism Checker X - Text Similarity Detector</a:t>
            </a:r>
            <a:endParaRPr lang="es-MX" dirty="0"/>
          </a:p>
        </p:txBody>
      </p:sp>
      <p:sp>
        <p:nvSpPr>
          <p:cNvPr id="22" name="CuadroTexto 21">
            <a:extLst>
              <a:ext uri="{FF2B5EF4-FFF2-40B4-BE49-F238E27FC236}">
                <a16:creationId xmlns:a16="http://schemas.microsoft.com/office/drawing/2014/main" id="{1D1C23F9-1A3C-4801-7969-AA92A78A2D84}"/>
              </a:ext>
            </a:extLst>
          </p:cNvPr>
          <p:cNvSpPr txBox="1"/>
          <p:nvPr/>
        </p:nvSpPr>
        <p:spPr>
          <a:xfrm>
            <a:off x="5547303" y="3994503"/>
            <a:ext cx="4743450" cy="300082"/>
          </a:xfrm>
          <a:prstGeom prst="rect">
            <a:avLst/>
          </a:prstGeom>
          <a:noFill/>
        </p:spPr>
        <p:txBody>
          <a:bodyPr wrap="square">
            <a:spAutoFit/>
          </a:bodyPr>
          <a:lstStyle/>
          <a:p>
            <a:pPr marL="285750" indent="-285750">
              <a:buFont typeface="Wingdings" panose="05000000000000000000" pitchFamily="2" charset="2"/>
              <a:buChar char="ü"/>
            </a:pPr>
            <a:r>
              <a:rPr lang="es-MX" dirty="0" err="1">
                <a:hlinkClick r:id="rId12"/>
              </a:rPr>
              <a:t>SafeAssign</a:t>
            </a:r>
            <a:r>
              <a:rPr lang="es-MX" dirty="0">
                <a:hlinkClick r:id="rId12"/>
              </a:rPr>
              <a:t> by </a:t>
            </a:r>
            <a:r>
              <a:rPr lang="es-MX" dirty="0" err="1">
                <a:hlinkClick r:id="rId12"/>
              </a:rPr>
              <a:t>BlackBoard</a:t>
            </a:r>
            <a:endParaRPr lang="es-MX" dirty="0"/>
          </a:p>
        </p:txBody>
      </p:sp>
      <p:pic>
        <p:nvPicPr>
          <p:cNvPr id="23" name="Picture 10" descr="SafeAssign Review">
            <a:extLst>
              <a:ext uri="{FF2B5EF4-FFF2-40B4-BE49-F238E27FC236}">
                <a16:creationId xmlns:a16="http://schemas.microsoft.com/office/drawing/2014/main" id="{E10D4C70-9F0B-FF80-296C-1E4B6D88D4B7}"/>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0851" t="24431" r="10055" b="34769"/>
          <a:stretch/>
        </p:blipFill>
        <p:spPr bwMode="auto">
          <a:xfrm>
            <a:off x="5906401" y="3336828"/>
            <a:ext cx="1918531" cy="720000"/>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25FC640F-0FCD-C78F-1155-1B116F10F0FC}"/>
              </a:ext>
            </a:extLst>
          </p:cNvPr>
          <p:cNvSpPr txBox="1"/>
          <p:nvPr/>
        </p:nvSpPr>
        <p:spPr>
          <a:xfrm>
            <a:off x="232412" y="1434593"/>
            <a:ext cx="4743450" cy="300082"/>
          </a:xfrm>
          <a:prstGeom prst="rect">
            <a:avLst/>
          </a:prstGeom>
          <a:noFill/>
        </p:spPr>
        <p:txBody>
          <a:bodyPr wrap="square">
            <a:spAutoFit/>
          </a:bodyPr>
          <a:lstStyle/>
          <a:p>
            <a:pPr marL="285750" indent="-285750">
              <a:buFont typeface="Wingdings" panose="05000000000000000000" pitchFamily="2" charset="2"/>
              <a:buChar char="ü"/>
            </a:pPr>
            <a:r>
              <a:rPr lang="es-ES" dirty="0">
                <a:hlinkClick r:id="rId14"/>
              </a:rPr>
              <a:t>Herramientas SEO 100% gratis - SmallSEOTools.com</a:t>
            </a:r>
            <a:endParaRPr lang="es-MX" dirty="0"/>
          </a:p>
        </p:txBody>
      </p:sp>
    </p:spTree>
    <p:extLst>
      <p:ext uri="{BB962C8B-B14F-4D97-AF65-F5344CB8AC3E}">
        <p14:creationId xmlns:p14="http://schemas.microsoft.com/office/powerpoint/2010/main" val="37083074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567543"/>
            <a:ext cx="9144000" cy="2249714"/>
          </a:xfrm>
          <a:prstGeom prst="rect">
            <a:avLst/>
          </a:prstGeom>
          <a:solidFill>
            <a:srgbClr val="3C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33482">
            <a:off x="-104414" y="917617"/>
            <a:ext cx="4064557" cy="3646592"/>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2810" y="145685"/>
            <a:ext cx="2156090" cy="1285199"/>
          </a:xfrm>
          <a:prstGeom prst="rect">
            <a:avLst/>
          </a:prstGeom>
        </p:spPr>
      </p:pic>
      <p:sp>
        <p:nvSpPr>
          <p:cNvPr id="8" name="文本框 7"/>
          <p:cNvSpPr txBox="1"/>
          <p:nvPr/>
        </p:nvSpPr>
        <p:spPr>
          <a:xfrm>
            <a:off x="3621979" y="2400012"/>
            <a:ext cx="5522021" cy="584775"/>
          </a:xfrm>
          <a:prstGeom prst="rect">
            <a:avLst/>
          </a:prstGeom>
          <a:noFill/>
        </p:spPr>
        <p:txBody>
          <a:bodyPr wrap="square" rtlCol="0">
            <a:sp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rPr>
              <a:t>¡Gracias </a:t>
            </a:r>
            <a:r>
              <a:rPr lang="en-US" altLang="zh-CN" sz="3200" b="1" dirty="0" err="1">
                <a:solidFill>
                  <a:schemeClr val="bg1"/>
                </a:solidFill>
                <a:latin typeface="微软雅黑" panose="020B0503020204020204" pitchFamily="34" charset="-122"/>
                <a:ea typeface="微软雅黑" panose="020B0503020204020204" pitchFamily="34" charset="-122"/>
              </a:rPr>
              <a:t>por</a:t>
            </a:r>
            <a:r>
              <a:rPr lang="en-US" altLang="zh-CN" sz="3200" b="1" dirty="0">
                <a:solidFill>
                  <a:schemeClr val="bg1"/>
                </a:solidFill>
                <a:latin typeface="微软雅黑" panose="020B0503020204020204" pitchFamily="34" charset="-122"/>
                <a:ea typeface="微软雅黑" panose="020B0503020204020204" pitchFamily="34" charset="-122"/>
              </a:rPr>
              <a:t> </a:t>
            </a:r>
            <a:r>
              <a:rPr lang="en-US" altLang="zh-CN" sz="3200" b="1" dirty="0" err="1">
                <a:solidFill>
                  <a:schemeClr val="bg1"/>
                </a:solidFill>
                <a:latin typeface="微软雅黑" panose="020B0503020204020204" pitchFamily="34" charset="-122"/>
                <a:ea typeface="微软雅黑" panose="020B0503020204020204" pitchFamily="34" charset="-122"/>
              </a:rPr>
              <a:t>su</a:t>
            </a:r>
            <a:r>
              <a:rPr lang="en-US" altLang="zh-CN" sz="3200" b="1" dirty="0">
                <a:solidFill>
                  <a:schemeClr val="bg1"/>
                </a:solidFill>
                <a:latin typeface="微软雅黑" panose="020B0503020204020204" pitchFamily="34" charset="-122"/>
                <a:ea typeface="微软雅黑" panose="020B0503020204020204" pitchFamily="34" charset="-122"/>
              </a:rPr>
              <a:t> </a:t>
            </a:r>
            <a:r>
              <a:rPr lang="en-US" altLang="zh-CN" sz="3200" b="1" dirty="0" err="1">
                <a:solidFill>
                  <a:schemeClr val="bg1"/>
                </a:solidFill>
                <a:latin typeface="微软雅黑" panose="020B0503020204020204" pitchFamily="34" charset="-122"/>
                <a:ea typeface="微软雅黑" panose="020B0503020204020204" pitchFamily="34" charset="-122"/>
              </a:rPr>
              <a:t>atención</a:t>
            </a:r>
            <a:r>
              <a:rPr lang="en-US" altLang="zh-CN" sz="3200" b="1" dirty="0">
                <a:solidFill>
                  <a:schemeClr val="bg1"/>
                </a:solidFill>
                <a:latin typeface="微软雅黑" panose="020B0503020204020204" pitchFamily="34" charset="-122"/>
                <a:ea typeface="微软雅黑" panose="020B0503020204020204" pitchFamily="34" charset="-122"/>
              </a:rPr>
              <a:t>! </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6027106" y="4275742"/>
            <a:ext cx="3043910" cy="584775"/>
          </a:xfrm>
          <a:prstGeom prst="rect">
            <a:avLst/>
          </a:prstGeom>
          <a:noFill/>
        </p:spPr>
        <p:txBody>
          <a:bodyPr wrap="none" rtlCol="0">
            <a:spAutoFit/>
          </a:bodyPr>
          <a:lstStyle/>
          <a:p>
            <a:r>
              <a:rPr lang="es-ES" altLang="zh-CN" sz="1600" dirty="0"/>
              <a:t>Dr. Luis Carlos Sandoval Herazo</a:t>
            </a:r>
          </a:p>
          <a:p>
            <a:r>
              <a:rPr lang="es-ES" altLang="zh-CN" sz="1600" dirty="0"/>
              <a:t>Correo: lcsandovalh@itsm.edu.mx</a:t>
            </a:r>
            <a:endParaRPr lang="zh-CN" altLang="en-US" sz="1600" dirty="0"/>
          </a:p>
        </p:txBody>
      </p:sp>
    </p:spTree>
    <p:extLst>
      <p:ext uri="{BB962C8B-B14F-4D97-AF65-F5344CB8AC3E}">
        <p14:creationId xmlns:p14="http://schemas.microsoft.com/office/powerpoint/2010/main" val="17829994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1000"/>
                                        <p:tgtEl>
                                          <p:spTgt spid="7"/>
                                        </p:tgtEl>
                                      </p:cBhvr>
                                    </p:animEffect>
                                  </p:childTnLst>
                                </p:cTn>
                              </p:par>
                            </p:childTnLst>
                          </p:cTn>
                        </p:par>
                        <p:par>
                          <p:cTn id="14" fill="hold">
                            <p:stCondLst>
                              <p:cond delay="2000"/>
                            </p:stCondLst>
                            <p:childTnLst>
                              <p:par>
                                <p:cTn id="15" presetID="10" presetClass="entr" presetSubtype="0" fill="hold" grpId="0" nodeType="afterEffect">
                                  <p:stCondLst>
                                    <p:cond delay="0"/>
                                  </p:stCondLst>
                                  <p:iterate type="lt">
                                    <p:tmPct val="12000"/>
                                  </p:iterate>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3760"/>
                            </p:stCondLst>
                            <p:childTnLst>
                              <p:par>
                                <p:cTn id="19" presetID="47"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476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1+#ppt_w/2"/>
                                          </p:val>
                                        </p:tav>
                                        <p:tav tm="100000">
                                          <p:val>
                                            <p:strVal val="#ppt_x"/>
                                          </p:val>
                                        </p:tav>
                                      </p:tavLst>
                                    </p:anim>
                                    <p:anim calcmode="lin" valueType="num">
                                      <p:cBhvr additive="base">
                                        <p:cTn id="2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n-US" altLang="zh-CN" sz="2800" dirty="0">
                <a:solidFill>
                  <a:schemeClr val="bg1"/>
                </a:solidFill>
                <a:latin typeface="Arial Nova" panose="020B0504020202020204" pitchFamily="34" charset="0"/>
              </a:rPr>
              <a:t>¡20 </a:t>
            </a:r>
            <a:r>
              <a:rPr lang="es-MX" altLang="zh-CN" sz="2800" dirty="0">
                <a:solidFill>
                  <a:schemeClr val="bg1"/>
                </a:solidFill>
                <a:latin typeface="Arial Nova" panose="020B0504020202020204" pitchFamily="34" charset="0"/>
              </a:rPr>
              <a:t>consejos</a:t>
            </a:r>
            <a:r>
              <a:rPr lang="en-US" altLang="zh-CN" sz="2800" dirty="0">
                <a:solidFill>
                  <a:schemeClr val="bg1"/>
                </a:solidFill>
                <a:latin typeface="Arial Nova" panose="020B0504020202020204" pitchFamily="34" charset="0"/>
              </a:rPr>
              <a:t> para </a:t>
            </a:r>
            <a:r>
              <a:rPr lang="es-MX" altLang="zh-CN" sz="2800" dirty="0">
                <a:solidFill>
                  <a:schemeClr val="bg1"/>
                </a:solidFill>
                <a:latin typeface="Arial Nova" panose="020B0504020202020204" pitchFamily="34" charset="0"/>
              </a:rPr>
              <a:t>escribir</a:t>
            </a:r>
            <a:r>
              <a:rPr lang="en-US" altLang="zh-CN" sz="2800" dirty="0">
                <a:solidFill>
                  <a:schemeClr val="bg1"/>
                </a:solidFill>
                <a:latin typeface="Arial Nova" panose="020B0504020202020204" pitchFamily="34" charset="0"/>
              </a:rPr>
              <a:t> bien!</a:t>
            </a:r>
            <a:endParaRPr lang="zh-CN" altLang="en-US" sz="2800" dirty="0">
              <a:solidFill>
                <a:schemeClr val="bg1"/>
              </a:solidFill>
              <a:latin typeface="Arial Nova" panose="020B0504020202020204" pitchFamily="34" charset="0"/>
            </a:endParaRPr>
          </a:p>
        </p:txBody>
      </p:sp>
      <p:pic>
        <p:nvPicPr>
          <p:cNvPr id="4" name="Imagen 3">
            <a:extLst>
              <a:ext uri="{FF2B5EF4-FFF2-40B4-BE49-F238E27FC236}">
                <a16:creationId xmlns:a16="http://schemas.microsoft.com/office/drawing/2014/main" id="{B7203E5A-B327-146B-6A17-3AFB303DE94F}"/>
              </a:ext>
            </a:extLst>
          </p:cNvPr>
          <p:cNvPicPr>
            <a:picLocks noChangeAspect="1"/>
          </p:cNvPicPr>
          <p:nvPr/>
        </p:nvPicPr>
        <p:blipFill>
          <a:blip r:embed="rId3"/>
          <a:stretch>
            <a:fillRect/>
          </a:stretch>
        </p:blipFill>
        <p:spPr>
          <a:xfrm>
            <a:off x="2224120" y="734482"/>
            <a:ext cx="4931060" cy="4458567"/>
          </a:xfrm>
          <a:prstGeom prst="rect">
            <a:avLst/>
          </a:prstGeom>
        </p:spPr>
      </p:pic>
    </p:spTree>
    <p:extLst>
      <p:ext uri="{BB962C8B-B14F-4D97-AF65-F5344CB8AC3E}">
        <p14:creationId xmlns:p14="http://schemas.microsoft.com/office/powerpoint/2010/main" val="24985374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¡20 consejos para escribir bien! </a:t>
            </a:r>
            <a:endParaRPr lang="zh-CN" altLang="en-US" sz="2800" dirty="0">
              <a:solidFill>
                <a:schemeClr val="bg1"/>
              </a:solidFill>
              <a:latin typeface="Arial Nova" panose="020B0504020202020204" pitchFamily="34" charset="0"/>
            </a:endParaRPr>
          </a:p>
        </p:txBody>
      </p:sp>
      <p:pic>
        <p:nvPicPr>
          <p:cNvPr id="2" name="Imagen 1">
            <a:extLst>
              <a:ext uri="{FF2B5EF4-FFF2-40B4-BE49-F238E27FC236}">
                <a16:creationId xmlns:a16="http://schemas.microsoft.com/office/drawing/2014/main" id="{3BD235E2-AD66-FDA1-3EB8-43909A341422}"/>
              </a:ext>
            </a:extLst>
          </p:cNvPr>
          <p:cNvPicPr>
            <a:picLocks noChangeAspect="1"/>
          </p:cNvPicPr>
          <p:nvPr/>
        </p:nvPicPr>
        <p:blipFill>
          <a:blip r:embed="rId3"/>
          <a:stretch>
            <a:fillRect/>
          </a:stretch>
        </p:blipFill>
        <p:spPr>
          <a:xfrm>
            <a:off x="1764793" y="817626"/>
            <a:ext cx="5409545" cy="4320000"/>
          </a:xfrm>
          <a:prstGeom prst="rect">
            <a:avLst/>
          </a:prstGeom>
        </p:spPr>
      </p:pic>
    </p:spTree>
    <p:extLst>
      <p:ext uri="{BB962C8B-B14F-4D97-AF65-F5344CB8AC3E}">
        <p14:creationId xmlns:p14="http://schemas.microsoft.com/office/powerpoint/2010/main" val="12063293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7620"/>
            <a:ext cx="9144000" cy="5143500"/>
          </a:xfrm>
          <a:prstGeom prst="rect">
            <a:avLst/>
          </a:prstGeom>
          <a:solidFill>
            <a:srgbClr val="3C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Imagen 2" descr="Diagrama&#10;&#10;Descripción generada automáticamente">
            <a:extLst>
              <a:ext uri="{FF2B5EF4-FFF2-40B4-BE49-F238E27FC236}">
                <a16:creationId xmlns:a16="http://schemas.microsoft.com/office/drawing/2014/main" id="{0B162A08-EB3C-1112-15F3-6D27CBEBD502}"/>
              </a:ext>
            </a:extLst>
          </p:cNvPr>
          <p:cNvPicPr>
            <a:picLocks noChangeAspect="1"/>
          </p:cNvPicPr>
          <p:nvPr/>
        </p:nvPicPr>
        <p:blipFill rotWithShape="1">
          <a:blip r:embed="rId2">
            <a:extLst>
              <a:ext uri="{28A0092B-C50C-407E-A947-70E740481C1C}">
                <a14:useLocalDpi xmlns:a14="http://schemas.microsoft.com/office/drawing/2010/main" val="0"/>
              </a:ext>
            </a:extLst>
          </a:blip>
          <a:srcRect b="5967"/>
          <a:stretch/>
        </p:blipFill>
        <p:spPr>
          <a:xfrm>
            <a:off x="998220" y="76200"/>
            <a:ext cx="7044370" cy="4968000"/>
          </a:xfrm>
          <a:prstGeom prst="rect">
            <a:avLst/>
          </a:prstGeom>
          <a:noFill/>
          <a:ln w="76200">
            <a:noFill/>
          </a:ln>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261" y="99060"/>
            <a:ext cx="1212919" cy="722995"/>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33482">
            <a:off x="1379" y="3871628"/>
            <a:ext cx="1433942" cy="1286487"/>
          </a:xfrm>
          <a:prstGeom prst="rect">
            <a:avLst/>
          </a:prstGeom>
        </p:spPr>
      </p:pic>
    </p:spTree>
    <p:extLst>
      <p:ext uri="{BB962C8B-B14F-4D97-AF65-F5344CB8AC3E}">
        <p14:creationId xmlns:p14="http://schemas.microsoft.com/office/powerpoint/2010/main" val="23351822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1000"/>
                                        <p:tgtEl>
                                          <p:spTgt spid="7"/>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7620"/>
            <a:ext cx="9144000" cy="5143500"/>
          </a:xfrm>
          <a:prstGeom prst="rect">
            <a:avLst/>
          </a:prstGeom>
          <a:solidFill>
            <a:srgbClr val="3C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Imagen 2" descr="Diagrama&#10;&#10;Descripción generada automáticamente">
            <a:extLst>
              <a:ext uri="{FF2B5EF4-FFF2-40B4-BE49-F238E27FC236}">
                <a16:creationId xmlns:a16="http://schemas.microsoft.com/office/drawing/2014/main" id="{21CD60D1-5160-6336-5824-E0AA25E9A89C}"/>
              </a:ext>
            </a:extLst>
          </p:cNvPr>
          <p:cNvPicPr>
            <a:picLocks noChangeAspect="1"/>
          </p:cNvPicPr>
          <p:nvPr/>
        </p:nvPicPr>
        <p:blipFill rotWithShape="1">
          <a:blip r:embed="rId2">
            <a:extLst>
              <a:ext uri="{28A0092B-C50C-407E-A947-70E740481C1C}">
                <a14:useLocalDpi xmlns:a14="http://schemas.microsoft.com/office/drawing/2010/main" val="0"/>
              </a:ext>
            </a:extLst>
          </a:blip>
          <a:srcRect b="2747"/>
          <a:stretch/>
        </p:blipFill>
        <p:spPr>
          <a:xfrm>
            <a:off x="1176528" y="83820"/>
            <a:ext cx="6811095" cy="4968000"/>
          </a:xfrm>
          <a:prstGeom prst="rect">
            <a:avLst/>
          </a:prstGeom>
          <a:noFill/>
          <a:ln w="76200">
            <a:noFill/>
          </a:ln>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261" y="99060"/>
            <a:ext cx="1212919" cy="722995"/>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33482">
            <a:off x="1379" y="3871628"/>
            <a:ext cx="1433942" cy="1286487"/>
          </a:xfrm>
          <a:prstGeom prst="rect">
            <a:avLst/>
          </a:prstGeom>
        </p:spPr>
      </p:pic>
    </p:spTree>
    <p:extLst>
      <p:ext uri="{BB962C8B-B14F-4D97-AF65-F5344CB8AC3E}">
        <p14:creationId xmlns:p14="http://schemas.microsoft.com/office/powerpoint/2010/main" val="16804007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1000"/>
                                        <p:tgtEl>
                                          <p:spTgt spid="7"/>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EL ARTE DE CITAR</a:t>
            </a:r>
            <a:endParaRPr lang="zh-CN" altLang="en-US" sz="2800" dirty="0">
              <a:solidFill>
                <a:schemeClr val="bg1"/>
              </a:solidFill>
              <a:latin typeface="Arial Nova" panose="020B0504020202020204" pitchFamily="34" charset="0"/>
            </a:endParaRPr>
          </a:p>
        </p:txBody>
      </p:sp>
      <p:sp>
        <p:nvSpPr>
          <p:cNvPr id="9" name="CuadroTexto 8">
            <a:extLst>
              <a:ext uri="{FF2B5EF4-FFF2-40B4-BE49-F238E27FC236}">
                <a16:creationId xmlns:a16="http://schemas.microsoft.com/office/drawing/2014/main" id="{95557ED7-2BC0-3530-D98C-930EB4F43111}"/>
              </a:ext>
            </a:extLst>
          </p:cNvPr>
          <p:cNvSpPr txBox="1"/>
          <p:nvPr/>
        </p:nvSpPr>
        <p:spPr>
          <a:xfrm>
            <a:off x="478154" y="1204338"/>
            <a:ext cx="7728585" cy="1523622"/>
          </a:xfrm>
          <a:prstGeom prst="rect">
            <a:avLst/>
          </a:prstGeom>
          <a:noFill/>
        </p:spPr>
        <p:txBody>
          <a:bodyPr wrap="square">
            <a:spAutoFit/>
          </a:bodyPr>
          <a:lstStyle/>
          <a:p>
            <a:pPr algn="just">
              <a:lnSpc>
                <a:spcPct val="150000"/>
              </a:lnSpc>
            </a:pPr>
            <a:r>
              <a:rPr lang="es-ES" sz="1600" dirty="0">
                <a:latin typeface="Arial Nova" panose="020B0504020202020204" pitchFamily="34" charset="0"/>
              </a:rPr>
              <a:t>Citar en un trabajo de redacción implica incorporar adecuadamente las palabras, ideas o información de otras fuentes dentro de tu propio trabajo, brindando crédito a los autores originales y proporcionando referencias precisas para que los lectores puedan rastrear esas fuentes. </a:t>
            </a:r>
            <a:endParaRPr lang="es-MX" sz="1600" dirty="0">
              <a:latin typeface="Arial Nova" panose="020B0504020202020204" pitchFamily="34" charset="0"/>
            </a:endParaRPr>
          </a:p>
        </p:txBody>
      </p:sp>
      <p:sp>
        <p:nvSpPr>
          <p:cNvPr id="11" name="CuadroTexto 10">
            <a:extLst>
              <a:ext uri="{FF2B5EF4-FFF2-40B4-BE49-F238E27FC236}">
                <a16:creationId xmlns:a16="http://schemas.microsoft.com/office/drawing/2014/main" id="{1E68F728-BD8B-2242-681D-93239042D75D}"/>
              </a:ext>
            </a:extLst>
          </p:cNvPr>
          <p:cNvSpPr txBox="1"/>
          <p:nvPr/>
        </p:nvSpPr>
        <p:spPr>
          <a:xfrm>
            <a:off x="2787014" y="3105500"/>
            <a:ext cx="5701665" cy="1154290"/>
          </a:xfrm>
          <a:custGeom>
            <a:avLst/>
            <a:gdLst>
              <a:gd name="connsiteX0" fmla="*/ 0 w 5701665"/>
              <a:gd name="connsiteY0" fmla="*/ 0 h 1154290"/>
              <a:gd name="connsiteX1" fmla="*/ 5701665 w 5701665"/>
              <a:gd name="connsiteY1" fmla="*/ 0 h 1154290"/>
              <a:gd name="connsiteX2" fmla="*/ 5701665 w 5701665"/>
              <a:gd name="connsiteY2" fmla="*/ 1154290 h 1154290"/>
              <a:gd name="connsiteX3" fmla="*/ 0 w 5701665"/>
              <a:gd name="connsiteY3" fmla="*/ 1154290 h 1154290"/>
              <a:gd name="connsiteX4" fmla="*/ 0 w 5701665"/>
              <a:gd name="connsiteY4" fmla="*/ 0 h 115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1665" h="1154290" fill="none" extrusionOk="0">
                <a:moveTo>
                  <a:pt x="0" y="0"/>
                </a:moveTo>
                <a:cubicBezTo>
                  <a:pt x="1592431" y="142880"/>
                  <a:pt x="3087274" y="46234"/>
                  <a:pt x="5701665" y="0"/>
                </a:cubicBezTo>
                <a:cubicBezTo>
                  <a:pt x="5780156" y="353837"/>
                  <a:pt x="5777138" y="642325"/>
                  <a:pt x="5701665" y="1154290"/>
                </a:cubicBezTo>
                <a:cubicBezTo>
                  <a:pt x="3849364" y="1254661"/>
                  <a:pt x="1754175" y="1276598"/>
                  <a:pt x="0" y="1154290"/>
                </a:cubicBezTo>
                <a:cubicBezTo>
                  <a:pt x="-33399" y="628984"/>
                  <a:pt x="35938" y="495304"/>
                  <a:pt x="0" y="0"/>
                </a:cubicBezTo>
                <a:close/>
              </a:path>
              <a:path w="5701665" h="1154290" stroke="0" extrusionOk="0">
                <a:moveTo>
                  <a:pt x="0" y="0"/>
                </a:moveTo>
                <a:cubicBezTo>
                  <a:pt x="1854278" y="-18040"/>
                  <a:pt x="4007838" y="-59285"/>
                  <a:pt x="5701665" y="0"/>
                </a:cubicBezTo>
                <a:cubicBezTo>
                  <a:pt x="5719834" y="502535"/>
                  <a:pt x="5666525" y="625190"/>
                  <a:pt x="5701665" y="1154290"/>
                </a:cubicBezTo>
                <a:cubicBezTo>
                  <a:pt x="4389756" y="1061853"/>
                  <a:pt x="1161324" y="990248"/>
                  <a:pt x="0" y="1154290"/>
                </a:cubicBezTo>
                <a:cubicBezTo>
                  <a:pt x="-28829" y="636075"/>
                  <a:pt x="62572" y="159672"/>
                  <a:pt x="0" y="0"/>
                </a:cubicBezTo>
                <a:close/>
              </a:path>
            </a:pathLst>
          </a:custGeom>
          <a:solidFill>
            <a:srgbClr val="E4E8EC"/>
          </a:solidFill>
          <a:ln>
            <a:solidFill>
              <a:srgbClr val="3C4856"/>
            </a:solidFill>
            <a:extLst>
              <a:ext uri="{C807C97D-BFC1-408E-A445-0C87EB9F89A2}">
                <ask:lineSketchStyleProps xmlns:ask="http://schemas.microsoft.com/office/drawing/2018/sketchyshapes" sd="3423275383">
                  <a:prstGeom prst="rect">
                    <a:avLst/>
                  </a:prstGeom>
                  <ask:type>
                    <ask:lineSketchCurved/>
                  </ask:type>
                </ask:lineSketchStyleProps>
              </a:ext>
            </a:extLst>
          </a:ln>
        </p:spPr>
        <p:txBody>
          <a:bodyPr wrap="square">
            <a:spAutoFit/>
          </a:bodyPr>
          <a:lstStyle/>
          <a:p>
            <a:pPr>
              <a:lnSpc>
                <a:spcPct val="150000"/>
              </a:lnSpc>
            </a:pPr>
            <a:r>
              <a:rPr lang="es-ES" sz="1600" dirty="0">
                <a:latin typeface="Arial Nova" panose="020B0504020202020204" pitchFamily="34" charset="0"/>
              </a:rPr>
              <a:t>Recuerda que es fundamental seguir las reglas del estilo de citación elegido para garantizar la coherencia y la precisión en tu trabajo de redacción.</a:t>
            </a:r>
            <a:endParaRPr lang="es-MX" sz="1600" dirty="0">
              <a:latin typeface="Arial Nova" panose="020B0504020202020204" pitchFamily="34" charset="0"/>
            </a:endParaRPr>
          </a:p>
        </p:txBody>
      </p:sp>
      <p:pic>
        <p:nvPicPr>
          <p:cNvPr id="11266" name="Picture 2" descr="Lápiz y libreta | Vector Premium">
            <a:extLst>
              <a:ext uri="{FF2B5EF4-FFF2-40B4-BE49-F238E27FC236}">
                <a16:creationId xmlns:a16="http://schemas.microsoft.com/office/drawing/2014/main" id="{70910DAD-3259-FA88-63D4-42BEBE9F3D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154" y="2727960"/>
            <a:ext cx="219456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4595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7620"/>
            <a:ext cx="9144000" cy="5143500"/>
          </a:xfrm>
          <a:prstGeom prst="rect">
            <a:avLst/>
          </a:prstGeom>
          <a:solidFill>
            <a:srgbClr val="3C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Imagen 1" descr="Diagrama&#10;&#10;Descripción generada automáticamente">
            <a:extLst>
              <a:ext uri="{FF2B5EF4-FFF2-40B4-BE49-F238E27FC236}">
                <a16:creationId xmlns:a16="http://schemas.microsoft.com/office/drawing/2014/main" id="{EA2C7969-53F2-25D6-D905-EF42C8812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0" y="57150"/>
            <a:ext cx="6725920" cy="504444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261" y="99060"/>
            <a:ext cx="1212919" cy="722995"/>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33482">
            <a:off x="1379" y="3871628"/>
            <a:ext cx="1433942" cy="1286487"/>
          </a:xfrm>
          <a:prstGeom prst="rect">
            <a:avLst/>
          </a:prstGeom>
        </p:spPr>
      </p:pic>
    </p:spTree>
    <p:extLst>
      <p:ext uri="{BB962C8B-B14F-4D97-AF65-F5344CB8AC3E}">
        <p14:creationId xmlns:p14="http://schemas.microsoft.com/office/powerpoint/2010/main" val="15440147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1000"/>
                                        <p:tgtEl>
                                          <p:spTgt spid="7"/>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Ejemplo:</a:t>
            </a:r>
            <a:endParaRPr lang="zh-CN" altLang="en-US" sz="2800" dirty="0">
              <a:solidFill>
                <a:schemeClr val="bg1"/>
              </a:solidFill>
              <a:latin typeface="Arial Nova" panose="020B0504020202020204" pitchFamily="34" charset="0"/>
            </a:endParaRPr>
          </a:p>
        </p:txBody>
      </p:sp>
      <p:sp>
        <p:nvSpPr>
          <p:cNvPr id="2" name="CuadroTexto 1">
            <a:extLst>
              <a:ext uri="{FF2B5EF4-FFF2-40B4-BE49-F238E27FC236}">
                <a16:creationId xmlns:a16="http://schemas.microsoft.com/office/drawing/2014/main" id="{D0794504-3E9E-71F2-9A0E-CC39ACCF01DB}"/>
              </a:ext>
            </a:extLst>
          </p:cNvPr>
          <p:cNvSpPr txBox="1"/>
          <p:nvPr/>
        </p:nvSpPr>
        <p:spPr>
          <a:xfrm>
            <a:off x="449580" y="929640"/>
            <a:ext cx="8298180" cy="1021562"/>
          </a:xfrm>
          <a:prstGeom prst="rect">
            <a:avLst/>
          </a:prstGeom>
          <a:noFill/>
        </p:spPr>
        <p:txBody>
          <a:bodyPr wrap="square" rtlCol="0">
            <a:spAutoFit/>
          </a:bodyPr>
          <a:lstStyle/>
          <a:p>
            <a:pPr algn="ctr">
              <a:lnSpc>
                <a:spcPct val="150000"/>
              </a:lnSpc>
            </a:pPr>
            <a:r>
              <a:rPr lang="es-ES" sz="1400" dirty="0">
                <a:latin typeface="Arial Nova" panose="020B0504020202020204" pitchFamily="34" charset="0"/>
              </a:rPr>
              <a:t>Desde un punto de vista meramente moral, “¿ es aceptable que un indigente robe para comer? Seguramente, y desde una perspectiva moral, para mucha gente es bastante asumible que un indigente consiga comida robando dinero o bien robando comida</a:t>
            </a:r>
            <a:r>
              <a:rPr lang="es-MX" sz="1400" dirty="0">
                <a:latin typeface="Arial Nova" panose="020B0504020202020204" pitchFamily="34" charset="0"/>
              </a:rPr>
              <a:t>” </a:t>
            </a:r>
            <a:r>
              <a:rPr lang="es-MX" sz="1400" dirty="0">
                <a:highlight>
                  <a:srgbClr val="00FF00"/>
                </a:highlight>
                <a:latin typeface="Arial Nova" panose="020B0504020202020204" pitchFamily="34" charset="0"/>
              </a:rPr>
              <a:t>(</a:t>
            </a:r>
            <a:r>
              <a:rPr lang="es-MX" sz="1400" dirty="0" err="1">
                <a:highlight>
                  <a:srgbClr val="00FF00"/>
                </a:highlight>
                <a:latin typeface="Arial Nova" panose="020B0504020202020204" pitchFamily="34" charset="0"/>
              </a:rPr>
              <a:t>Buxarrals</a:t>
            </a:r>
            <a:r>
              <a:rPr lang="es-MX" sz="1400" dirty="0">
                <a:highlight>
                  <a:srgbClr val="00FF00"/>
                </a:highlight>
                <a:latin typeface="Arial Nova" panose="020B0504020202020204" pitchFamily="34" charset="0"/>
              </a:rPr>
              <a:t> &amp; Prats, 2013, p.15)</a:t>
            </a:r>
          </a:p>
        </p:txBody>
      </p:sp>
      <p:sp>
        <p:nvSpPr>
          <p:cNvPr id="3" name="CuadroTexto 2">
            <a:extLst>
              <a:ext uri="{FF2B5EF4-FFF2-40B4-BE49-F238E27FC236}">
                <a16:creationId xmlns:a16="http://schemas.microsoft.com/office/drawing/2014/main" id="{643A00C3-C268-4FD4-A0F5-C00C0388E650}"/>
              </a:ext>
            </a:extLst>
          </p:cNvPr>
          <p:cNvSpPr txBox="1"/>
          <p:nvPr/>
        </p:nvSpPr>
        <p:spPr>
          <a:xfrm>
            <a:off x="422910" y="3745433"/>
            <a:ext cx="8298180" cy="698396"/>
          </a:xfrm>
          <a:prstGeom prst="rect">
            <a:avLst/>
          </a:prstGeom>
          <a:noFill/>
        </p:spPr>
        <p:txBody>
          <a:bodyPr wrap="square" rtlCol="0">
            <a:spAutoFit/>
          </a:bodyPr>
          <a:lstStyle/>
          <a:p>
            <a:pPr algn="ctr">
              <a:lnSpc>
                <a:spcPct val="150000"/>
              </a:lnSpc>
            </a:pPr>
            <a:r>
              <a:rPr lang="es-MX" sz="1400" dirty="0">
                <a:latin typeface="Arial Nova" panose="020B0504020202020204" pitchFamily="34" charset="0"/>
              </a:rPr>
              <a:t>Sin embargo, </a:t>
            </a:r>
            <a:r>
              <a:rPr lang="es-MX" sz="1400" dirty="0">
                <a:highlight>
                  <a:srgbClr val="00FFFF"/>
                </a:highlight>
                <a:latin typeface="Arial Nova" panose="020B0504020202020204" pitchFamily="34" charset="0"/>
              </a:rPr>
              <a:t>Paredes (2013) </a:t>
            </a:r>
            <a:r>
              <a:rPr lang="es-MX" sz="1400" dirty="0">
                <a:latin typeface="Arial Nova" panose="020B0504020202020204" pitchFamily="34" charset="0"/>
              </a:rPr>
              <a:t>afirma que la ética no dicta normas específicas, pues a través de conceptos explica, esclarece y fundamenta la importancia de la moral.</a:t>
            </a:r>
          </a:p>
        </p:txBody>
      </p:sp>
      <p:sp>
        <p:nvSpPr>
          <p:cNvPr id="4" name="CuadroTexto 3">
            <a:extLst>
              <a:ext uri="{FF2B5EF4-FFF2-40B4-BE49-F238E27FC236}">
                <a16:creationId xmlns:a16="http://schemas.microsoft.com/office/drawing/2014/main" id="{57FE462F-9BC0-E145-5CE4-DCB0BFC745E4}"/>
              </a:ext>
            </a:extLst>
          </p:cNvPr>
          <p:cNvSpPr txBox="1"/>
          <p:nvPr/>
        </p:nvSpPr>
        <p:spPr>
          <a:xfrm>
            <a:off x="4571999" y="2384134"/>
            <a:ext cx="2158135" cy="375231"/>
          </a:xfrm>
          <a:prstGeom prst="rect">
            <a:avLst/>
          </a:prstGeom>
          <a:solidFill>
            <a:srgbClr val="79CDC3"/>
          </a:solidFill>
        </p:spPr>
        <p:txBody>
          <a:bodyPr wrap="square" rtlCol="0">
            <a:spAutoFit/>
          </a:bodyPr>
          <a:lstStyle/>
          <a:p>
            <a:pPr algn="ctr">
              <a:lnSpc>
                <a:spcPct val="150000"/>
              </a:lnSpc>
            </a:pPr>
            <a:r>
              <a:rPr lang="es-MX" sz="1400" dirty="0">
                <a:latin typeface="Arial Nova" panose="020B0504020202020204" pitchFamily="34" charset="0"/>
              </a:rPr>
              <a:t>Cita parentética</a:t>
            </a:r>
          </a:p>
        </p:txBody>
      </p:sp>
      <p:sp>
        <p:nvSpPr>
          <p:cNvPr id="6" name="CuadroTexto 5">
            <a:extLst>
              <a:ext uri="{FF2B5EF4-FFF2-40B4-BE49-F238E27FC236}">
                <a16:creationId xmlns:a16="http://schemas.microsoft.com/office/drawing/2014/main" id="{7737DCC8-1B29-0E76-9141-80F81A639E48}"/>
              </a:ext>
            </a:extLst>
          </p:cNvPr>
          <p:cNvSpPr txBox="1"/>
          <p:nvPr/>
        </p:nvSpPr>
        <p:spPr>
          <a:xfrm>
            <a:off x="449580" y="2571750"/>
            <a:ext cx="2158135" cy="375231"/>
          </a:xfrm>
          <a:prstGeom prst="rect">
            <a:avLst/>
          </a:prstGeom>
          <a:solidFill>
            <a:srgbClr val="5CB8E6"/>
          </a:solidFill>
        </p:spPr>
        <p:txBody>
          <a:bodyPr wrap="square" rtlCol="0">
            <a:spAutoFit/>
          </a:bodyPr>
          <a:lstStyle/>
          <a:p>
            <a:pPr algn="ctr">
              <a:lnSpc>
                <a:spcPct val="150000"/>
              </a:lnSpc>
            </a:pPr>
            <a:r>
              <a:rPr lang="es-MX" sz="1400" dirty="0">
                <a:latin typeface="Arial Nova" panose="020B0504020202020204" pitchFamily="34" charset="0"/>
              </a:rPr>
              <a:t>Cita narrativa</a:t>
            </a:r>
          </a:p>
        </p:txBody>
      </p:sp>
      <p:cxnSp>
        <p:nvCxnSpPr>
          <p:cNvPr id="10" name="Conector: curvado 9">
            <a:extLst>
              <a:ext uri="{FF2B5EF4-FFF2-40B4-BE49-F238E27FC236}">
                <a16:creationId xmlns:a16="http://schemas.microsoft.com/office/drawing/2014/main" id="{4D7CFB33-86C6-9E51-1139-B48B799227C6}"/>
              </a:ext>
            </a:extLst>
          </p:cNvPr>
          <p:cNvCxnSpPr>
            <a:cxnSpLocks/>
            <a:stCxn id="6" idx="3"/>
          </p:cNvCxnSpPr>
          <p:nvPr/>
        </p:nvCxnSpPr>
        <p:spPr>
          <a:xfrm>
            <a:off x="2607715" y="2759366"/>
            <a:ext cx="272645" cy="986067"/>
          </a:xfrm>
          <a:prstGeom prst="curvedConnector2">
            <a:avLst/>
          </a:prstGeom>
          <a:ln w="57150">
            <a:solidFill>
              <a:srgbClr val="5CB8E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curvado 11">
            <a:extLst>
              <a:ext uri="{FF2B5EF4-FFF2-40B4-BE49-F238E27FC236}">
                <a16:creationId xmlns:a16="http://schemas.microsoft.com/office/drawing/2014/main" id="{26FAB3BB-ACB6-F8CE-B701-D120869DC378}"/>
              </a:ext>
            </a:extLst>
          </p:cNvPr>
          <p:cNvCxnSpPr>
            <a:stCxn id="4" idx="3"/>
          </p:cNvCxnSpPr>
          <p:nvPr/>
        </p:nvCxnSpPr>
        <p:spPr>
          <a:xfrm flipV="1">
            <a:off x="6730134" y="1951202"/>
            <a:ext cx="417426" cy="620548"/>
          </a:xfrm>
          <a:prstGeom prst="curvedConnector2">
            <a:avLst/>
          </a:prstGeom>
          <a:ln w="57150">
            <a:solidFill>
              <a:srgbClr val="79CDC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3974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ATENCIÓN</a:t>
            </a:r>
            <a:endParaRPr lang="zh-CN" altLang="en-US" sz="2800" dirty="0">
              <a:solidFill>
                <a:schemeClr val="bg1"/>
              </a:solidFill>
              <a:latin typeface="Arial Nova" panose="020B0504020202020204" pitchFamily="34" charset="0"/>
            </a:endParaRPr>
          </a:p>
        </p:txBody>
      </p:sp>
      <p:sp>
        <p:nvSpPr>
          <p:cNvPr id="2" name="CuadroTexto 1">
            <a:extLst>
              <a:ext uri="{FF2B5EF4-FFF2-40B4-BE49-F238E27FC236}">
                <a16:creationId xmlns:a16="http://schemas.microsoft.com/office/drawing/2014/main" id="{149B50B3-FDF3-AAE2-6AB4-33EFBF64904A}"/>
              </a:ext>
            </a:extLst>
          </p:cNvPr>
          <p:cNvSpPr txBox="1"/>
          <p:nvPr/>
        </p:nvSpPr>
        <p:spPr>
          <a:xfrm>
            <a:off x="422910" y="956228"/>
            <a:ext cx="8298180" cy="1154290"/>
          </a:xfrm>
          <a:prstGeom prst="rect">
            <a:avLst/>
          </a:prstGeom>
          <a:noFill/>
        </p:spPr>
        <p:txBody>
          <a:bodyPr wrap="square" rtlCol="0">
            <a:spAutoFit/>
          </a:bodyPr>
          <a:lstStyle/>
          <a:p>
            <a:pPr algn="ctr">
              <a:lnSpc>
                <a:spcPct val="150000"/>
              </a:lnSpc>
            </a:pPr>
            <a:r>
              <a:rPr lang="es-MX" sz="1600" b="1" dirty="0">
                <a:latin typeface="Arial Nova" panose="020B0504020202020204" pitchFamily="34" charset="0"/>
              </a:rPr>
              <a:t>Incluye una cita </a:t>
            </a:r>
            <a:r>
              <a:rPr lang="es-MX" sz="1600" dirty="0">
                <a:latin typeface="Arial Nova" panose="020B0504020202020204" pitchFamily="34" charset="0"/>
              </a:rPr>
              <a:t>cada vez que utilice las palabras, ideas o imágenes de otra persona (o de su propio trabajo anterior), independientemente de si está parafraseando o citando a un autor directamente.</a:t>
            </a:r>
            <a:endParaRPr lang="es-MX" sz="1600" b="1" dirty="0">
              <a:latin typeface="Arial Nova" panose="020B0504020202020204" pitchFamily="34" charset="0"/>
            </a:endParaRPr>
          </a:p>
        </p:txBody>
      </p:sp>
      <p:sp>
        <p:nvSpPr>
          <p:cNvPr id="3" name="CuadroTexto 2">
            <a:extLst>
              <a:ext uri="{FF2B5EF4-FFF2-40B4-BE49-F238E27FC236}">
                <a16:creationId xmlns:a16="http://schemas.microsoft.com/office/drawing/2014/main" id="{CB377531-DB61-8157-6094-04E383935BFF}"/>
              </a:ext>
            </a:extLst>
          </p:cNvPr>
          <p:cNvSpPr txBox="1"/>
          <p:nvPr/>
        </p:nvSpPr>
        <p:spPr>
          <a:xfrm>
            <a:off x="422910" y="2469859"/>
            <a:ext cx="8298180" cy="784958"/>
          </a:xfrm>
          <a:prstGeom prst="rect">
            <a:avLst/>
          </a:prstGeom>
          <a:noFill/>
        </p:spPr>
        <p:txBody>
          <a:bodyPr wrap="square" rtlCol="0">
            <a:spAutoFit/>
          </a:bodyPr>
          <a:lstStyle/>
          <a:p>
            <a:pPr algn="ctr">
              <a:lnSpc>
                <a:spcPct val="150000"/>
              </a:lnSpc>
            </a:pPr>
            <a:r>
              <a:rPr lang="es-MX" sz="1600" b="1" dirty="0">
                <a:latin typeface="Arial Nova" panose="020B0504020202020204" pitchFamily="34" charset="0"/>
              </a:rPr>
              <a:t>No repitas </a:t>
            </a:r>
            <a:r>
              <a:rPr lang="es-MX" sz="1600" dirty="0">
                <a:latin typeface="Arial Nova" panose="020B0504020202020204" pitchFamily="34" charset="0"/>
              </a:rPr>
              <a:t>las citas cuando el contexto deje claro que sigues hablando o utilizando la misma fuente. </a:t>
            </a:r>
            <a:endParaRPr lang="es-MX" sz="1600" b="1" dirty="0">
              <a:latin typeface="Arial Nova" panose="020B0504020202020204" pitchFamily="34" charset="0"/>
            </a:endParaRPr>
          </a:p>
        </p:txBody>
      </p:sp>
      <p:sp>
        <p:nvSpPr>
          <p:cNvPr id="4" name="CuadroTexto 3">
            <a:extLst>
              <a:ext uri="{FF2B5EF4-FFF2-40B4-BE49-F238E27FC236}">
                <a16:creationId xmlns:a16="http://schemas.microsoft.com/office/drawing/2014/main" id="{7F6698D9-2FC7-CF1B-6086-79BFE9A0E0A7}"/>
              </a:ext>
            </a:extLst>
          </p:cNvPr>
          <p:cNvSpPr txBox="1"/>
          <p:nvPr/>
        </p:nvSpPr>
        <p:spPr>
          <a:xfrm>
            <a:off x="422910" y="3625954"/>
            <a:ext cx="6450330" cy="784958"/>
          </a:xfrm>
          <a:prstGeom prst="rect">
            <a:avLst/>
          </a:prstGeom>
          <a:noFill/>
        </p:spPr>
        <p:txBody>
          <a:bodyPr wrap="square" rtlCol="0">
            <a:spAutoFit/>
          </a:bodyPr>
          <a:lstStyle/>
          <a:p>
            <a:pPr algn="ctr">
              <a:lnSpc>
                <a:spcPct val="150000"/>
              </a:lnSpc>
            </a:pPr>
            <a:r>
              <a:rPr lang="es-MX" sz="1600" b="1" dirty="0">
                <a:latin typeface="Arial Nova" panose="020B0504020202020204" pitchFamily="34" charset="0"/>
              </a:rPr>
              <a:t>No cites en exceso </a:t>
            </a:r>
            <a:r>
              <a:rPr lang="es-MX" sz="1600" dirty="0">
                <a:latin typeface="Arial Nova" panose="020B0504020202020204" pitchFamily="34" charset="0"/>
              </a:rPr>
              <a:t>esto puede producir un texto ilegible y poco original</a:t>
            </a:r>
            <a:endParaRPr lang="es-MX" sz="1600" b="1" dirty="0">
              <a:latin typeface="Arial Nova" panose="020B0504020202020204" pitchFamily="34" charset="0"/>
            </a:endParaRPr>
          </a:p>
        </p:txBody>
      </p:sp>
      <p:pic>
        <p:nvPicPr>
          <p:cNvPr id="26626" name="Picture 2" descr="Atención Signo De Exclamación - Gráficos vectoriales gratis en Pixabay">
            <a:extLst>
              <a:ext uri="{FF2B5EF4-FFF2-40B4-BE49-F238E27FC236}">
                <a16:creationId xmlns:a16="http://schemas.microsoft.com/office/drawing/2014/main" id="{256460EC-3847-EC98-51BE-3A773DAAE3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2067" y="2933700"/>
            <a:ext cx="2284293" cy="2057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1967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a:off x="989598" y="1515563"/>
            <a:ext cx="6916445" cy="2112373"/>
          </a:xfrm>
          <a:prstGeom prst="rect">
            <a:avLst/>
          </a:prstGeom>
        </p:spPr>
        <p:txBody>
          <a:bodyPr wrap="square">
            <a:spAutoFit/>
          </a:bodyPr>
          <a:lstStyle/>
          <a:p>
            <a:pPr algn="just" defTabSz="914400">
              <a:lnSpc>
                <a:spcPct val="120000"/>
              </a:lnSpc>
              <a:defRPr/>
            </a:pPr>
            <a:r>
              <a:rPr lang="es-MX" altLang="es-MX" sz="2800" dirty="0">
                <a:latin typeface="Arial Nova" panose="020B0504020202020204" pitchFamily="34" charset="0"/>
              </a:rPr>
              <a:t>Desarrollar una investigación de forma adecuada y bien documentada, ya sea protocolo, tesis y/o documento de información.</a:t>
            </a:r>
          </a:p>
        </p:txBody>
      </p:sp>
      <p:sp>
        <p:nvSpPr>
          <p:cNvPr id="5" name="标题 4"/>
          <p:cNvSpPr>
            <a:spLocks noGrp="1"/>
          </p:cNvSpPr>
          <p:nvPr>
            <p:ph type="title" idx="4294967295"/>
          </p:nvPr>
        </p:nvSpPr>
        <p:spPr>
          <a:xfrm>
            <a:off x="0" y="141288"/>
            <a:ext cx="7144814" cy="519112"/>
          </a:xfrm>
          <a:solidFill>
            <a:srgbClr val="3C4856"/>
          </a:solidFill>
        </p:spPr>
        <p:txBody>
          <a:bodyPr rtlCol="0">
            <a:noAutofit/>
          </a:bodyPr>
          <a:lstStyle/>
          <a:p>
            <a:pPr>
              <a:defRPr/>
            </a:pPr>
            <a:r>
              <a:rPr lang="zh-CN" altLang="en-US" sz="2800" dirty="0">
                <a:solidFill>
                  <a:schemeClr val="bg1"/>
                </a:solidFill>
                <a:latin typeface="Arial Nova" panose="020B0504020202020204" pitchFamily="34" charset="0"/>
              </a:rPr>
              <a:t> </a:t>
            </a:r>
            <a:r>
              <a:rPr lang="es-MX" altLang="zh-CN" sz="2800" dirty="0">
                <a:solidFill>
                  <a:schemeClr val="bg1"/>
                </a:solidFill>
                <a:latin typeface="Arial Nova" panose="020B0504020202020204" pitchFamily="34" charset="0"/>
              </a:rPr>
              <a:t>OBJETIVO DE LA ASIGNATURA</a:t>
            </a:r>
            <a:endParaRPr lang="zh-CN" altLang="en-US" sz="2800"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16769152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1550"/>
                            </p:stCondLst>
                            <p:childTnLst>
                              <p:par>
                                <p:cTn id="13" presetID="42" presetClass="entr" presetSubtype="0" fill="hold" grpId="0"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1000"/>
                                        <p:tgtEl>
                                          <p:spTgt spid="70"/>
                                        </p:tgtEl>
                                      </p:cBhvr>
                                    </p:animEffect>
                                    <p:anim calcmode="lin" valueType="num">
                                      <p:cBhvr>
                                        <p:cTn id="16" dur="1000" fill="hold"/>
                                        <p:tgtEl>
                                          <p:spTgt spid="70"/>
                                        </p:tgtEl>
                                        <p:attrNameLst>
                                          <p:attrName>ppt_x</p:attrName>
                                        </p:attrNameLst>
                                      </p:cBhvr>
                                      <p:tavLst>
                                        <p:tav tm="0">
                                          <p:val>
                                            <p:strVal val="#ppt_x"/>
                                          </p:val>
                                        </p:tav>
                                        <p:tav tm="100000">
                                          <p:val>
                                            <p:strVal val="#ppt_x"/>
                                          </p:val>
                                        </p:tav>
                                      </p:tavLst>
                                    </p:anim>
                                    <p:anim calcmode="lin" valueType="num">
                                      <p:cBhvr>
                                        <p:cTn id="17"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 ¿QUÉ SE DEBE CITAR?</a:t>
            </a:r>
            <a:endParaRPr lang="zh-CN" altLang="en-US" sz="2800" dirty="0">
              <a:solidFill>
                <a:schemeClr val="bg1"/>
              </a:solidFill>
              <a:latin typeface="Arial Nova" panose="020B0504020202020204" pitchFamily="34" charset="0"/>
            </a:endParaRPr>
          </a:p>
        </p:txBody>
      </p:sp>
      <p:grpSp>
        <p:nvGrpSpPr>
          <p:cNvPr id="2" name="Grupo 1">
            <a:extLst>
              <a:ext uri="{FF2B5EF4-FFF2-40B4-BE49-F238E27FC236}">
                <a16:creationId xmlns:a16="http://schemas.microsoft.com/office/drawing/2014/main" id="{1960DA1F-1F32-0A59-FA06-0EF93A64FAE1}"/>
              </a:ext>
            </a:extLst>
          </p:cNvPr>
          <p:cNvGrpSpPr/>
          <p:nvPr/>
        </p:nvGrpSpPr>
        <p:grpSpPr>
          <a:xfrm>
            <a:off x="391926" y="852270"/>
            <a:ext cx="1891436" cy="1198679"/>
            <a:chOff x="3145" y="0"/>
            <a:chExt cx="1891436" cy="1198679"/>
          </a:xfrm>
        </p:grpSpPr>
        <p:sp>
          <p:nvSpPr>
            <p:cNvPr id="13" name="Rectángulo 12">
              <a:extLst>
                <a:ext uri="{FF2B5EF4-FFF2-40B4-BE49-F238E27FC236}">
                  <a16:creationId xmlns:a16="http://schemas.microsoft.com/office/drawing/2014/main" id="{A5301028-8DB6-9BA0-F061-FEB48E083DAF}"/>
                </a:ext>
              </a:extLst>
            </p:cNvPr>
            <p:cNvSpPr/>
            <p:nvPr/>
          </p:nvSpPr>
          <p:spPr>
            <a:xfrm>
              <a:off x="3145" y="0"/>
              <a:ext cx="1891436" cy="1198679"/>
            </a:xfrm>
            <a:prstGeom prst="rect">
              <a:avLst/>
            </a:prstGeom>
          </p:spPr>
          <p:style>
            <a:lnRef idx="1">
              <a:schemeClr val="accent4">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a:lstStyle/>
            <a:p>
              <a:pPr algn="ctr"/>
              <a:endParaRPr lang="es-MX"/>
            </a:p>
          </p:txBody>
        </p:sp>
        <p:sp>
          <p:nvSpPr>
            <p:cNvPr id="14" name="CuadroTexto 13">
              <a:extLst>
                <a:ext uri="{FF2B5EF4-FFF2-40B4-BE49-F238E27FC236}">
                  <a16:creationId xmlns:a16="http://schemas.microsoft.com/office/drawing/2014/main" id="{D2D3DE76-CFF9-1EC2-34FC-AC4B05AD5F9A}"/>
                </a:ext>
              </a:extLst>
            </p:cNvPr>
            <p:cNvSpPr txBox="1"/>
            <p:nvPr/>
          </p:nvSpPr>
          <p:spPr>
            <a:xfrm>
              <a:off x="3145" y="0"/>
              <a:ext cx="1891436" cy="119867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MX" sz="1200" b="1" kern="1200" dirty="0">
                  <a:latin typeface="Arial Nova" panose="020B0504020202020204" pitchFamily="34" charset="0"/>
                </a:rPr>
                <a:t>TODOS LOS DATOS, CIFRAS, ESTADÍSTICAS QUE NO SEAN DE CONOCIMIENTO COMÚN: </a:t>
              </a:r>
              <a:endParaRPr lang="es-MX" sz="1200" kern="1200" dirty="0">
                <a:latin typeface="Arial Nova" panose="020B0504020202020204" pitchFamily="34" charset="0"/>
              </a:endParaRPr>
            </a:p>
          </p:txBody>
        </p:sp>
      </p:grpSp>
      <p:grpSp>
        <p:nvGrpSpPr>
          <p:cNvPr id="3" name="Grupo 2">
            <a:extLst>
              <a:ext uri="{FF2B5EF4-FFF2-40B4-BE49-F238E27FC236}">
                <a16:creationId xmlns:a16="http://schemas.microsoft.com/office/drawing/2014/main" id="{E05C590A-C135-3DA2-5363-CA6807185D40}"/>
              </a:ext>
            </a:extLst>
          </p:cNvPr>
          <p:cNvGrpSpPr/>
          <p:nvPr/>
        </p:nvGrpSpPr>
        <p:grpSpPr>
          <a:xfrm>
            <a:off x="2548182" y="852270"/>
            <a:ext cx="1891436" cy="1198679"/>
            <a:chOff x="2159401" y="0"/>
            <a:chExt cx="1891436" cy="1198679"/>
          </a:xfrm>
        </p:grpSpPr>
        <p:sp>
          <p:nvSpPr>
            <p:cNvPr id="11" name="Rectángulo 10">
              <a:extLst>
                <a:ext uri="{FF2B5EF4-FFF2-40B4-BE49-F238E27FC236}">
                  <a16:creationId xmlns:a16="http://schemas.microsoft.com/office/drawing/2014/main" id="{F53FFD97-AC89-4214-DFEC-72794111682A}"/>
                </a:ext>
              </a:extLst>
            </p:cNvPr>
            <p:cNvSpPr/>
            <p:nvPr/>
          </p:nvSpPr>
          <p:spPr>
            <a:xfrm>
              <a:off x="2159401" y="0"/>
              <a:ext cx="1891436" cy="1198679"/>
            </a:xfrm>
            <a:prstGeom prst="rect">
              <a:avLst/>
            </a:prstGeom>
          </p:spPr>
          <p:style>
            <a:lnRef idx="1">
              <a:schemeClr val="accent4">
                <a:hueOff val="3465231"/>
                <a:satOff val="-15989"/>
                <a:lumOff val="588"/>
                <a:alphaOff val="0"/>
              </a:schemeClr>
            </a:lnRef>
            <a:fillRef idx="2">
              <a:schemeClr val="accent4">
                <a:hueOff val="3465231"/>
                <a:satOff val="-15989"/>
                <a:lumOff val="588"/>
                <a:alphaOff val="0"/>
              </a:schemeClr>
            </a:fillRef>
            <a:effectRef idx="1">
              <a:schemeClr val="accent4">
                <a:hueOff val="3465231"/>
                <a:satOff val="-15989"/>
                <a:lumOff val="588"/>
                <a:alphaOff val="0"/>
              </a:schemeClr>
            </a:effectRef>
            <a:fontRef idx="minor">
              <a:schemeClr val="dk1"/>
            </a:fontRef>
          </p:style>
          <p:txBody>
            <a:bodyPr/>
            <a:lstStyle/>
            <a:p>
              <a:pPr algn="ctr"/>
              <a:endParaRPr lang="es-MX"/>
            </a:p>
          </p:txBody>
        </p:sp>
        <p:sp>
          <p:nvSpPr>
            <p:cNvPr id="12" name="CuadroTexto 11">
              <a:extLst>
                <a:ext uri="{FF2B5EF4-FFF2-40B4-BE49-F238E27FC236}">
                  <a16:creationId xmlns:a16="http://schemas.microsoft.com/office/drawing/2014/main" id="{0068FBF2-DAC3-4A08-970D-40A1384925D6}"/>
                </a:ext>
              </a:extLst>
            </p:cNvPr>
            <p:cNvSpPr txBox="1"/>
            <p:nvPr/>
          </p:nvSpPr>
          <p:spPr>
            <a:xfrm>
              <a:off x="2159401" y="0"/>
              <a:ext cx="1891436" cy="119867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MX" sz="1200" b="1" kern="1200" dirty="0">
                  <a:latin typeface="Arial Nova" panose="020B0504020202020204" pitchFamily="34" charset="0"/>
                </a:rPr>
                <a:t>TEORÍAS O IDEAS ESPECÍFICAS QUE HAN SIDO PROPUESTOS POR OTRAS PERSONAS</a:t>
              </a:r>
              <a:endParaRPr lang="es-MX" sz="1200" kern="1200" dirty="0">
                <a:latin typeface="Arial Nova" panose="020B0504020202020204" pitchFamily="34" charset="0"/>
              </a:endParaRPr>
            </a:p>
          </p:txBody>
        </p:sp>
      </p:grpSp>
      <p:grpSp>
        <p:nvGrpSpPr>
          <p:cNvPr id="4" name="Grupo 3">
            <a:extLst>
              <a:ext uri="{FF2B5EF4-FFF2-40B4-BE49-F238E27FC236}">
                <a16:creationId xmlns:a16="http://schemas.microsoft.com/office/drawing/2014/main" id="{B710ED88-70F4-622B-4C4F-56FDE57694D8}"/>
              </a:ext>
            </a:extLst>
          </p:cNvPr>
          <p:cNvGrpSpPr/>
          <p:nvPr/>
        </p:nvGrpSpPr>
        <p:grpSpPr>
          <a:xfrm>
            <a:off x="4704401" y="852270"/>
            <a:ext cx="1891436" cy="1198679"/>
            <a:chOff x="4315620" y="0"/>
            <a:chExt cx="1891436" cy="1198679"/>
          </a:xfrm>
        </p:grpSpPr>
        <p:sp>
          <p:nvSpPr>
            <p:cNvPr id="9" name="Rectángulo 8">
              <a:extLst>
                <a:ext uri="{FF2B5EF4-FFF2-40B4-BE49-F238E27FC236}">
                  <a16:creationId xmlns:a16="http://schemas.microsoft.com/office/drawing/2014/main" id="{93A34278-BDA9-961C-50F2-7FDCFBD4E274}"/>
                </a:ext>
              </a:extLst>
            </p:cNvPr>
            <p:cNvSpPr/>
            <p:nvPr/>
          </p:nvSpPr>
          <p:spPr>
            <a:xfrm>
              <a:off x="4315620" y="0"/>
              <a:ext cx="1891436" cy="1198679"/>
            </a:xfrm>
            <a:prstGeom prst="rect">
              <a:avLst/>
            </a:prstGeom>
          </p:spPr>
          <p:style>
            <a:lnRef idx="1">
              <a:schemeClr val="accent4">
                <a:hueOff val="6930461"/>
                <a:satOff val="-31979"/>
                <a:lumOff val="1177"/>
                <a:alphaOff val="0"/>
              </a:schemeClr>
            </a:lnRef>
            <a:fillRef idx="2">
              <a:schemeClr val="accent4">
                <a:hueOff val="6930461"/>
                <a:satOff val="-31979"/>
                <a:lumOff val="1177"/>
                <a:alphaOff val="0"/>
              </a:schemeClr>
            </a:fillRef>
            <a:effectRef idx="1">
              <a:schemeClr val="accent4">
                <a:hueOff val="6930461"/>
                <a:satOff val="-31979"/>
                <a:lumOff val="1177"/>
                <a:alphaOff val="0"/>
              </a:schemeClr>
            </a:effectRef>
            <a:fontRef idx="minor">
              <a:schemeClr val="dk1"/>
            </a:fontRef>
          </p:style>
          <p:txBody>
            <a:bodyPr/>
            <a:lstStyle/>
            <a:p>
              <a:pPr algn="ctr"/>
              <a:endParaRPr lang="es-MX"/>
            </a:p>
          </p:txBody>
        </p:sp>
        <p:sp>
          <p:nvSpPr>
            <p:cNvPr id="10" name="CuadroTexto 9">
              <a:extLst>
                <a:ext uri="{FF2B5EF4-FFF2-40B4-BE49-F238E27FC236}">
                  <a16:creationId xmlns:a16="http://schemas.microsoft.com/office/drawing/2014/main" id="{EDE39EB3-B714-0920-C3A5-F9D43928ED61}"/>
                </a:ext>
              </a:extLst>
            </p:cNvPr>
            <p:cNvSpPr txBox="1"/>
            <p:nvPr/>
          </p:nvSpPr>
          <p:spPr>
            <a:xfrm>
              <a:off x="4315620" y="0"/>
              <a:ext cx="1891436" cy="119867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MX" sz="1200" b="1" kern="1200" dirty="0">
                  <a:latin typeface="Arial Nova" panose="020B0504020202020204" pitchFamily="34" charset="0"/>
                </a:rPr>
                <a:t>CUALQUIER INFORMACIÓN ESPECÍFICA QUE NO SEA DE CONOCIMIENTO PÚBLICO </a:t>
              </a:r>
              <a:endParaRPr lang="es-MX" sz="1200" kern="1200" dirty="0">
                <a:latin typeface="Arial Nova" panose="020B0504020202020204" pitchFamily="34" charset="0"/>
              </a:endParaRPr>
            </a:p>
          </p:txBody>
        </p:sp>
      </p:grpSp>
      <p:grpSp>
        <p:nvGrpSpPr>
          <p:cNvPr id="6" name="Grupo 5">
            <a:extLst>
              <a:ext uri="{FF2B5EF4-FFF2-40B4-BE49-F238E27FC236}">
                <a16:creationId xmlns:a16="http://schemas.microsoft.com/office/drawing/2014/main" id="{DD2EBA23-9D23-9986-8CAE-5C6453C29427}"/>
              </a:ext>
            </a:extLst>
          </p:cNvPr>
          <p:cNvGrpSpPr/>
          <p:nvPr/>
        </p:nvGrpSpPr>
        <p:grpSpPr>
          <a:xfrm>
            <a:off x="6860638" y="852270"/>
            <a:ext cx="1891436" cy="1184212"/>
            <a:chOff x="6471857" y="0"/>
            <a:chExt cx="1891436" cy="1184212"/>
          </a:xfrm>
        </p:grpSpPr>
        <p:sp>
          <p:nvSpPr>
            <p:cNvPr id="7" name="Rectángulo 6">
              <a:extLst>
                <a:ext uri="{FF2B5EF4-FFF2-40B4-BE49-F238E27FC236}">
                  <a16:creationId xmlns:a16="http://schemas.microsoft.com/office/drawing/2014/main" id="{607EA016-0441-8E0B-04C5-E9D226465FEA}"/>
                </a:ext>
              </a:extLst>
            </p:cNvPr>
            <p:cNvSpPr/>
            <p:nvPr/>
          </p:nvSpPr>
          <p:spPr>
            <a:xfrm>
              <a:off x="6471857" y="0"/>
              <a:ext cx="1891436" cy="1184212"/>
            </a:xfrm>
            <a:prstGeom prst="rect">
              <a:avLst/>
            </a:prstGeom>
          </p:spPr>
          <p:style>
            <a:lnRef idx="1">
              <a:schemeClr val="accent4">
                <a:hueOff val="10395692"/>
                <a:satOff val="-47968"/>
                <a:lumOff val="1765"/>
                <a:alphaOff val="0"/>
              </a:schemeClr>
            </a:lnRef>
            <a:fillRef idx="2">
              <a:schemeClr val="accent4">
                <a:hueOff val="10395692"/>
                <a:satOff val="-47968"/>
                <a:lumOff val="1765"/>
                <a:alphaOff val="0"/>
              </a:schemeClr>
            </a:fillRef>
            <a:effectRef idx="1">
              <a:schemeClr val="accent4">
                <a:hueOff val="10395692"/>
                <a:satOff val="-47968"/>
                <a:lumOff val="1765"/>
                <a:alphaOff val="0"/>
              </a:schemeClr>
            </a:effectRef>
            <a:fontRef idx="minor">
              <a:schemeClr val="dk1"/>
            </a:fontRef>
          </p:style>
          <p:txBody>
            <a:bodyPr/>
            <a:lstStyle/>
            <a:p>
              <a:pPr algn="ctr"/>
              <a:endParaRPr lang="es-MX"/>
            </a:p>
          </p:txBody>
        </p:sp>
        <p:sp>
          <p:nvSpPr>
            <p:cNvPr id="8" name="CuadroTexto 7">
              <a:extLst>
                <a:ext uri="{FF2B5EF4-FFF2-40B4-BE49-F238E27FC236}">
                  <a16:creationId xmlns:a16="http://schemas.microsoft.com/office/drawing/2014/main" id="{61F64FCA-231E-D078-DEEC-77E88AF91068}"/>
                </a:ext>
              </a:extLst>
            </p:cNvPr>
            <p:cNvSpPr txBox="1"/>
            <p:nvPr/>
          </p:nvSpPr>
          <p:spPr>
            <a:xfrm>
              <a:off x="6471857" y="0"/>
              <a:ext cx="1891436" cy="1184212"/>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MX" sz="1200" b="1" kern="1200" dirty="0">
                  <a:latin typeface="Arial Nova" panose="020B0504020202020204" pitchFamily="34" charset="0"/>
                </a:rPr>
                <a:t>LO QUE ES DE CONOCIMIENTO COMÚN NO NECESITAS CITARSE</a:t>
              </a:r>
              <a:endParaRPr lang="es-MX" sz="1200" kern="1200" dirty="0">
                <a:latin typeface="Arial Nova" panose="020B0504020202020204" pitchFamily="34" charset="0"/>
              </a:endParaRPr>
            </a:p>
          </p:txBody>
        </p:sp>
      </p:grpSp>
      <p:grpSp>
        <p:nvGrpSpPr>
          <p:cNvPr id="15" name="Grupo 14">
            <a:extLst>
              <a:ext uri="{FF2B5EF4-FFF2-40B4-BE49-F238E27FC236}">
                <a16:creationId xmlns:a16="http://schemas.microsoft.com/office/drawing/2014/main" id="{60A4A85E-1C9D-D6D2-B964-B7CF9626BECC}"/>
              </a:ext>
            </a:extLst>
          </p:cNvPr>
          <p:cNvGrpSpPr/>
          <p:nvPr/>
        </p:nvGrpSpPr>
        <p:grpSpPr>
          <a:xfrm>
            <a:off x="394165" y="2391016"/>
            <a:ext cx="1891436" cy="2520000"/>
            <a:chOff x="10768" y="1320797"/>
            <a:chExt cx="1891436" cy="2120608"/>
          </a:xfrm>
        </p:grpSpPr>
        <p:sp>
          <p:nvSpPr>
            <p:cNvPr id="25" name="Rectángulo 24">
              <a:extLst>
                <a:ext uri="{FF2B5EF4-FFF2-40B4-BE49-F238E27FC236}">
                  <a16:creationId xmlns:a16="http://schemas.microsoft.com/office/drawing/2014/main" id="{18A98C5D-15B6-2812-01BE-1DA73E9E8698}"/>
                </a:ext>
              </a:extLst>
            </p:cNvPr>
            <p:cNvSpPr/>
            <p:nvPr/>
          </p:nvSpPr>
          <p:spPr>
            <a:xfrm>
              <a:off x="10768" y="1320797"/>
              <a:ext cx="1891436" cy="2120608"/>
            </a:xfrm>
            <a:prstGeom prst="rect">
              <a:avLst/>
            </a:prstGeom>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a:lstStyle/>
            <a:p>
              <a:pPr marL="171450" indent="-171450">
                <a:buFont typeface="Arial" panose="020B0604020202020204" pitchFamily="34" charset="0"/>
                <a:buChar char="•"/>
              </a:pPr>
              <a:endParaRPr lang="es-MX" sz="1200">
                <a:latin typeface="Arial Nova" panose="020B0504020202020204" pitchFamily="34" charset="0"/>
              </a:endParaRPr>
            </a:p>
          </p:txBody>
        </p:sp>
        <p:sp>
          <p:nvSpPr>
            <p:cNvPr id="26" name="CuadroTexto 25">
              <a:extLst>
                <a:ext uri="{FF2B5EF4-FFF2-40B4-BE49-F238E27FC236}">
                  <a16:creationId xmlns:a16="http://schemas.microsoft.com/office/drawing/2014/main" id="{564694AF-CD27-EB98-5777-14C9CC399BC3}"/>
                </a:ext>
              </a:extLst>
            </p:cNvPr>
            <p:cNvSpPr txBox="1"/>
            <p:nvPr/>
          </p:nvSpPr>
          <p:spPr>
            <a:xfrm>
              <a:off x="10768" y="1320797"/>
              <a:ext cx="1891436" cy="21206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48006" rIns="64008" bIns="72009" numCol="1" spcCol="1270" anchor="t" anchorCtr="0">
              <a:noAutofit/>
            </a:bodyPr>
            <a:lstStyle/>
            <a:p>
              <a:pPr marL="0" lvl="1" algn="l" defTabSz="400050">
                <a:lnSpc>
                  <a:spcPct val="90000"/>
                </a:lnSpc>
                <a:spcBef>
                  <a:spcPct val="0"/>
                </a:spcBef>
                <a:spcAft>
                  <a:spcPct val="15000"/>
                </a:spcAft>
              </a:pPr>
              <a:r>
                <a:rPr lang="es-MX" sz="1200" dirty="0">
                  <a:latin typeface="Arial Nova" panose="020B0504020202020204" pitchFamily="34" charset="0"/>
                </a:rPr>
                <a:t>E</a:t>
              </a:r>
              <a:r>
                <a:rPr lang="es-MX" sz="1200" kern="1200" dirty="0">
                  <a:latin typeface="Arial Nova" panose="020B0504020202020204" pitchFamily="34" charset="0"/>
                </a:rPr>
                <a:t>l 5 de febrero de 1998, los precios de la plata alcanzaron un valor de $7.28 la onza, </a:t>
              </a:r>
              <a:r>
                <a:rPr lang="es-MX" sz="1200" dirty="0">
                  <a:latin typeface="Arial Nova" panose="020B0504020202020204" pitchFamily="34" charset="0"/>
                </a:rPr>
                <a:t>costo</a:t>
              </a:r>
              <a:r>
                <a:rPr lang="es-MX" sz="1200" kern="1200" dirty="0">
                  <a:latin typeface="Arial Nova" panose="020B0504020202020204" pitchFamily="34" charset="0"/>
                </a:rPr>
                <a:t> más alto en nueve años. Algunos analistas predijeron que alcanzaría los $10.00 a los 2 meses siguientes (</a:t>
              </a:r>
              <a:r>
                <a:rPr lang="es-MX" sz="1200" kern="1200" dirty="0" err="1">
                  <a:latin typeface="Arial Nova" panose="020B0504020202020204" pitchFamily="34" charset="0"/>
                </a:rPr>
                <a:t>Fuerbriger</a:t>
              </a:r>
              <a:r>
                <a:rPr lang="es-MX" sz="1200" dirty="0">
                  <a:latin typeface="Arial Nova" panose="020B0504020202020204" pitchFamily="34" charset="0"/>
                </a:rPr>
                <a:t>, 2010</a:t>
              </a:r>
              <a:r>
                <a:rPr lang="es-MX" sz="1200" kern="1200" dirty="0">
                  <a:latin typeface="Arial Nova" panose="020B0504020202020204" pitchFamily="34" charset="0"/>
                </a:rPr>
                <a:t>)</a:t>
              </a:r>
            </a:p>
          </p:txBody>
        </p:sp>
      </p:grpSp>
      <p:grpSp>
        <p:nvGrpSpPr>
          <p:cNvPr id="16" name="Grupo 15">
            <a:extLst>
              <a:ext uri="{FF2B5EF4-FFF2-40B4-BE49-F238E27FC236}">
                <a16:creationId xmlns:a16="http://schemas.microsoft.com/office/drawing/2014/main" id="{D9DACC43-2CFD-A054-C5BD-27DCE52B437F}"/>
              </a:ext>
            </a:extLst>
          </p:cNvPr>
          <p:cNvGrpSpPr/>
          <p:nvPr/>
        </p:nvGrpSpPr>
        <p:grpSpPr>
          <a:xfrm>
            <a:off x="2550361" y="2385772"/>
            <a:ext cx="1891436" cy="2520000"/>
            <a:chOff x="2159344" y="1323173"/>
            <a:chExt cx="1891436" cy="2038372"/>
          </a:xfrm>
        </p:grpSpPr>
        <p:sp>
          <p:nvSpPr>
            <p:cNvPr id="23" name="Rectángulo 22">
              <a:extLst>
                <a:ext uri="{FF2B5EF4-FFF2-40B4-BE49-F238E27FC236}">
                  <a16:creationId xmlns:a16="http://schemas.microsoft.com/office/drawing/2014/main" id="{03697A2F-2B5D-9193-5E26-47663B226167}"/>
                </a:ext>
              </a:extLst>
            </p:cNvPr>
            <p:cNvSpPr/>
            <p:nvPr/>
          </p:nvSpPr>
          <p:spPr>
            <a:xfrm>
              <a:off x="2159344" y="1323173"/>
              <a:ext cx="1891436" cy="2038372"/>
            </a:xfrm>
            <a:prstGeom prst="rect">
              <a:avLst/>
            </a:prstGeom>
          </p:spPr>
          <p:style>
            <a:lnRef idx="1">
              <a:schemeClr val="accent4">
                <a:tint val="40000"/>
                <a:alpha val="90000"/>
                <a:hueOff val="3837973"/>
                <a:satOff val="-20420"/>
                <a:lumOff val="-1163"/>
                <a:alphaOff val="0"/>
              </a:schemeClr>
            </a:lnRef>
            <a:fillRef idx="1">
              <a:schemeClr val="accent4">
                <a:tint val="40000"/>
                <a:alpha val="90000"/>
                <a:hueOff val="3837973"/>
                <a:satOff val="-20420"/>
                <a:lumOff val="-1163"/>
                <a:alphaOff val="0"/>
              </a:schemeClr>
            </a:fillRef>
            <a:effectRef idx="0">
              <a:schemeClr val="accent4">
                <a:tint val="40000"/>
                <a:alpha val="90000"/>
                <a:hueOff val="3837973"/>
                <a:satOff val="-20420"/>
                <a:lumOff val="-1163"/>
                <a:alphaOff val="0"/>
              </a:schemeClr>
            </a:effectRef>
            <a:fontRef idx="minor">
              <a:schemeClr val="dk1">
                <a:hueOff val="0"/>
                <a:satOff val="0"/>
                <a:lumOff val="0"/>
                <a:alphaOff val="0"/>
              </a:schemeClr>
            </a:fontRef>
          </p:style>
          <p:txBody>
            <a:bodyPr/>
            <a:lstStyle/>
            <a:p>
              <a:pPr marL="171450" indent="-171450">
                <a:buFont typeface="Arial" panose="020B0604020202020204" pitchFamily="34" charset="0"/>
                <a:buChar char="•"/>
              </a:pPr>
              <a:endParaRPr lang="es-MX" sz="1200">
                <a:latin typeface="Arial Nova" panose="020B0504020202020204" pitchFamily="34" charset="0"/>
              </a:endParaRPr>
            </a:p>
          </p:txBody>
        </p:sp>
        <p:sp>
          <p:nvSpPr>
            <p:cNvPr id="24" name="CuadroTexto 23">
              <a:extLst>
                <a:ext uri="{FF2B5EF4-FFF2-40B4-BE49-F238E27FC236}">
                  <a16:creationId xmlns:a16="http://schemas.microsoft.com/office/drawing/2014/main" id="{FDBA452E-9AAA-78FA-CD9B-39A02A9FE3E8}"/>
                </a:ext>
              </a:extLst>
            </p:cNvPr>
            <p:cNvSpPr txBox="1"/>
            <p:nvPr/>
          </p:nvSpPr>
          <p:spPr>
            <a:xfrm>
              <a:off x="2159344" y="1323173"/>
              <a:ext cx="1891436" cy="20383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48006" rIns="64008" bIns="72009" numCol="1" spcCol="1270" anchor="t" anchorCtr="0">
              <a:noAutofit/>
            </a:bodyPr>
            <a:lstStyle/>
            <a:p>
              <a:pPr marL="0" lvl="1" algn="l" defTabSz="400050">
                <a:lnSpc>
                  <a:spcPct val="90000"/>
                </a:lnSpc>
                <a:spcBef>
                  <a:spcPct val="0"/>
                </a:spcBef>
                <a:spcAft>
                  <a:spcPct val="15000"/>
                </a:spcAft>
              </a:pPr>
              <a:r>
                <a:rPr lang="es-MX" sz="1200" kern="1200" dirty="0">
                  <a:latin typeface="Arial Nova" panose="020B0504020202020204" pitchFamily="34" charset="0"/>
                </a:rPr>
                <a:t>No es la pobre y discreta pronunciación de los sonidos de vocales y consonantes lo que tanto interfiere con la comunicación, resolución de entonaciones y acentuaciones equivocadas (Gilbert, 1994, p, 21).</a:t>
              </a:r>
            </a:p>
          </p:txBody>
        </p:sp>
      </p:grpSp>
      <p:grpSp>
        <p:nvGrpSpPr>
          <p:cNvPr id="17" name="Grupo 16">
            <a:extLst>
              <a:ext uri="{FF2B5EF4-FFF2-40B4-BE49-F238E27FC236}">
                <a16:creationId xmlns:a16="http://schemas.microsoft.com/office/drawing/2014/main" id="{CC16AEA9-DEE2-7E4A-FD78-189BB56157AB}"/>
              </a:ext>
            </a:extLst>
          </p:cNvPr>
          <p:cNvGrpSpPr/>
          <p:nvPr/>
        </p:nvGrpSpPr>
        <p:grpSpPr>
          <a:xfrm>
            <a:off x="4706638" y="2384621"/>
            <a:ext cx="1891436" cy="2520000"/>
            <a:chOff x="4376581" y="1687782"/>
            <a:chExt cx="1891436" cy="1945203"/>
          </a:xfrm>
        </p:grpSpPr>
        <p:sp>
          <p:nvSpPr>
            <p:cNvPr id="21" name="Rectángulo 20">
              <a:extLst>
                <a:ext uri="{FF2B5EF4-FFF2-40B4-BE49-F238E27FC236}">
                  <a16:creationId xmlns:a16="http://schemas.microsoft.com/office/drawing/2014/main" id="{EDABEBC4-94CE-BB33-6014-3EE5EB5198FD}"/>
                </a:ext>
              </a:extLst>
            </p:cNvPr>
            <p:cNvSpPr/>
            <p:nvPr/>
          </p:nvSpPr>
          <p:spPr>
            <a:xfrm>
              <a:off x="4376581" y="1687782"/>
              <a:ext cx="1891436" cy="1945203"/>
            </a:xfrm>
            <a:prstGeom prst="rect">
              <a:avLst/>
            </a:prstGeom>
          </p:spPr>
          <p:style>
            <a:lnRef idx="1">
              <a:schemeClr val="accent4">
                <a:tint val="40000"/>
                <a:alpha val="90000"/>
                <a:hueOff val="7675946"/>
                <a:satOff val="-40841"/>
                <a:lumOff val="-2327"/>
                <a:alphaOff val="0"/>
              </a:schemeClr>
            </a:lnRef>
            <a:fillRef idx="1">
              <a:schemeClr val="accent4">
                <a:tint val="40000"/>
                <a:alpha val="90000"/>
                <a:hueOff val="7675946"/>
                <a:satOff val="-40841"/>
                <a:lumOff val="-2327"/>
                <a:alphaOff val="0"/>
              </a:schemeClr>
            </a:fillRef>
            <a:effectRef idx="0">
              <a:schemeClr val="accent4">
                <a:tint val="40000"/>
                <a:alpha val="90000"/>
                <a:hueOff val="7675946"/>
                <a:satOff val="-40841"/>
                <a:lumOff val="-2327"/>
                <a:alphaOff val="0"/>
              </a:schemeClr>
            </a:effectRef>
            <a:fontRef idx="minor">
              <a:schemeClr val="dk1">
                <a:hueOff val="0"/>
                <a:satOff val="0"/>
                <a:lumOff val="0"/>
                <a:alphaOff val="0"/>
              </a:schemeClr>
            </a:fontRef>
          </p:style>
          <p:txBody>
            <a:bodyPr/>
            <a:lstStyle/>
            <a:p>
              <a:pPr marL="171450" indent="-171450">
                <a:buFont typeface="Arial" panose="020B0604020202020204" pitchFamily="34" charset="0"/>
                <a:buChar char="•"/>
              </a:pPr>
              <a:endParaRPr lang="es-MX" sz="1200">
                <a:latin typeface="Arial Nova" panose="020B0504020202020204" pitchFamily="34" charset="0"/>
              </a:endParaRPr>
            </a:p>
          </p:txBody>
        </p:sp>
        <p:sp>
          <p:nvSpPr>
            <p:cNvPr id="22" name="CuadroTexto 21">
              <a:extLst>
                <a:ext uri="{FF2B5EF4-FFF2-40B4-BE49-F238E27FC236}">
                  <a16:creationId xmlns:a16="http://schemas.microsoft.com/office/drawing/2014/main" id="{DBBCB463-82C9-6BF6-E9F1-25657B5DE556}"/>
                </a:ext>
              </a:extLst>
            </p:cNvPr>
            <p:cNvSpPr txBox="1"/>
            <p:nvPr/>
          </p:nvSpPr>
          <p:spPr>
            <a:xfrm>
              <a:off x="4376581" y="1687782"/>
              <a:ext cx="1891436" cy="19452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48006" rIns="64008" bIns="72009" numCol="1" spcCol="1270" anchor="t" anchorCtr="0">
              <a:noAutofit/>
            </a:bodyPr>
            <a:lstStyle/>
            <a:p>
              <a:pPr marL="0" lvl="1" algn="l" defTabSz="400050">
                <a:lnSpc>
                  <a:spcPct val="90000"/>
                </a:lnSpc>
                <a:spcBef>
                  <a:spcPct val="0"/>
                </a:spcBef>
                <a:spcAft>
                  <a:spcPct val="15000"/>
                </a:spcAft>
              </a:pPr>
              <a:r>
                <a:rPr lang="es-MX" sz="1200" kern="1200" dirty="0">
                  <a:latin typeface="Arial Nova" panose="020B0504020202020204" pitchFamily="34" charset="0"/>
                </a:rPr>
                <a:t>Se estima que las muertes por arma de fuego sobrepasarán muy pronto las ocurridas por accidentes de tránsito como la primera causa de muerte traumática en Norteamérica (Davidson, 1998, p, A31).</a:t>
              </a:r>
            </a:p>
          </p:txBody>
        </p:sp>
      </p:grpSp>
      <p:grpSp>
        <p:nvGrpSpPr>
          <p:cNvPr id="18" name="Grupo 17">
            <a:extLst>
              <a:ext uri="{FF2B5EF4-FFF2-40B4-BE49-F238E27FC236}">
                <a16:creationId xmlns:a16="http://schemas.microsoft.com/office/drawing/2014/main" id="{1BD4535F-CB4C-D6ED-C3F0-D9C9E289C3F5}"/>
              </a:ext>
            </a:extLst>
          </p:cNvPr>
          <p:cNvGrpSpPr/>
          <p:nvPr/>
        </p:nvGrpSpPr>
        <p:grpSpPr>
          <a:xfrm>
            <a:off x="6866019" y="2396245"/>
            <a:ext cx="1891436" cy="2520000"/>
            <a:chOff x="6475002" y="1684166"/>
            <a:chExt cx="1891436" cy="1945203"/>
          </a:xfrm>
        </p:grpSpPr>
        <p:sp>
          <p:nvSpPr>
            <p:cNvPr id="19" name="Rectángulo 18">
              <a:extLst>
                <a:ext uri="{FF2B5EF4-FFF2-40B4-BE49-F238E27FC236}">
                  <a16:creationId xmlns:a16="http://schemas.microsoft.com/office/drawing/2014/main" id="{E4AFFCFE-4FC4-6211-F1D4-B221825A3FB0}"/>
                </a:ext>
              </a:extLst>
            </p:cNvPr>
            <p:cNvSpPr/>
            <p:nvPr/>
          </p:nvSpPr>
          <p:spPr>
            <a:xfrm>
              <a:off x="6475002" y="1684166"/>
              <a:ext cx="1891436" cy="1945203"/>
            </a:xfrm>
            <a:prstGeom prst="rect">
              <a:avLst/>
            </a:prstGeom>
          </p:spPr>
          <p:style>
            <a:lnRef idx="1">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a:lstStyle/>
            <a:p>
              <a:pPr marL="171450" indent="-171450">
                <a:buFont typeface="Arial" panose="020B0604020202020204" pitchFamily="34" charset="0"/>
                <a:buChar char="•"/>
              </a:pPr>
              <a:endParaRPr lang="es-MX" sz="1200">
                <a:latin typeface="Arial Nova" panose="020B0504020202020204" pitchFamily="34" charset="0"/>
              </a:endParaRPr>
            </a:p>
          </p:txBody>
        </p:sp>
        <p:sp>
          <p:nvSpPr>
            <p:cNvPr id="20" name="CuadroTexto 19">
              <a:extLst>
                <a:ext uri="{FF2B5EF4-FFF2-40B4-BE49-F238E27FC236}">
                  <a16:creationId xmlns:a16="http://schemas.microsoft.com/office/drawing/2014/main" id="{35991E7C-4381-D13D-CFFD-6BC7FB6B7AE8}"/>
                </a:ext>
              </a:extLst>
            </p:cNvPr>
            <p:cNvSpPr txBox="1"/>
            <p:nvPr/>
          </p:nvSpPr>
          <p:spPr>
            <a:xfrm>
              <a:off x="6475002" y="1684166"/>
              <a:ext cx="1891436" cy="19452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48006" rIns="64008" bIns="72009" numCol="1" spcCol="1270" anchor="t" anchorCtr="0">
              <a:noAutofit/>
            </a:bodyPr>
            <a:lstStyle/>
            <a:p>
              <a:pPr marL="0" lvl="1" algn="just" defTabSz="400050">
                <a:lnSpc>
                  <a:spcPct val="90000"/>
                </a:lnSpc>
                <a:spcBef>
                  <a:spcPct val="0"/>
                </a:spcBef>
                <a:spcAft>
                  <a:spcPct val="15000"/>
                </a:spcAft>
              </a:pPr>
              <a:r>
                <a:rPr lang="es-MX" sz="1200" dirty="0">
                  <a:latin typeface="Arial Nova" panose="020B0504020202020204" pitchFamily="34" charset="0"/>
                </a:rPr>
                <a:t>La</a:t>
              </a:r>
              <a:r>
                <a:rPr lang="es-MX" sz="1200" kern="1200" dirty="0">
                  <a:latin typeface="Arial Nova" panose="020B0504020202020204" pitchFamily="34" charset="0"/>
                </a:rPr>
                <a:t> ceremonia de la proclamación de la independencia del Perú se realizó el 28 de julio de 1821.</a:t>
              </a:r>
            </a:p>
          </p:txBody>
        </p:sp>
      </p:grpSp>
      <p:sp>
        <p:nvSpPr>
          <p:cNvPr id="33" name="标题 4">
            <a:extLst>
              <a:ext uri="{FF2B5EF4-FFF2-40B4-BE49-F238E27FC236}">
                <a16:creationId xmlns:a16="http://schemas.microsoft.com/office/drawing/2014/main" id="{04F2BD02-64D7-9017-65D2-7567CCFE4C4C}"/>
              </a:ext>
            </a:extLst>
          </p:cNvPr>
          <p:cNvSpPr txBox="1">
            <a:spLocks/>
          </p:cNvSpPr>
          <p:nvPr/>
        </p:nvSpPr>
        <p:spPr>
          <a:xfrm>
            <a:off x="437646" y="2135810"/>
            <a:ext cx="8280000" cy="180000"/>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s-MX" altLang="zh-CN" sz="1200" dirty="0">
                <a:solidFill>
                  <a:schemeClr val="bg1"/>
                </a:solidFill>
                <a:latin typeface="Arial Nova" panose="020B0504020202020204" pitchFamily="34" charset="0"/>
              </a:rPr>
              <a:t>Ejemplos</a:t>
            </a:r>
            <a:endParaRPr lang="zh-CN" altLang="en-US" sz="1200"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34044196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3"/>
                                        </p:tgtEl>
                                        <p:attrNameLst>
                                          <p:attrName>ppt_y</p:attrName>
                                        </p:attrNameLst>
                                      </p:cBhvr>
                                      <p:tavLst>
                                        <p:tav tm="0">
                                          <p:val>
                                            <p:strVal val="#ppt_y"/>
                                          </p:val>
                                        </p:tav>
                                        <p:tav tm="100000">
                                          <p:val>
                                            <p:strVal val="#ppt_y"/>
                                          </p:val>
                                        </p:tav>
                                      </p:tavLst>
                                    </p:anim>
                                    <p:anim calcmode="lin" valueType="num">
                                      <p:cBhvr>
                                        <p:cTn id="16"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Formato general según APA 7</a:t>
            </a:r>
            <a:endParaRPr lang="zh-CN" altLang="en-US" sz="2800" dirty="0">
              <a:solidFill>
                <a:schemeClr val="bg1"/>
              </a:solidFill>
              <a:latin typeface="Arial Nova" panose="020B0504020202020204" pitchFamily="34" charset="0"/>
            </a:endParaRPr>
          </a:p>
        </p:txBody>
      </p:sp>
      <p:pic>
        <p:nvPicPr>
          <p:cNvPr id="2" name="Imagen 1" descr="Diagrama&#10;&#10;Descripción generada automáticamente">
            <a:extLst>
              <a:ext uri="{FF2B5EF4-FFF2-40B4-BE49-F238E27FC236}">
                <a16:creationId xmlns:a16="http://schemas.microsoft.com/office/drawing/2014/main" id="{C8C9977C-8956-3E5D-93D4-AB2655AA64DA}"/>
              </a:ext>
            </a:extLst>
          </p:cNvPr>
          <p:cNvPicPr>
            <a:picLocks noChangeAspect="1"/>
          </p:cNvPicPr>
          <p:nvPr/>
        </p:nvPicPr>
        <p:blipFill rotWithShape="1">
          <a:blip r:embed="rId3">
            <a:extLst>
              <a:ext uri="{28A0092B-C50C-407E-A947-70E740481C1C}">
                <a14:useLocalDpi xmlns:a14="http://schemas.microsoft.com/office/drawing/2010/main" val="0"/>
              </a:ext>
            </a:extLst>
          </a:blip>
          <a:srcRect l="3811" t="37823" b="7483"/>
          <a:stretch/>
        </p:blipFill>
        <p:spPr bwMode="auto">
          <a:xfrm>
            <a:off x="642286" y="721438"/>
            <a:ext cx="5977969" cy="4250294"/>
          </a:xfrm>
          <a:prstGeom prst="rect">
            <a:avLst/>
          </a:prstGeom>
          <a:noFill/>
          <a:ln>
            <a:noFill/>
          </a:ln>
          <a:extLst>
            <a:ext uri="{53640926-AAD7-44D8-BBD7-CCE9431645EC}">
              <a14:shadowObscured xmlns:a14="http://schemas.microsoft.com/office/drawing/2010/main"/>
            </a:ext>
          </a:extLst>
        </p:spPr>
      </p:pic>
      <p:pic>
        <p:nvPicPr>
          <p:cNvPr id="4" name="Imagen 3" descr="Diagrama&#10;&#10;Descripción generada automáticamente">
            <a:extLst>
              <a:ext uri="{FF2B5EF4-FFF2-40B4-BE49-F238E27FC236}">
                <a16:creationId xmlns:a16="http://schemas.microsoft.com/office/drawing/2014/main" id="{EE9172A9-DAE8-B237-2DEF-BBA40C33E9CD}"/>
              </a:ext>
            </a:extLst>
          </p:cNvPr>
          <p:cNvPicPr>
            <a:picLocks noChangeAspect="1"/>
          </p:cNvPicPr>
          <p:nvPr/>
        </p:nvPicPr>
        <p:blipFill rotWithShape="1">
          <a:blip r:embed="rId3">
            <a:extLst>
              <a:ext uri="{28A0092B-C50C-407E-A947-70E740481C1C}">
                <a14:useLocalDpi xmlns:a14="http://schemas.microsoft.com/office/drawing/2010/main" val="0"/>
              </a:ext>
            </a:extLst>
          </a:blip>
          <a:srcRect t="20306" r="40903" b="61994"/>
          <a:stretch/>
        </p:blipFill>
        <p:spPr bwMode="auto">
          <a:xfrm>
            <a:off x="4968010" y="3716648"/>
            <a:ext cx="3316605" cy="12420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8473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VERBOS PARA CITAR A UN AUTOR</a:t>
            </a:r>
            <a:endParaRPr lang="zh-CN" altLang="en-US" sz="2800" dirty="0">
              <a:solidFill>
                <a:schemeClr val="bg1"/>
              </a:solidFill>
              <a:latin typeface="Arial Nova" panose="020B0504020202020204" pitchFamily="34" charset="0"/>
            </a:endParaRPr>
          </a:p>
        </p:txBody>
      </p:sp>
      <p:sp>
        <p:nvSpPr>
          <p:cNvPr id="7" name="CuadroTexto 6">
            <a:extLst>
              <a:ext uri="{FF2B5EF4-FFF2-40B4-BE49-F238E27FC236}">
                <a16:creationId xmlns:a16="http://schemas.microsoft.com/office/drawing/2014/main" id="{EE728556-A5FB-2019-941D-8783F0535F43}"/>
              </a:ext>
            </a:extLst>
          </p:cNvPr>
          <p:cNvSpPr txBox="1"/>
          <p:nvPr/>
        </p:nvSpPr>
        <p:spPr>
          <a:xfrm>
            <a:off x="650557" y="649434"/>
            <a:ext cx="2379345" cy="2377574"/>
          </a:xfrm>
          <a:prstGeom prst="rect">
            <a:avLst/>
          </a:prstGeom>
          <a:noFill/>
        </p:spPr>
        <p:txBody>
          <a:bodyPr wrap="square">
            <a:spAutoFit/>
          </a:bodyPr>
          <a:lstStyle/>
          <a:p>
            <a:pPr marL="285750" indent="-285750">
              <a:buFont typeface="Wingdings" panose="05000000000000000000" pitchFamily="2" charset="2"/>
              <a:buChar char="q"/>
            </a:pPr>
            <a:endParaRPr lang="es-MX" dirty="0"/>
          </a:p>
          <a:p>
            <a:pPr marL="285750" indent="-285750">
              <a:buFont typeface="Wingdings" panose="05000000000000000000" pitchFamily="2" charset="2"/>
              <a:buChar char="q"/>
            </a:pPr>
            <a:r>
              <a:rPr lang="es-MX" dirty="0"/>
              <a:t>Expresa</a:t>
            </a:r>
          </a:p>
          <a:p>
            <a:pPr marL="285750" indent="-285750">
              <a:buFont typeface="Wingdings" panose="05000000000000000000" pitchFamily="2" charset="2"/>
              <a:buChar char="q"/>
            </a:pPr>
            <a:r>
              <a:rPr lang="es-MX" dirty="0"/>
              <a:t>Sostiene</a:t>
            </a:r>
          </a:p>
          <a:p>
            <a:pPr marL="285750" indent="-285750">
              <a:buFont typeface="Wingdings" panose="05000000000000000000" pitchFamily="2" charset="2"/>
              <a:buChar char="q"/>
            </a:pPr>
            <a:r>
              <a:rPr lang="es-MX" dirty="0"/>
              <a:t>Alude</a:t>
            </a:r>
          </a:p>
          <a:p>
            <a:pPr marL="285750" indent="-285750">
              <a:buFont typeface="Wingdings" panose="05000000000000000000" pitchFamily="2" charset="2"/>
              <a:buChar char="q"/>
            </a:pPr>
            <a:r>
              <a:rPr lang="es-MX" dirty="0"/>
              <a:t>Enfatiza</a:t>
            </a:r>
          </a:p>
          <a:p>
            <a:pPr marL="285750" indent="-285750">
              <a:buFont typeface="Wingdings" panose="05000000000000000000" pitchFamily="2" charset="2"/>
              <a:buChar char="q"/>
            </a:pPr>
            <a:r>
              <a:rPr lang="es-MX" dirty="0"/>
              <a:t>Señala</a:t>
            </a:r>
          </a:p>
          <a:p>
            <a:pPr marL="285750" indent="-285750">
              <a:buFont typeface="Wingdings" panose="05000000000000000000" pitchFamily="2" charset="2"/>
              <a:buChar char="q"/>
            </a:pPr>
            <a:r>
              <a:rPr lang="es-MX" dirty="0"/>
              <a:t>Revela</a:t>
            </a:r>
          </a:p>
          <a:p>
            <a:pPr marL="285750" indent="-285750">
              <a:buFont typeface="Wingdings" panose="05000000000000000000" pitchFamily="2" charset="2"/>
              <a:buChar char="q"/>
            </a:pPr>
            <a:r>
              <a:rPr lang="es-MX" dirty="0"/>
              <a:t>Da a conocer</a:t>
            </a:r>
          </a:p>
          <a:p>
            <a:pPr marL="285750" indent="-285750">
              <a:buFont typeface="Wingdings" panose="05000000000000000000" pitchFamily="2" charset="2"/>
              <a:buChar char="q"/>
            </a:pPr>
            <a:r>
              <a:rPr lang="es-MX" dirty="0"/>
              <a:t>Indica</a:t>
            </a:r>
          </a:p>
          <a:p>
            <a:pPr marL="285750" indent="-285750">
              <a:buFont typeface="Wingdings" panose="05000000000000000000" pitchFamily="2" charset="2"/>
              <a:buChar char="q"/>
            </a:pPr>
            <a:r>
              <a:rPr lang="es-MX" dirty="0"/>
              <a:t>Sugiere</a:t>
            </a:r>
          </a:p>
          <a:p>
            <a:pPr marL="285750" indent="-285750">
              <a:buFont typeface="Wingdings" panose="05000000000000000000" pitchFamily="2" charset="2"/>
              <a:buChar char="q"/>
            </a:pPr>
            <a:r>
              <a:rPr lang="es-MX" dirty="0"/>
              <a:t>Relaciona</a:t>
            </a:r>
          </a:p>
        </p:txBody>
      </p:sp>
      <p:sp>
        <p:nvSpPr>
          <p:cNvPr id="9" name="CuadroTexto 8">
            <a:extLst>
              <a:ext uri="{FF2B5EF4-FFF2-40B4-BE49-F238E27FC236}">
                <a16:creationId xmlns:a16="http://schemas.microsoft.com/office/drawing/2014/main" id="{97E38F4A-31AD-4058-7AEE-6EA3F49344F3}"/>
              </a:ext>
            </a:extLst>
          </p:cNvPr>
          <p:cNvSpPr txBox="1"/>
          <p:nvPr/>
        </p:nvSpPr>
        <p:spPr>
          <a:xfrm>
            <a:off x="3578351" y="645160"/>
            <a:ext cx="2670808" cy="2377574"/>
          </a:xfrm>
          <a:prstGeom prst="rect">
            <a:avLst/>
          </a:prstGeom>
          <a:noFill/>
        </p:spPr>
        <p:txBody>
          <a:bodyPr wrap="square">
            <a:spAutoFit/>
          </a:bodyPr>
          <a:lstStyle/>
          <a:p>
            <a:pPr marL="285750" indent="-285750">
              <a:buFont typeface="Wingdings" panose="05000000000000000000" pitchFamily="2" charset="2"/>
              <a:buChar char="q"/>
            </a:pPr>
            <a:endParaRPr lang="es-MX" dirty="0"/>
          </a:p>
          <a:p>
            <a:pPr marL="285750" indent="-285750">
              <a:buFont typeface="Wingdings" panose="05000000000000000000" pitchFamily="2" charset="2"/>
              <a:buChar char="q"/>
            </a:pPr>
            <a:r>
              <a:rPr lang="es-MX" dirty="0"/>
              <a:t>Agrega</a:t>
            </a:r>
          </a:p>
          <a:p>
            <a:pPr marL="285750" indent="-285750">
              <a:buFont typeface="Wingdings" panose="05000000000000000000" pitchFamily="2" charset="2"/>
              <a:buChar char="q"/>
            </a:pPr>
            <a:r>
              <a:rPr lang="es-MX" dirty="0"/>
              <a:t>Argumenta</a:t>
            </a:r>
          </a:p>
          <a:p>
            <a:pPr marL="285750" indent="-285750">
              <a:buFont typeface="Wingdings" panose="05000000000000000000" pitchFamily="2" charset="2"/>
              <a:buChar char="q"/>
            </a:pPr>
            <a:r>
              <a:rPr lang="es-MX" dirty="0"/>
              <a:t>Verifica</a:t>
            </a:r>
          </a:p>
          <a:p>
            <a:pPr marL="285750" indent="-285750">
              <a:buFont typeface="Wingdings" panose="05000000000000000000" pitchFamily="2" charset="2"/>
              <a:buChar char="q"/>
            </a:pPr>
            <a:r>
              <a:rPr lang="es-MX" dirty="0"/>
              <a:t>Recomienda</a:t>
            </a:r>
          </a:p>
          <a:p>
            <a:pPr marL="285750" indent="-285750">
              <a:buFont typeface="Wingdings" panose="05000000000000000000" pitchFamily="2" charset="2"/>
              <a:buChar char="q"/>
            </a:pPr>
            <a:r>
              <a:rPr lang="es-MX" dirty="0"/>
              <a:t>Analiza</a:t>
            </a:r>
          </a:p>
          <a:p>
            <a:pPr marL="285750" indent="-285750">
              <a:buFont typeface="Wingdings" panose="05000000000000000000" pitchFamily="2" charset="2"/>
              <a:buChar char="q"/>
            </a:pPr>
            <a:r>
              <a:rPr lang="es-MX" dirty="0"/>
              <a:t>Declara</a:t>
            </a:r>
          </a:p>
          <a:p>
            <a:pPr marL="285750" indent="-285750">
              <a:buFont typeface="Wingdings" panose="05000000000000000000" pitchFamily="2" charset="2"/>
              <a:buChar char="q"/>
            </a:pPr>
            <a:r>
              <a:rPr lang="es-MX" dirty="0"/>
              <a:t>Manifiesta</a:t>
            </a:r>
          </a:p>
          <a:p>
            <a:pPr marL="285750" indent="-285750">
              <a:buFont typeface="Wingdings" panose="05000000000000000000" pitchFamily="2" charset="2"/>
              <a:buChar char="q"/>
            </a:pPr>
            <a:r>
              <a:rPr lang="es-MX" dirty="0"/>
              <a:t>Propone</a:t>
            </a:r>
          </a:p>
          <a:p>
            <a:pPr marL="285750" indent="-285750">
              <a:buFont typeface="Wingdings" panose="05000000000000000000" pitchFamily="2" charset="2"/>
              <a:buChar char="q"/>
            </a:pPr>
            <a:r>
              <a:rPr lang="es-MX" dirty="0"/>
              <a:t>Ratifica </a:t>
            </a:r>
          </a:p>
          <a:p>
            <a:pPr marL="285750" indent="-285750">
              <a:buFont typeface="Wingdings" panose="05000000000000000000" pitchFamily="2" charset="2"/>
              <a:buChar char="q"/>
            </a:pPr>
            <a:r>
              <a:rPr lang="es-MX" dirty="0"/>
              <a:t>Deduce</a:t>
            </a:r>
          </a:p>
        </p:txBody>
      </p:sp>
      <p:sp>
        <p:nvSpPr>
          <p:cNvPr id="11" name="CuadroTexto 10">
            <a:extLst>
              <a:ext uri="{FF2B5EF4-FFF2-40B4-BE49-F238E27FC236}">
                <a16:creationId xmlns:a16="http://schemas.microsoft.com/office/drawing/2014/main" id="{8C3A47C1-EF0B-1D98-4E09-C4B28CDB5376}"/>
              </a:ext>
            </a:extLst>
          </p:cNvPr>
          <p:cNvSpPr txBox="1"/>
          <p:nvPr/>
        </p:nvSpPr>
        <p:spPr>
          <a:xfrm>
            <a:off x="6510339" y="857183"/>
            <a:ext cx="1894522" cy="1962076"/>
          </a:xfrm>
          <a:prstGeom prst="rect">
            <a:avLst/>
          </a:prstGeom>
          <a:noFill/>
        </p:spPr>
        <p:txBody>
          <a:bodyPr wrap="square">
            <a:spAutoFit/>
          </a:bodyPr>
          <a:lstStyle/>
          <a:p>
            <a:pPr marL="285750" indent="-285750">
              <a:buFont typeface="Wingdings" panose="05000000000000000000" pitchFamily="2" charset="2"/>
              <a:buChar char="q"/>
            </a:pPr>
            <a:r>
              <a:rPr lang="es-MX" dirty="0"/>
              <a:t>Plantea</a:t>
            </a:r>
          </a:p>
          <a:p>
            <a:pPr marL="285750" indent="-285750">
              <a:buFont typeface="Wingdings" panose="05000000000000000000" pitchFamily="2" charset="2"/>
              <a:buChar char="q"/>
            </a:pPr>
            <a:r>
              <a:rPr lang="es-MX" dirty="0"/>
              <a:t>Refiere </a:t>
            </a:r>
          </a:p>
          <a:p>
            <a:pPr marL="285750" indent="-285750">
              <a:buFont typeface="Wingdings" panose="05000000000000000000" pitchFamily="2" charset="2"/>
              <a:buChar char="q"/>
            </a:pPr>
            <a:r>
              <a:rPr lang="es-MX" dirty="0"/>
              <a:t>Menciona </a:t>
            </a:r>
          </a:p>
          <a:p>
            <a:pPr marL="285750" indent="-285750">
              <a:buFont typeface="Wingdings" panose="05000000000000000000" pitchFamily="2" charset="2"/>
              <a:buChar char="q"/>
            </a:pPr>
            <a:r>
              <a:rPr lang="es-MX" dirty="0"/>
              <a:t>Afirma</a:t>
            </a:r>
          </a:p>
          <a:p>
            <a:pPr marL="285750" indent="-285750">
              <a:buFont typeface="Wingdings" panose="05000000000000000000" pitchFamily="2" charset="2"/>
              <a:buChar char="q"/>
            </a:pPr>
            <a:r>
              <a:rPr lang="es-MX" dirty="0"/>
              <a:t>Considera</a:t>
            </a:r>
          </a:p>
          <a:p>
            <a:pPr marL="285750" indent="-285750">
              <a:buFont typeface="Wingdings" panose="05000000000000000000" pitchFamily="2" charset="2"/>
              <a:buChar char="q"/>
            </a:pPr>
            <a:r>
              <a:rPr lang="es-MX" dirty="0"/>
              <a:t>Destaca</a:t>
            </a:r>
          </a:p>
          <a:p>
            <a:pPr marL="285750" indent="-285750">
              <a:buFont typeface="Wingdings" panose="05000000000000000000" pitchFamily="2" charset="2"/>
              <a:buChar char="q"/>
            </a:pPr>
            <a:r>
              <a:rPr lang="es-MX" dirty="0"/>
              <a:t>Describe</a:t>
            </a:r>
          </a:p>
          <a:p>
            <a:pPr marL="285750" indent="-285750">
              <a:buFont typeface="Wingdings" panose="05000000000000000000" pitchFamily="2" charset="2"/>
              <a:buChar char="q"/>
            </a:pPr>
            <a:r>
              <a:rPr lang="es-MX" dirty="0"/>
              <a:t>Define</a:t>
            </a:r>
          </a:p>
          <a:p>
            <a:pPr marL="285750" indent="-285750">
              <a:buFont typeface="Wingdings" panose="05000000000000000000" pitchFamily="2" charset="2"/>
              <a:buChar char="q"/>
            </a:pPr>
            <a:r>
              <a:rPr lang="es-MX" dirty="0"/>
              <a:t>Postula</a:t>
            </a:r>
          </a:p>
        </p:txBody>
      </p:sp>
      <p:sp>
        <p:nvSpPr>
          <p:cNvPr id="12" name="CuadroTexto 11">
            <a:extLst>
              <a:ext uri="{FF2B5EF4-FFF2-40B4-BE49-F238E27FC236}">
                <a16:creationId xmlns:a16="http://schemas.microsoft.com/office/drawing/2014/main" id="{B473B0D5-11E7-318A-15CA-5D5EFEAAB12A}"/>
              </a:ext>
            </a:extLst>
          </p:cNvPr>
          <p:cNvSpPr txBox="1"/>
          <p:nvPr/>
        </p:nvSpPr>
        <p:spPr>
          <a:xfrm>
            <a:off x="1151350" y="3234757"/>
            <a:ext cx="6717089" cy="1338828"/>
          </a:xfrm>
          <a:custGeom>
            <a:avLst/>
            <a:gdLst>
              <a:gd name="connsiteX0" fmla="*/ 0 w 6717089"/>
              <a:gd name="connsiteY0" fmla="*/ 0 h 1338828"/>
              <a:gd name="connsiteX1" fmla="*/ 6717089 w 6717089"/>
              <a:gd name="connsiteY1" fmla="*/ 0 h 1338828"/>
              <a:gd name="connsiteX2" fmla="*/ 6717089 w 6717089"/>
              <a:gd name="connsiteY2" fmla="*/ 1338828 h 1338828"/>
              <a:gd name="connsiteX3" fmla="*/ 0 w 6717089"/>
              <a:gd name="connsiteY3" fmla="*/ 1338828 h 1338828"/>
              <a:gd name="connsiteX4" fmla="*/ 0 w 6717089"/>
              <a:gd name="connsiteY4" fmla="*/ 0 h 133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7089" h="1338828" fill="none" extrusionOk="0">
                <a:moveTo>
                  <a:pt x="0" y="0"/>
                </a:moveTo>
                <a:cubicBezTo>
                  <a:pt x="2353884" y="-34229"/>
                  <a:pt x="5011503" y="-59001"/>
                  <a:pt x="6717089" y="0"/>
                </a:cubicBezTo>
                <a:cubicBezTo>
                  <a:pt x="6805021" y="134039"/>
                  <a:pt x="6779549" y="981801"/>
                  <a:pt x="6717089" y="1338828"/>
                </a:cubicBezTo>
                <a:cubicBezTo>
                  <a:pt x="5660979" y="1448518"/>
                  <a:pt x="767039" y="1424937"/>
                  <a:pt x="0" y="1338828"/>
                </a:cubicBezTo>
                <a:cubicBezTo>
                  <a:pt x="-44839" y="728906"/>
                  <a:pt x="-79943" y="273795"/>
                  <a:pt x="0" y="0"/>
                </a:cubicBezTo>
                <a:close/>
              </a:path>
              <a:path w="6717089" h="1338828" stroke="0" extrusionOk="0">
                <a:moveTo>
                  <a:pt x="0" y="0"/>
                </a:moveTo>
                <a:cubicBezTo>
                  <a:pt x="1710663" y="90409"/>
                  <a:pt x="3983814" y="129861"/>
                  <a:pt x="6717089" y="0"/>
                </a:cubicBezTo>
                <a:cubicBezTo>
                  <a:pt x="6790915" y="285711"/>
                  <a:pt x="6663775" y="837534"/>
                  <a:pt x="6717089" y="1338828"/>
                </a:cubicBezTo>
                <a:cubicBezTo>
                  <a:pt x="5051850" y="1191855"/>
                  <a:pt x="2686996" y="1277919"/>
                  <a:pt x="0" y="1338828"/>
                </a:cubicBezTo>
                <a:cubicBezTo>
                  <a:pt x="-31666" y="729889"/>
                  <a:pt x="-79081" y="232432"/>
                  <a:pt x="0" y="0"/>
                </a:cubicBezTo>
                <a:close/>
              </a:path>
            </a:pathLst>
          </a:custGeom>
          <a:solidFill>
            <a:srgbClr val="E4E8EC"/>
          </a:solidFill>
          <a:ln>
            <a:solidFill>
              <a:schemeClr val="tx1"/>
            </a:solidFill>
            <a:extLst>
              <a:ext uri="{C807C97D-BFC1-408E-A445-0C87EB9F89A2}">
                <ask:lineSketchStyleProps xmlns:ask="http://schemas.microsoft.com/office/drawing/2018/sketchyshapes" sd="212099612">
                  <a:prstGeom prst="rect">
                    <a:avLst/>
                  </a:prstGeom>
                  <ask:type>
                    <ask:lineSketchCurved/>
                  </ask:type>
                </ask:lineSketchStyleProps>
              </a:ext>
            </a:extLst>
          </a:ln>
        </p:spPr>
        <p:txBody>
          <a:bodyPr wrap="square" rtlCol="0">
            <a:spAutoFit/>
          </a:bodyPr>
          <a:lstStyle/>
          <a:p>
            <a:r>
              <a:rPr lang="es-MX" dirty="0"/>
              <a:t>Ejemplo: </a:t>
            </a:r>
          </a:p>
          <a:p>
            <a:endParaRPr lang="es-MX" dirty="0"/>
          </a:p>
          <a:p>
            <a:pPr marL="342900" indent="-342900">
              <a:buFont typeface="+mj-lt"/>
              <a:buAutoNum type="arabicPeriod"/>
            </a:pPr>
            <a:r>
              <a:rPr lang="es-MX" dirty="0"/>
              <a:t>Piaget (1985), </a:t>
            </a:r>
            <a:r>
              <a:rPr lang="es-MX" dirty="0">
                <a:highlight>
                  <a:srgbClr val="66CCFF"/>
                </a:highlight>
              </a:rPr>
              <a:t>refiere</a:t>
            </a:r>
            <a:r>
              <a:rPr lang="es-MX" dirty="0"/>
              <a:t> que el lenguaje es un instrumento de la capacidad cognoscitiva y afectiva de un individuo.</a:t>
            </a:r>
          </a:p>
          <a:p>
            <a:pPr marL="342900" indent="-342900">
              <a:buFont typeface="+mj-lt"/>
              <a:buAutoNum type="arabicPeriod"/>
            </a:pPr>
            <a:r>
              <a:rPr lang="es-ES" dirty="0"/>
              <a:t>Gandhi </a:t>
            </a:r>
            <a:r>
              <a:rPr lang="es-ES" dirty="0">
                <a:highlight>
                  <a:srgbClr val="66CCFF"/>
                </a:highlight>
              </a:rPr>
              <a:t>expresa</a:t>
            </a:r>
            <a:r>
              <a:rPr lang="es-ES" dirty="0"/>
              <a:t> “El día en que el poder del amor anule el amor al poder, el mundo conocerá la paz”</a:t>
            </a:r>
          </a:p>
        </p:txBody>
      </p:sp>
    </p:spTree>
    <p:extLst>
      <p:ext uri="{BB962C8B-B14F-4D97-AF65-F5344CB8AC3E}">
        <p14:creationId xmlns:p14="http://schemas.microsoft.com/office/powerpoint/2010/main" val="12318043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Expresiones útiles para citar</a:t>
            </a:r>
            <a:endParaRPr lang="zh-CN" altLang="en-US" sz="2800" dirty="0">
              <a:solidFill>
                <a:schemeClr val="bg1"/>
              </a:solidFill>
              <a:latin typeface="Arial Nova" panose="020B0504020202020204" pitchFamily="34" charset="0"/>
            </a:endParaRPr>
          </a:p>
        </p:txBody>
      </p:sp>
      <p:pic>
        <p:nvPicPr>
          <p:cNvPr id="4" name="Imagen 3" descr="Tabla&#10;&#10;Descripción generada automáticamente con confianza media">
            <a:extLst>
              <a:ext uri="{FF2B5EF4-FFF2-40B4-BE49-F238E27FC236}">
                <a16:creationId xmlns:a16="http://schemas.microsoft.com/office/drawing/2014/main" id="{E3B30024-1708-4412-B3D6-AD4C648C8BB6}"/>
              </a:ext>
            </a:extLst>
          </p:cNvPr>
          <p:cNvPicPr>
            <a:picLocks noChangeAspect="1"/>
          </p:cNvPicPr>
          <p:nvPr/>
        </p:nvPicPr>
        <p:blipFill rotWithShape="1">
          <a:blip r:embed="rId3">
            <a:extLst>
              <a:ext uri="{28A0092B-C50C-407E-A947-70E740481C1C}">
                <a14:useLocalDpi xmlns:a14="http://schemas.microsoft.com/office/drawing/2010/main" val="0"/>
              </a:ext>
            </a:extLst>
          </a:blip>
          <a:srcRect t="12839" b="44769"/>
          <a:stretch/>
        </p:blipFill>
        <p:spPr>
          <a:xfrm>
            <a:off x="1470660" y="988060"/>
            <a:ext cx="6385560" cy="3383704"/>
          </a:xfrm>
          <a:prstGeom prst="rect">
            <a:avLst/>
          </a:prstGeom>
        </p:spPr>
      </p:pic>
    </p:spTree>
    <p:extLst>
      <p:ext uri="{BB962C8B-B14F-4D97-AF65-F5344CB8AC3E}">
        <p14:creationId xmlns:p14="http://schemas.microsoft.com/office/powerpoint/2010/main" val="22883524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Expresiones útiles para citar</a:t>
            </a:r>
            <a:endParaRPr lang="zh-CN" altLang="en-US" sz="2800" dirty="0">
              <a:solidFill>
                <a:schemeClr val="bg1"/>
              </a:solidFill>
              <a:latin typeface="Arial Nova" panose="020B0504020202020204" pitchFamily="34" charset="0"/>
            </a:endParaRPr>
          </a:p>
        </p:txBody>
      </p:sp>
      <p:pic>
        <p:nvPicPr>
          <p:cNvPr id="2" name="Imagen 1" descr="Tabla&#10;&#10;Descripción generada automáticamente con confianza media">
            <a:extLst>
              <a:ext uri="{FF2B5EF4-FFF2-40B4-BE49-F238E27FC236}">
                <a16:creationId xmlns:a16="http://schemas.microsoft.com/office/drawing/2014/main" id="{04B32C6E-7E28-1C73-7790-145DEC4FE7A1}"/>
              </a:ext>
            </a:extLst>
          </p:cNvPr>
          <p:cNvPicPr>
            <a:picLocks noChangeAspect="1"/>
          </p:cNvPicPr>
          <p:nvPr/>
        </p:nvPicPr>
        <p:blipFill rotWithShape="1">
          <a:blip r:embed="rId3">
            <a:extLst>
              <a:ext uri="{28A0092B-C50C-407E-A947-70E740481C1C}">
                <a14:useLocalDpi xmlns:a14="http://schemas.microsoft.com/office/drawing/2010/main" val="0"/>
              </a:ext>
            </a:extLst>
          </a:blip>
          <a:srcRect t="12839" b="79492"/>
          <a:stretch/>
        </p:blipFill>
        <p:spPr>
          <a:xfrm>
            <a:off x="1470660" y="988060"/>
            <a:ext cx="6385560" cy="612140"/>
          </a:xfrm>
          <a:prstGeom prst="rect">
            <a:avLst/>
          </a:prstGeom>
        </p:spPr>
      </p:pic>
      <p:pic>
        <p:nvPicPr>
          <p:cNvPr id="3" name="Imagen 2" descr="Tabla&#10;&#10;Descripción generada automáticamente con confianza media">
            <a:extLst>
              <a:ext uri="{FF2B5EF4-FFF2-40B4-BE49-F238E27FC236}">
                <a16:creationId xmlns:a16="http://schemas.microsoft.com/office/drawing/2014/main" id="{4CC256F6-2A17-30BB-BA52-155B10A861D0}"/>
              </a:ext>
            </a:extLst>
          </p:cNvPr>
          <p:cNvPicPr>
            <a:picLocks noChangeAspect="1"/>
          </p:cNvPicPr>
          <p:nvPr/>
        </p:nvPicPr>
        <p:blipFill rotWithShape="1">
          <a:blip r:embed="rId3">
            <a:extLst>
              <a:ext uri="{28A0092B-C50C-407E-A947-70E740481C1C}">
                <a14:useLocalDpi xmlns:a14="http://schemas.microsoft.com/office/drawing/2010/main" val="0"/>
              </a:ext>
            </a:extLst>
          </a:blip>
          <a:srcRect t="55059" b="2549"/>
          <a:stretch/>
        </p:blipFill>
        <p:spPr>
          <a:xfrm>
            <a:off x="1470660" y="1600200"/>
            <a:ext cx="6385560" cy="3383704"/>
          </a:xfrm>
          <a:prstGeom prst="rect">
            <a:avLst/>
          </a:prstGeom>
        </p:spPr>
      </p:pic>
    </p:spTree>
    <p:extLst>
      <p:ext uri="{BB962C8B-B14F-4D97-AF65-F5344CB8AC3E}">
        <p14:creationId xmlns:p14="http://schemas.microsoft.com/office/powerpoint/2010/main" val="39373075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EL PARAFRASEO</a:t>
            </a:r>
            <a:endParaRPr lang="zh-CN" altLang="en-US" sz="2800" dirty="0">
              <a:solidFill>
                <a:schemeClr val="bg1"/>
              </a:solidFill>
              <a:latin typeface="Arial Nova" panose="020B0504020202020204" pitchFamily="34" charset="0"/>
            </a:endParaRPr>
          </a:p>
        </p:txBody>
      </p:sp>
      <p:sp>
        <p:nvSpPr>
          <p:cNvPr id="3" name="CuadroTexto 2">
            <a:extLst>
              <a:ext uri="{FF2B5EF4-FFF2-40B4-BE49-F238E27FC236}">
                <a16:creationId xmlns:a16="http://schemas.microsoft.com/office/drawing/2014/main" id="{A36DA127-D9D9-BD7E-6762-D1963EA74761}"/>
              </a:ext>
            </a:extLst>
          </p:cNvPr>
          <p:cNvSpPr txBox="1"/>
          <p:nvPr/>
        </p:nvSpPr>
        <p:spPr>
          <a:xfrm>
            <a:off x="1443037" y="991092"/>
            <a:ext cx="6257925" cy="646331"/>
          </a:xfrm>
          <a:prstGeom prst="rect">
            <a:avLst/>
          </a:prstGeom>
          <a:noFill/>
        </p:spPr>
        <p:txBody>
          <a:bodyPr wrap="square">
            <a:spAutoFit/>
          </a:bodyPr>
          <a:lstStyle/>
          <a:p>
            <a:pPr algn="ctr"/>
            <a:r>
              <a:rPr lang="es-ES" sz="1800" dirty="0">
                <a:latin typeface="Arial Nova" panose="020B0504020202020204" pitchFamily="34" charset="0"/>
              </a:rPr>
              <a:t>Es una técnica que implica expresar en tus propias palabras las ideas de otro autor sin cambiar el significado original.</a:t>
            </a:r>
            <a:endParaRPr lang="es-MX" sz="1800" dirty="0">
              <a:latin typeface="Arial Nova" panose="020B0504020202020204" pitchFamily="34" charset="0"/>
            </a:endParaRPr>
          </a:p>
        </p:txBody>
      </p:sp>
      <p:sp>
        <p:nvSpPr>
          <p:cNvPr id="4" name="CuadroTexto 3">
            <a:extLst>
              <a:ext uri="{FF2B5EF4-FFF2-40B4-BE49-F238E27FC236}">
                <a16:creationId xmlns:a16="http://schemas.microsoft.com/office/drawing/2014/main" id="{DA7BED36-46FD-7F95-808F-13BA815E6F25}"/>
              </a:ext>
            </a:extLst>
          </p:cNvPr>
          <p:cNvSpPr txBox="1"/>
          <p:nvPr/>
        </p:nvSpPr>
        <p:spPr>
          <a:xfrm>
            <a:off x="696468" y="2281018"/>
            <a:ext cx="6257925" cy="584775"/>
          </a:xfrm>
          <a:prstGeom prst="rect">
            <a:avLst/>
          </a:prstGeom>
          <a:noFill/>
        </p:spPr>
        <p:txBody>
          <a:bodyPr wrap="square">
            <a:spAutoFit/>
          </a:bodyPr>
          <a:lstStyle/>
          <a:p>
            <a:r>
              <a:rPr lang="es-ES" sz="1600" dirty="0">
                <a:latin typeface="Arial Nova" panose="020B0504020202020204" pitchFamily="34" charset="0"/>
              </a:rPr>
              <a:t>Se debe de hacer un esfuerzo para transformar la oración en otra, puedes</a:t>
            </a:r>
            <a:r>
              <a:rPr lang="es-MX" sz="1600" dirty="0">
                <a:latin typeface="Arial Nova" panose="020B0504020202020204" pitchFamily="34" charset="0"/>
              </a:rPr>
              <a:t>:</a:t>
            </a:r>
          </a:p>
        </p:txBody>
      </p:sp>
      <p:sp>
        <p:nvSpPr>
          <p:cNvPr id="7" name="CuadroTexto 6">
            <a:extLst>
              <a:ext uri="{FF2B5EF4-FFF2-40B4-BE49-F238E27FC236}">
                <a16:creationId xmlns:a16="http://schemas.microsoft.com/office/drawing/2014/main" id="{02AC41D1-6F72-F22A-8F81-7C1BF0DC7360}"/>
              </a:ext>
            </a:extLst>
          </p:cNvPr>
          <p:cNvSpPr txBox="1"/>
          <p:nvPr/>
        </p:nvSpPr>
        <p:spPr>
          <a:xfrm>
            <a:off x="3622030" y="2985721"/>
            <a:ext cx="4583430" cy="1569660"/>
          </a:xfrm>
          <a:prstGeom prst="rect">
            <a:avLst/>
          </a:prstGeom>
          <a:noFill/>
        </p:spPr>
        <p:txBody>
          <a:bodyPr wrap="square">
            <a:spAutoFit/>
          </a:bodyPr>
          <a:lstStyle/>
          <a:p>
            <a:pPr marL="285750" indent="-285750">
              <a:buFont typeface="Arial" panose="020B0604020202020204" pitchFamily="34" charset="0"/>
              <a:buChar char="•"/>
            </a:pPr>
            <a:r>
              <a:rPr lang="es-MX" sz="1600" dirty="0">
                <a:latin typeface="Arial Nova" panose="020B0504020202020204" pitchFamily="34" charset="0"/>
              </a:rPr>
              <a:t>Usar sinónimos para todas las palabras que no sean genéricas</a:t>
            </a:r>
            <a:r>
              <a:rPr lang="es-ES" sz="1600" dirty="0">
                <a:latin typeface="Arial Nova" panose="020B0504020202020204" pitchFamily="34" charset="0"/>
              </a:rPr>
              <a:t>.</a:t>
            </a:r>
          </a:p>
          <a:p>
            <a:pPr marL="285750" indent="-285750">
              <a:buFont typeface="Arial" panose="020B0604020202020204" pitchFamily="34" charset="0"/>
              <a:buChar char="•"/>
            </a:pPr>
            <a:r>
              <a:rPr lang="es-ES" sz="1600" dirty="0">
                <a:latin typeface="Arial Nova" panose="020B0504020202020204" pitchFamily="34" charset="0"/>
              </a:rPr>
              <a:t>Cambiar la voz pasiva por activa o viceversa.</a:t>
            </a:r>
          </a:p>
          <a:p>
            <a:pPr marL="285750" indent="-285750">
              <a:buFont typeface="Arial" panose="020B0604020202020204" pitchFamily="34" charset="0"/>
              <a:buChar char="•"/>
            </a:pPr>
            <a:r>
              <a:rPr lang="es-ES" sz="1600" dirty="0">
                <a:latin typeface="Arial Nova" panose="020B0504020202020204" pitchFamily="34" charset="0"/>
              </a:rPr>
              <a:t>Cambiar la estructura de las palabras, oraciones o párrafos.</a:t>
            </a:r>
          </a:p>
          <a:p>
            <a:pPr marL="285750" indent="-285750">
              <a:buFont typeface="Arial" panose="020B0604020202020204" pitchFamily="34" charset="0"/>
              <a:buChar char="•"/>
            </a:pPr>
            <a:r>
              <a:rPr lang="es-ES" sz="1600" dirty="0">
                <a:latin typeface="Arial Nova" panose="020B0504020202020204" pitchFamily="34" charset="0"/>
              </a:rPr>
              <a:t>Resumir frases o párrafos.</a:t>
            </a:r>
            <a:endParaRPr lang="es-MX" sz="1600" dirty="0">
              <a:latin typeface="Arial Nova" panose="020B0504020202020204" pitchFamily="34" charset="0"/>
            </a:endParaRPr>
          </a:p>
        </p:txBody>
      </p:sp>
      <p:pic>
        <p:nvPicPr>
          <p:cNvPr id="12294" name="Picture 6" descr="Person Thinking Icon Png Png Image - Person Thinking PNG - FlyClipart">
            <a:extLst>
              <a:ext uri="{FF2B5EF4-FFF2-40B4-BE49-F238E27FC236}">
                <a16:creationId xmlns:a16="http://schemas.microsoft.com/office/drawing/2014/main" id="{7CE00718-1C0F-0F2F-EC6E-677B0496CFA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615" b="92657" l="10000" r="90000">
                        <a14:foregroundMark x1="40952" y1="36538" x2="40952" y2="36538"/>
                        <a14:foregroundMark x1="56190" y1="32168" x2="56190" y2="32168"/>
                        <a14:foregroundMark x1="51190" y1="15035" x2="51190" y2="15035"/>
                        <a14:foregroundMark x1="61190" y1="11189" x2="61190" y2="11189"/>
                        <a14:foregroundMark x1="58333" y1="17483" x2="58333" y2="17483"/>
                        <a14:foregroundMark x1="46429" y1="91783" x2="46190" y2="91434"/>
                        <a14:foregroundMark x1="52024" y1="92657" x2="52024" y2="92657"/>
                        <a14:foregroundMark x1="45000" y1="92657" x2="45000" y2="92657"/>
                      </a14:backgroundRemoval>
                    </a14:imgEffect>
                  </a14:imgLayer>
                </a14:imgProps>
              </a:ext>
              <a:ext uri="{28A0092B-C50C-407E-A947-70E740481C1C}">
                <a14:useLocalDpi xmlns:a14="http://schemas.microsoft.com/office/drawing/2010/main" val="0"/>
              </a:ext>
            </a:extLst>
          </a:blip>
          <a:srcRect/>
          <a:stretch>
            <a:fillRect/>
          </a:stretch>
        </p:blipFill>
        <p:spPr bwMode="auto">
          <a:xfrm>
            <a:off x="1168718" y="2631698"/>
            <a:ext cx="3344853" cy="2277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9074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7620"/>
            <a:ext cx="9144000" cy="5143500"/>
          </a:xfrm>
          <a:prstGeom prst="rect">
            <a:avLst/>
          </a:prstGeom>
          <a:solidFill>
            <a:srgbClr val="3C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7261" y="99060"/>
            <a:ext cx="1212919" cy="722995"/>
          </a:xfrm>
          <a:prstGeom prst="rect">
            <a:avLst/>
          </a:prstGeom>
        </p:spPr>
      </p:pic>
      <p:pic>
        <p:nvPicPr>
          <p:cNvPr id="6" name="Imagen 5" descr="Texto&#10;&#10;Descripción generada automáticamente">
            <a:extLst>
              <a:ext uri="{FF2B5EF4-FFF2-40B4-BE49-F238E27FC236}">
                <a16:creationId xmlns:a16="http://schemas.microsoft.com/office/drawing/2014/main" id="{CB6DB04C-EF94-05AD-90E3-76C9F5C88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779" y="99059"/>
            <a:ext cx="6559481" cy="4919611"/>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33482">
            <a:off x="1379" y="3871628"/>
            <a:ext cx="1433942" cy="1286487"/>
          </a:xfrm>
          <a:prstGeom prst="rect">
            <a:avLst/>
          </a:prstGeom>
        </p:spPr>
      </p:pic>
    </p:spTree>
    <p:extLst>
      <p:ext uri="{BB962C8B-B14F-4D97-AF65-F5344CB8AC3E}">
        <p14:creationId xmlns:p14="http://schemas.microsoft.com/office/powerpoint/2010/main" val="8458542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1000"/>
                                        <p:tgtEl>
                                          <p:spTgt spid="7"/>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LA INVESTIGACIÓN CIENTÍFICA</a:t>
            </a:r>
            <a:endParaRPr lang="zh-CN" altLang="en-US" sz="2800" dirty="0">
              <a:solidFill>
                <a:schemeClr val="bg1"/>
              </a:solidFill>
              <a:latin typeface="Arial Nova" panose="020B0504020202020204" pitchFamily="34" charset="0"/>
            </a:endParaRPr>
          </a:p>
        </p:txBody>
      </p:sp>
      <p:sp>
        <p:nvSpPr>
          <p:cNvPr id="2" name="3 CuadroTexto">
            <a:extLst>
              <a:ext uri="{FF2B5EF4-FFF2-40B4-BE49-F238E27FC236}">
                <a16:creationId xmlns:a16="http://schemas.microsoft.com/office/drawing/2014/main" id="{9F8C9687-04D4-59D5-C8B9-7715A67CBF13}"/>
              </a:ext>
            </a:extLst>
          </p:cNvPr>
          <p:cNvSpPr txBox="1">
            <a:spLocks noChangeArrowheads="1"/>
          </p:cNvSpPr>
          <p:nvPr/>
        </p:nvSpPr>
        <p:spPr bwMode="auto">
          <a:xfrm>
            <a:off x="387099" y="852914"/>
            <a:ext cx="3000375" cy="461665"/>
          </a:xfrm>
          <a:prstGeom prst="rect">
            <a:avLst/>
          </a:prstGeom>
          <a:noFill/>
          <a:ln w="9525">
            <a:noFill/>
            <a:miter lim="800000"/>
            <a:headEnd/>
            <a:tailEnd/>
          </a:ln>
        </p:spPr>
        <p:txBody>
          <a:bodyPr>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b="1" i="1">
                <a:latin typeface="Arial Nova" panose="020B0504020202020204" pitchFamily="34" charset="0"/>
              </a:rPr>
              <a:t>INVESTIGACIÓN</a:t>
            </a:r>
            <a:r>
              <a:rPr lang="es-MX" sz="2400">
                <a:latin typeface="Arial Nova" panose="020B0504020202020204" pitchFamily="34" charset="0"/>
              </a:rPr>
              <a:t>:</a:t>
            </a:r>
          </a:p>
        </p:txBody>
      </p:sp>
      <p:sp>
        <p:nvSpPr>
          <p:cNvPr id="3" name="4 CuadroTexto">
            <a:extLst>
              <a:ext uri="{FF2B5EF4-FFF2-40B4-BE49-F238E27FC236}">
                <a16:creationId xmlns:a16="http://schemas.microsoft.com/office/drawing/2014/main" id="{DDD1DFC7-0A81-0369-754B-F40686535A39}"/>
              </a:ext>
            </a:extLst>
          </p:cNvPr>
          <p:cNvSpPr txBox="1">
            <a:spLocks noChangeArrowheads="1"/>
          </p:cNvSpPr>
          <p:nvPr/>
        </p:nvSpPr>
        <p:spPr bwMode="auto">
          <a:xfrm>
            <a:off x="3756276" y="1079144"/>
            <a:ext cx="5000625" cy="707886"/>
          </a:xfrm>
          <a:prstGeom prst="rect">
            <a:avLst/>
          </a:prstGeom>
          <a:noFill/>
          <a:ln w="9525">
            <a:noFill/>
            <a:miter lim="800000"/>
            <a:headEnd/>
            <a:tailEnd/>
          </a:ln>
        </p:spPr>
        <p:txBody>
          <a:bodyPr>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000" dirty="0">
                <a:latin typeface="Arial Nova" panose="020B0504020202020204" pitchFamily="34" charset="0"/>
              </a:rPr>
              <a:t>Búsqueda sistemática de “algo” previamente determinado </a:t>
            </a:r>
          </a:p>
        </p:txBody>
      </p:sp>
      <p:sp>
        <p:nvSpPr>
          <p:cNvPr id="4" name="3 CuadroTexto">
            <a:extLst>
              <a:ext uri="{FF2B5EF4-FFF2-40B4-BE49-F238E27FC236}">
                <a16:creationId xmlns:a16="http://schemas.microsoft.com/office/drawing/2014/main" id="{0A1DE03B-F270-FA65-E0CA-0E9301B92E1F}"/>
              </a:ext>
            </a:extLst>
          </p:cNvPr>
          <p:cNvSpPr txBox="1">
            <a:spLocks noChangeArrowheads="1"/>
          </p:cNvSpPr>
          <p:nvPr/>
        </p:nvSpPr>
        <p:spPr bwMode="auto">
          <a:xfrm>
            <a:off x="387099" y="2981867"/>
            <a:ext cx="5143500" cy="461665"/>
          </a:xfrm>
          <a:prstGeom prst="rect">
            <a:avLst/>
          </a:prstGeom>
          <a:noFill/>
          <a:ln w="9525">
            <a:noFill/>
            <a:miter lim="800000"/>
            <a:headEnd/>
            <a:tailEnd/>
          </a:ln>
        </p:spPr>
        <p:txBody>
          <a:bodyPr>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b="1" i="1" dirty="0">
                <a:latin typeface="Arial Nova" panose="020B0504020202020204" pitchFamily="34" charset="0"/>
              </a:rPr>
              <a:t>INVESTIGACIÓN CIENTÍFICA</a:t>
            </a:r>
            <a:r>
              <a:rPr lang="es-MX" sz="2400" dirty="0">
                <a:latin typeface="Arial Nova" panose="020B0504020202020204" pitchFamily="34" charset="0"/>
              </a:rPr>
              <a:t>:</a:t>
            </a:r>
          </a:p>
        </p:txBody>
      </p:sp>
      <p:sp>
        <p:nvSpPr>
          <p:cNvPr id="6" name="4 CuadroTexto">
            <a:extLst>
              <a:ext uri="{FF2B5EF4-FFF2-40B4-BE49-F238E27FC236}">
                <a16:creationId xmlns:a16="http://schemas.microsoft.com/office/drawing/2014/main" id="{D27838D2-C50B-4364-A53F-381D810B318C}"/>
              </a:ext>
            </a:extLst>
          </p:cNvPr>
          <p:cNvSpPr txBox="1">
            <a:spLocks noChangeArrowheads="1"/>
          </p:cNvSpPr>
          <p:nvPr/>
        </p:nvSpPr>
        <p:spPr bwMode="auto">
          <a:xfrm>
            <a:off x="3756276" y="3754554"/>
            <a:ext cx="5000625" cy="707886"/>
          </a:xfrm>
          <a:prstGeom prst="rect">
            <a:avLst/>
          </a:prstGeom>
          <a:noFill/>
          <a:ln w="9525">
            <a:noFill/>
            <a:miter lim="800000"/>
            <a:headEnd/>
            <a:tailEnd/>
          </a:ln>
        </p:spPr>
        <p:txBody>
          <a:bodyPr>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000" dirty="0">
                <a:latin typeface="Arial Nova" panose="020B0504020202020204" pitchFamily="34" charset="0"/>
              </a:rPr>
              <a:t>Búsqueda (construcción) sistemática de “conocimiento”  </a:t>
            </a:r>
          </a:p>
        </p:txBody>
      </p:sp>
      <p:pic>
        <p:nvPicPr>
          <p:cNvPr id="5122" name="Picture 2" descr="Detalle 32+ imagen investigacion aplicada dibujos - Thptnganamst.edu.vn">
            <a:extLst>
              <a:ext uri="{FF2B5EF4-FFF2-40B4-BE49-F238E27FC236}">
                <a16:creationId xmlns:a16="http://schemas.microsoft.com/office/drawing/2014/main" id="{AE489EC8-4F94-1767-8240-C397A2F2E0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0275" y="1846503"/>
            <a:ext cx="1690422" cy="1690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4911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upo 32">
            <a:extLst>
              <a:ext uri="{FF2B5EF4-FFF2-40B4-BE49-F238E27FC236}">
                <a16:creationId xmlns:a16="http://schemas.microsoft.com/office/drawing/2014/main" id="{D90283AA-F61A-F9D7-E242-4890E9F2989A}"/>
              </a:ext>
            </a:extLst>
          </p:cNvPr>
          <p:cNvGrpSpPr/>
          <p:nvPr/>
        </p:nvGrpSpPr>
        <p:grpSpPr>
          <a:xfrm>
            <a:off x="282498" y="1085386"/>
            <a:ext cx="8772292" cy="3240941"/>
            <a:chOff x="1952626" y="1928813"/>
            <a:chExt cx="8858249" cy="4572001"/>
          </a:xfrm>
        </p:grpSpPr>
        <p:sp>
          <p:nvSpPr>
            <p:cNvPr id="34" name="3 CuadroTexto">
              <a:extLst>
                <a:ext uri="{FF2B5EF4-FFF2-40B4-BE49-F238E27FC236}">
                  <a16:creationId xmlns:a16="http://schemas.microsoft.com/office/drawing/2014/main" id="{9780C8D4-1864-8FD1-90CE-6C557D5715AA}"/>
                </a:ext>
              </a:extLst>
            </p:cNvPr>
            <p:cNvSpPr txBox="1">
              <a:spLocks noChangeArrowheads="1"/>
            </p:cNvSpPr>
            <p:nvPr/>
          </p:nvSpPr>
          <p:spPr bwMode="auto">
            <a:xfrm>
              <a:off x="2040714" y="1959748"/>
              <a:ext cx="928687" cy="434182"/>
            </a:xfrm>
            <a:prstGeom prst="rect">
              <a:avLst/>
            </a:prstGeom>
            <a:noFill/>
            <a:ln w="28575">
              <a:noFill/>
              <a:miter lim="800000"/>
              <a:headEnd/>
              <a:tailEnd/>
            </a:ln>
          </p:spPr>
          <p:txBody>
            <a:bodyPr>
              <a:spAutoFit/>
            </a:bodyPr>
            <a:lstStyle/>
            <a:p>
              <a:r>
                <a:rPr lang="es-MX" sz="1400" b="1" i="1" dirty="0">
                  <a:latin typeface="Arial Nova" panose="020B0504020202020204" pitchFamily="34" charset="0"/>
                </a:rPr>
                <a:t>Qué es</a:t>
              </a:r>
            </a:p>
          </p:txBody>
        </p:sp>
        <p:cxnSp>
          <p:nvCxnSpPr>
            <p:cNvPr id="35" name="5 Conector recto de flecha">
              <a:extLst>
                <a:ext uri="{FF2B5EF4-FFF2-40B4-BE49-F238E27FC236}">
                  <a16:creationId xmlns:a16="http://schemas.microsoft.com/office/drawing/2014/main" id="{E268E33C-6C27-54BC-E95C-EFF5D0D2673D}"/>
                </a:ext>
              </a:extLst>
            </p:cNvPr>
            <p:cNvCxnSpPr>
              <a:cxnSpLocks/>
              <a:stCxn id="34" idx="3"/>
            </p:cNvCxnSpPr>
            <p:nvPr/>
          </p:nvCxnSpPr>
          <p:spPr>
            <a:xfrm flipV="1">
              <a:off x="2969400" y="2175649"/>
              <a:ext cx="1071564" cy="1191"/>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6" name="6 Elipse">
              <a:extLst>
                <a:ext uri="{FF2B5EF4-FFF2-40B4-BE49-F238E27FC236}">
                  <a16:creationId xmlns:a16="http://schemas.microsoft.com/office/drawing/2014/main" id="{46AC7F06-E0C4-56A5-82CE-D3C48D4BA8FD}"/>
                </a:ext>
              </a:extLst>
            </p:cNvPr>
            <p:cNvSpPr/>
            <p:nvPr/>
          </p:nvSpPr>
          <p:spPr>
            <a:xfrm>
              <a:off x="4238626" y="2000251"/>
              <a:ext cx="1357313" cy="500063"/>
            </a:xfrm>
            <a:prstGeom prst="ellipse">
              <a:avLst/>
            </a:prstGeom>
            <a:solidFill>
              <a:srgbClr val="FFFF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400" b="1" dirty="0">
                  <a:solidFill>
                    <a:schemeClr val="tx1"/>
                  </a:solidFill>
                  <a:effectLst>
                    <a:outerShdw blurRad="38100" dist="38100" dir="2700000" algn="tl">
                      <a:srgbClr val="000000">
                        <a:alpha val="43137"/>
                      </a:srgbClr>
                    </a:outerShdw>
                  </a:effectLst>
                  <a:latin typeface="Arial Nova" panose="020B0504020202020204" pitchFamily="34" charset="0"/>
                </a:rPr>
                <a:t>Proceso </a:t>
              </a:r>
            </a:p>
          </p:txBody>
        </p:sp>
        <p:sp>
          <p:nvSpPr>
            <p:cNvPr id="37" name="7 CuadroTexto">
              <a:extLst>
                <a:ext uri="{FF2B5EF4-FFF2-40B4-BE49-F238E27FC236}">
                  <a16:creationId xmlns:a16="http://schemas.microsoft.com/office/drawing/2014/main" id="{5CB9CE76-92DD-7B98-39C1-8214C0330B97}"/>
                </a:ext>
              </a:extLst>
            </p:cNvPr>
            <p:cNvSpPr txBox="1">
              <a:spLocks noChangeArrowheads="1"/>
            </p:cNvSpPr>
            <p:nvPr/>
          </p:nvSpPr>
          <p:spPr bwMode="auto">
            <a:xfrm>
              <a:off x="5595938" y="2000250"/>
              <a:ext cx="1143000" cy="307777"/>
            </a:xfrm>
            <a:prstGeom prst="rect">
              <a:avLst/>
            </a:prstGeom>
            <a:noFill/>
            <a:ln w="28575">
              <a:noFill/>
              <a:miter lim="800000"/>
              <a:headEnd/>
              <a:tailEnd/>
            </a:ln>
          </p:spPr>
          <p:txBody>
            <a:bodyPr>
              <a:spAutoFit/>
            </a:bodyPr>
            <a:lstStyle/>
            <a:p>
              <a:r>
                <a:rPr lang="es-MX" sz="1400" dirty="0">
                  <a:latin typeface="Arial Nova" panose="020B0504020202020204" pitchFamily="34" charset="0"/>
                </a:rPr>
                <a:t>humano…</a:t>
              </a:r>
            </a:p>
          </p:txBody>
        </p:sp>
        <p:cxnSp>
          <p:nvCxnSpPr>
            <p:cNvPr id="38" name="9 Conector recto de flecha">
              <a:extLst>
                <a:ext uri="{FF2B5EF4-FFF2-40B4-BE49-F238E27FC236}">
                  <a16:creationId xmlns:a16="http://schemas.microsoft.com/office/drawing/2014/main" id="{AA8F4F4E-DD5F-FB51-82C9-E032E5E3831D}"/>
                </a:ext>
              </a:extLst>
            </p:cNvPr>
            <p:cNvCxnSpPr/>
            <p:nvPr/>
          </p:nvCxnSpPr>
          <p:spPr>
            <a:xfrm flipV="1">
              <a:off x="6738939" y="2143125"/>
              <a:ext cx="1857375" cy="3333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9" name="11 CuadroTexto">
              <a:extLst>
                <a:ext uri="{FF2B5EF4-FFF2-40B4-BE49-F238E27FC236}">
                  <a16:creationId xmlns:a16="http://schemas.microsoft.com/office/drawing/2014/main" id="{5CF7959D-CF2F-C6CD-9C34-08100559ABB6}"/>
                </a:ext>
              </a:extLst>
            </p:cNvPr>
            <p:cNvSpPr txBox="1">
              <a:spLocks noChangeArrowheads="1"/>
            </p:cNvSpPr>
            <p:nvPr/>
          </p:nvSpPr>
          <p:spPr bwMode="auto">
            <a:xfrm>
              <a:off x="8882064" y="1928813"/>
              <a:ext cx="1285875" cy="523220"/>
            </a:xfrm>
            <a:prstGeom prst="rect">
              <a:avLst/>
            </a:prstGeom>
            <a:noFill/>
            <a:ln w="28575">
              <a:noFill/>
              <a:miter lim="800000"/>
              <a:headEnd/>
              <a:tailEnd/>
            </a:ln>
          </p:spPr>
          <p:txBody>
            <a:bodyPr>
              <a:spAutoFit/>
            </a:bodyPr>
            <a:lstStyle/>
            <a:p>
              <a:r>
                <a:rPr lang="es-MX" sz="1400" b="1">
                  <a:latin typeface="Arial Nova" panose="020B0504020202020204" pitchFamily="34" charset="0"/>
                </a:rPr>
                <a:t>Artificial</a:t>
              </a:r>
            </a:p>
            <a:p>
              <a:r>
                <a:rPr lang="es-MX" sz="1400">
                  <a:latin typeface="Arial Nova" panose="020B0504020202020204" pitchFamily="34" charset="0"/>
                </a:rPr>
                <a:t>(creativo)</a:t>
              </a:r>
            </a:p>
          </p:txBody>
        </p:sp>
        <p:sp>
          <p:nvSpPr>
            <p:cNvPr id="40" name="12 CuadroTexto">
              <a:extLst>
                <a:ext uri="{FF2B5EF4-FFF2-40B4-BE49-F238E27FC236}">
                  <a16:creationId xmlns:a16="http://schemas.microsoft.com/office/drawing/2014/main" id="{DDADAE36-4530-D0D4-123B-0906D3E6AE98}"/>
                </a:ext>
              </a:extLst>
            </p:cNvPr>
            <p:cNvSpPr txBox="1">
              <a:spLocks noChangeArrowheads="1"/>
            </p:cNvSpPr>
            <p:nvPr/>
          </p:nvSpPr>
          <p:spPr bwMode="auto">
            <a:xfrm>
              <a:off x="2095500" y="2928938"/>
              <a:ext cx="1143000" cy="738107"/>
            </a:xfrm>
            <a:prstGeom prst="rect">
              <a:avLst/>
            </a:prstGeom>
            <a:noFill/>
            <a:ln w="28575">
              <a:noFill/>
              <a:miter lim="800000"/>
              <a:headEnd/>
              <a:tailEnd/>
            </a:ln>
          </p:spPr>
          <p:txBody>
            <a:bodyPr>
              <a:spAutoFit/>
            </a:bodyPr>
            <a:lstStyle/>
            <a:p>
              <a:r>
                <a:rPr lang="es-MX" sz="1400" b="1" i="1" dirty="0">
                  <a:latin typeface="Arial Nova" panose="020B0504020202020204" pitchFamily="34" charset="0"/>
                </a:rPr>
                <a:t>Para qué sirve</a:t>
              </a:r>
            </a:p>
          </p:txBody>
        </p:sp>
        <p:sp>
          <p:nvSpPr>
            <p:cNvPr id="41" name="13 Abrir llave">
              <a:extLst>
                <a:ext uri="{FF2B5EF4-FFF2-40B4-BE49-F238E27FC236}">
                  <a16:creationId xmlns:a16="http://schemas.microsoft.com/office/drawing/2014/main" id="{AD083C15-880E-A470-C3DC-19FF238F9F49}"/>
                </a:ext>
              </a:extLst>
            </p:cNvPr>
            <p:cNvSpPr/>
            <p:nvPr/>
          </p:nvSpPr>
          <p:spPr>
            <a:xfrm>
              <a:off x="3667125" y="2643189"/>
              <a:ext cx="357188" cy="1285875"/>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sz="1400">
                <a:latin typeface="Arial Nova" panose="020B0504020202020204" pitchFamily="34" charset="0"/>
              </a:endParaRPr>
            </a:p>
          </p:txBody>
        </p:sp>
        <p:cxnSp>
          <p:nvCxnSpPr>
            <p:cNvPr id="42" name="14 Conector recto de flecha">
              <a:extLst>
                <a:ext uri="{FF2B5EF4-FFF2-40B4-BE49-F238E27FC236}">
                  <a16:creationId xmlns:a16="http://schemas.microsoft.com/office/drawing/2014/main" id="{141DF589-6996-FFAF-BC73-16C2DC26F495}"/>
                </a:ext>
              </a:extLst>
            </p:cNvPr>
            <p:cNvCxnSpPr/>
            <p:nvPr/>
          </p:nvCxnSpPr>
          <p:spPr>
            <a:xfrm>
              <a:off x="3095625" y="3286125"/>
              <a:ext cx="571500" cy="158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3" name="16 CuadroTexto">
              <a:extLst>
                <a:ext uri="{FF2B5EF4-FFF2-40B4-BE49-F238E27FC236}">
                  <a16:creationId xmlns:a16="http://schemas.microsoft.com/office/drawing/2014/main" id="{872504D7-0139-EA39-9EB1-2757B8F36340}"/>
                </a:ext>
              </a:extLst>
            </p:cNvPr>
            <p:cNvSpPr txBox="1">
              <a:spLocks noChangeArrowheads="1"/>
            </p:cNvSpPr>
            <p:nvPr/>
          </p:nvSpPr>
          <p:spPr bwMode="auto">
            <a:xfrm>
              <a:off x="3952875" y="2643189"/>
              <a:ext cx="2357438" cy="830997"/>
            </a:xfrm>
            <a:prstGeom prst="rect">
              <a:avLst/>
            </a:prstGeom>
            <a:noFill/>
            <a:ln w="28575">
              <a:noFill/>
              <a:miter lim="800000"/>
              <a:headEnd/>
              <a:tailEnd/>
            </a:ln>
          </p:spPr>
          <p:txBody>
            <a:bodyPr>
              <a:spAutoFit/>
            </a:bodyPr>
            <a:lstStyle/>
            <a:p>
              <a:r>
                <a:rPr lang="es-MX" sz="1200" dirty="0">
                  <a:latin typeface="Arial Nova" panose="020B0504020202020204" pitchFamily="34" charset="0"/>
                </a:rPr>
                <a:t>orientado a </a:t>
              </a:r>
              <a:r>
                <a:rPr lang="es-MX" sz="1200" b="1" dirty="0">
                  <a:solidFill>
                    <a:srgbClr val="FF0000"/>
                  </a:solidFill>
                  <a:latin typeface="Arial Nova" panose="020B0504020202020204" pitchFamily="34" charset="0"/>
                </a:rPr>
                <a:t>generar</a:t>
              </a:r>
              <a:r>
                <a:rPr lang="es-MX" sz="1200" dirty="0">
                  <a:latin typeface="Arial Nova" panose="020B0504020202020204" pitchFamily="34" charset="0"/>
                </a:rPr>
                <a:t> (construir/descubrir) </a:t>
              </a:r>
              <a:r>
                <a:rPr lang="es-MX" sz="1200" b="1" dirty="0">
                  <a:solidFill>
                    <a:srgbClr val="FF0000"/>
                  </a:solidFill>
                  <a:latin typeface="Arial Nova" panose="020B0504020202020204" pitchFamily="34" charset="0"/>
                </a:rPr>
                <a:t>conocimiento</a:t>
              </a:r>
              <a:r>
                <a:rPr lang="es-MX" sz="1200" dirty="0">
                  <a:latin typeface="Arial Nova" panose="020B0504020202020204" pitchFamily="34" charset="0"/>
                </a:rPr>
                <a:t> </a:t>
              </a:r>
              <a:r>
                <a:rPr lang="es-MX" sz="1200" dirty="0" err="1">
                  <a:latin typeface="Arial Nova" panose="020B0504020202020204" pitchFamily="34" charset="0"/>
                </a:rPr>
                <a:t>explicatorio</a:t>
              </a:r>
              <a:r>
                <a:rPr lang="es-MX" sz="1200" dirty="0">
                  <a:latin typeface="Arial Nova" panose="020B0504020202020204" pitchFamily="34" charset="0"/>
                </a:rPr>
                <a:t> y transformador de la R fáctica y formal…</a:t>
              </a:r>
            </a:p>
          </p:txBody>
        </p:sp>
        <p:sp>
          <p:nvSpPr>
            <p:cNvPr id="44" name="18 Abrir llave">
              <a:extLst>
                <a:ext uri="{FF2B5EF4-FFF2-40B4-BE49-F238E27FC236}">
                  <a16:creationId xmlns:a16="http://schemas.microsoft.com/office/drawing/2014/main" id="{2C3961C5-36F0-316D-D584-E0FC0CB71387}"/>
                </a:ext>
              </a:extLst>
            </p:cNvPr>
            <p:cNvSpPr/>
            <p:nvPr/>
          </p:nvSpPr>
          <p:spPr>
            <a:xfrm rot="10800000">
              <a:off x="6238875" y="2643189"/>
              <a:ext cx="357188" cy="1285875"/>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sz="1400">
                <a:latin typeface="Arial Nova" panose="020B0504020202020204" pitchFamily="34" charset="0"/>
              </a:endParaRPr>
            </a:p>
          </p:txBody>
        </p:sp>
        <p:cxnSp>
          <p:nvCxnSpPr>
            <p:cNvPr id="45" name="21 Conector recto de flecha">
              <a:extLst>
                <a:ext uri="{FF2B5EF4-FFF2-40B4-BE49-F238E27FC236}">
                  <a16:creationId xmlns:a16="http://schemas.microsoft.com/office/drawing/2014/main" id="{B137751A-5E8A-43CC-3507-9DD81CD09574}"/>
                </a:ext>
              </a:extLst>
            </p:cNvPr>
            <p:cNvCxnSpPr/>
            <p:nvPr/>
          </p:nvCxnSpPr>
          <p:spPr>
            <a:xfrm>
              <a:off x="6738939" y="3286125"/>
              <a:ext cx="1857375"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6" name="22 CuadroTexto">
              <a:extLst>
                <a:ext uri="{FF2B5EF4-FFF2-40B4-BE49-F238E27FC236}">
                  <a16:creationId xmlns:a16="http://schemas.microsoft.com/office/drawing/2014/main" id="{063DEAB2-0F9E-0D30-7DDD-FC596BF4D285}"/>
                </a:ext>
              </a:extLst>
            </p:cNvPr>
            <p:cNvSpPr txBox="1">
              <a:spLocks noChangeArrowheads="1"/>
            </p:cNvSpPr>
            <p:nvPr/>
          </p:nvSpPr>
          <p:spPr bwMode="auto">
            <a:xfrm>
              <a:off x="8810625" y="3071813"/>
              <a:ext cx="1714500" cy="523220"/>
            </a:xfrm>
            <a:prstGeom prst="rect">
              <a:avLst/>
            </a:prstGeom>
            <a:noFill/>
            <a:ln w="28575">
              <a:noFill/>
              <a:miter lim="800000"/>
              <a:headEnd/>
              <a:tailEnd/>
            </a:ln>
          </p:spPr>
          <p:txBody>
            <a:bodyPr>
              <a:spAutoFit/>
            </a:bodyPr>
            <a:lstStyle/>
            <a:p>
              <a:r>
                <a:rPr lang="es-MX" sz="1400" b="1">
                  <a:latin typeface="Arial Nova" panose="020B0504020202020204" pitchFamily="34" charset="0"/>
                </a:rPr>
                <a:t>Útil</a:t>
              </a:r>
            </a:p>
            <a:p>
              <a:r>
                <a:rPr lang="es-MX" sz="1400">
                  <a:latin typeface="Arial Nova" panose="020B0504020202020204" pitchFamily="34" charset="0"/>
                </a:rPr>
                <a:t>(Socialmente)</a:t>
              </a:r>
            </a:p>
          </p:txBody>
        </p:sp>
        <p:sp>
          <p:nvSpPr>
            <p:cNvPr id="47" name="23 CuadroTexto">
              <a:extLst>
                <a:ext uri="{FF2B5EF4-FFF2-40B4-BE49-F238E27FC236}">
                  <a16:creationId xmlns:a16="http://schemas.microsoft.com/office/drawing/2014/main" id="{D1088649-07E8-1710-0466-C4883A6880B5}"/>
                </a:ext>
              </a:extLst>
            </p:cNvPr>
            <p:cNvSpPr txBox="1">
              <a:spLocks noChangeArrowheads="1"/>
            </p:cNvSpPr>
            <p:nvPr/>
          </p:nvSpPr>
          <p:spPr bwMode="auto">
            <a:xfrm>
              <a:off x="2095500" y="4429127"/>
              <a:ext cx="928688" cy="738107"/>
            </a:xfrm>
            <a:prstGeom prst="rect">
              <a:avLst/>
            </a:prstGeom>
            <a:noFill/>
            <a:ln w="28575">
              <a:noFill/>
              <a:miter lim="800000"/>
              <a:headEnd/>
              <a:tailEnd/>
            </a:ln>
          </p:spPr>
          <p:txBody>
            <a:bodyPr>
              <a:spAutoFit/>
            </a:bodyPr>
            <a:lstStyle/>
            <a:p>
              <a:r>
                <a:rPr lang="es-MX" sz="1400" b="1" i="1">
                  <a:latin typeface="Arial Nova" panose="020B0504020202020204" pitchFamily="34" charset="0"/>
                </a:rPr>
                <a:t>Cómo opera</a:t>
              </a:r>
            </a:p>
          </p:txBody>
        </p:sp>
        <p:cxnSp>
          <p:nvCxnSpPr>
            <p:cNvPr id="48" name="24 Conector recto de flecha">
              <a:extLst>
                <a:ext uri="{FF2B5EF4-FFF2-40B4-BE49-F238E27FC236}">
                  <a16:creationId xmlns:a16="http://schemas.microsoft.com/office/drawing/2014/main" id="{48BCAF0F-820B-9EFC-ED6A-0F22A053FE18}"/>
                </a:ext>
              </a:extLst>
            </p:cNvPr>
            <p:cNvCxnSpPr/>
            <p:nvPr/>
          </p:nvCxnSpPr>
          <p:spPr>
            <a:xfrm>
              <a:off x="2952750" y="4786314"/>
              <a:ext cx="571500" cy="1587"/>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9" name="25 Abrir llave">
              <a:extLst>
                <a:ext uri="{FF2B5EF4-FFF2-40B4-BE49-F238E27FC236}">
                  <a16:creationId xmlns:a16="http://schemas.microsoft.com/office/drawing/2014/main" id="{7F7258DD-F75E-2DA3-1DE8-47AFF0F82E3A}"/>
                </a:ext>
              </a:extLst>
            </p:cNvPr>
            <p:cNvSpPr/>
            <p:nvPr/>
          </p:nvSpPr>
          <p:spPr>
            <a:xfrm>
              <a:off x="3667125" y="4000500"/>
              <a:ext cx="357188" cy="1428750"/>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sz="1400">
                <a:latin typeface="Arial Nova" panose="020B0504020202020204" pitchFamily="34" charset="0"/>
              </a:endParaRPr>
            </a:p>
          </p:txBody>
        </p:sp>
        <p:sp>
          <p:nvSpPr>
            <p:cNvPr id="50" name="26 CuadroTexto">
              <a:extLst>
                <a:ext uri="{FF2B5EF4-FFF2-40B4-BE49-F238E27FC236}">
                  <a16:creationId xmlns:a16="http://schemas.microsoft.com/office/drawing/2014/main" id="{498D5F54-C3F0-6B0E-FFBD-ACD2966AFEE3}"/>
                </a:ext>
              </a:extLst>
            </p:cNvPr>
            <p:cNvSpPr txBox="1">
              <a:spLocks noChangeArrowheads="1"/>
            </p:cNvSpPr>
            <p:nvPr/>
          </p:nvSpPr>
          <p:spPr bwMode="auto">
            <a:xfrm>
              <a:off x="3881439" y="4071938"/>
              <a:ext cx="3500437" cy="461665"/>
            </a:xfrm>
            <a:prstGeom prst="rect">
              <a:avLst/>
            </a:prstGeom>
            <a:noFill/>
            <a:ln w="28575">
              <a:noFill/>
              <a:miter lim="800000"/>
              <a:headEnd/>
              <a:tailEnd/>
            </a:ln>
          </p:spPr>
          <p:txBody>
            <a:bodyPr>
              <a:spAutoFit/>
            </a:bodyPr>
            <a:lstStyle/>
            <a:p>
              <a:pPr>
                <a:defRPr/>
              </a:pPr>
              <a:r>
                <a:rPr lang="es-MX" sz="1200" dirty="0">
                  <a:latin typeface="Arial Nova" panose="020B0504020202020204" pitchFamily="34" charset="0"/>
                </a:rPr>
                <a:t>a través de ir y venir </a:t>
              </a:r>
            </a:p>
            <a:p>
              <a:pPr>
                <a:defRPr/>
              </a:pPr>
              <a:r>
                <a:rPr lang="es-MX" sz="1200" b="1" dirty="0">
                  <a:solidFill>
                    <a:srgbClr val="FF0000"/>
                  </a:solidFill>
                  <a:effectLst>
                    <a:outerShdw blurRad="38100" dist="38100" dir="2700000" algn="tl">
                      <a:srgbClr val="000000">
                        <a:alpha val="43137"/>
                      </a:srgbClr>
                    </a:outerShdw>
                  </a:effectLst>
                  <a:latin typeface="Arial Nova" panose="020B0504020202020204" pitchFamily="34" charset="0"/>
                </a:rPr>
                <a:t>coherente</a:t>
              </a:r>
              <a:r>
                <a:rPr lang="es-MX" sz="1200" dirty="0">
                  <a:solidFill>
                    <a:srgbClr val="FF0000"/>
                  </a:solidFill>
                  <a:latin typeface="Arial Nova" panose="020B0504020202020204" pitchFamily="34" charset="0"/>
                </a:rPr>
                <a:t> </a:t>
              </a:r>
              <a:r>
                <a:rPr lang="es-MX" sz="1200" dirty="0">
                  <a:latin typeface="Arial Nova" panose="020B0504020202020204" pitchFamily="34" charset="0"/>
                </a:rPr>
                <a:t>entre la teoría y la práctica…</a:t>
              </a:r>
            </a:p>
          </p:txBody>
        </p:sp>
        <p:sp>
          <p:nvSpPr>
            <p:cNvPr id="51" name="27 CuadroTexto">
              <a:extLst>
                <a:ext uri="{FF2B5EF4-FFF2-40B4-BE49-F238E27FC236}">
                  <a16:creationId xmlns:a16="http://schemas.microsoft.com/office/drawing/2014/main" id="{102CDC24-DEF2-AA1F-B791-AC2ED377BF4D}"/>
                </a:ext>
              </a:extLst>
            </p:cNvPr>
            <p:cNvSpPr txBox="1">
              <a:spLocks noChangeArrowheads="1"/>
            </p:cNvSpPr>
            <p:nvPr/>
          </p:nvSpPr>
          <p:spPr bwMode="auto">
            <a:xfrm>
              <a:off x="3881439" y="4714875"/>
              <a:ext cx="3214687" cy="276999"/>
            </a:xfrm>
            <a:prstGeom prst="rect">
              <a:avLst/>
            </a:prstGeom>
            <a:noFill/>
            <a:ln w="28575">
              <a:noFill/>
              <a:miter lim="800000"/>
              <a:headEnd/>
              <a:tailEnd/>
            </a:ln>
          </p:spPr>
          <p:txBody>
            <a:bodyPr>
              <a:spAutoFit/>
            </a:bodyPr>
            <a:lstStyle/>
            <a:p>
              <a:r>
                <a:rPr lang="es-MX" sz="1200" dirty="0">
                  <a:latin typeface="Arial Nova" panose="020B0504020202020204" pitchFamily="34" charset="0"/>
                </a:rPr>
                <a:t>soportado en la </a:t>
              </a:r>
              <a:r>
                <a:rPr lang="es-MX" sz="1200" b="1" dirty="0">
                  <a:solidFill>
                    <a:srgbClr val="FF0000"/>
                  </a:solidFill>
                  <a:latin typeface="Arial Nova" panose="020B0504020202020204" pitchFamily="34" charset="0"/>
                </a:rPr>
                <a:t>reflexión crítica…</a:t>
              </a:r>
            </a:p>
          </p:txBody>
        </p:sp>
        <p:sp>
          <p:nvSpPr>
            <p:cNvPr id="52" name="28 CuadroTexto">
              <a:extLst>
                <a:ext uri="{FF2B5EF4-FFF2-40B4-BE49-F238E27FC236}">
                  <a16:creationId xmlns:a16="http://schemas.microsoft.com/office/drawing/2014/main" id="{1098B56F-B687-BAA1-4155-BA659DEB37CA}"/>
                </a:ext>
              </a:extLst>
            </p:cNvPr>
            <p:cNvSpPr txBox="1">
              <a:spLocks noChangeArrowheads="1"/>
            </p:cNvSpPr>
            <p:nvPr/>
          </p:nvSpPr>
          <p:spPr bwMode="auto">
            <a:xfrm>
              <a:off x="3952875" y="5072064"/>
              <a:ext cx="2357438" cy="276999"/>
            </a:xfrm>
            <a:prstGeom prst="rect">
              <a:avLst/>
            </a:prstGeom>
            <a:noFill/>
            <a:ln w="28575">
              <a:noFill/>
              <a:miter lim="800000"/>
              <a:headEnd/>
              <a:tailEnd/>
            </a:ln>
          </p:spPr>
          <p:txBody>
            <a:bodyPr>
              <a:spAutoFit/>
            </a:bodyPr>
            <a:lstStyle/>
            <a:p>
              <a:r>
                <a:rPr lang="es-MX" sz="1200" dirty="0">
                  <a:latin typeface="Arial Nova" panose="020B0504020202020204" pitchFamily="34" charset="0"/>
                </a:rPr>
                <a:t>y en el </a:t>
              </a:r>
              <a:r>
                <a:rPr lang="es-MX" sz="1200" b="1" dirty="0">
                  <a:solidFill>
                    <a:srgbClr val="FF0000"/>
                  </a:solidFill>
                  <a:latin typeface="Arial Nova" panose="020B0504020202020204" pitchFamily="34" charset="0"/>
                </a:rPr>
                <a:t>debate</a:t>
              </a:r>
              <a:r>
                <a:rPr lang="es-MX" sz="1200" dirty="0">
                  <a:latin typeface="Arial Nova" panose="020B0504020202020204" pitchFamily="34" charset="0"/>
                </a:rPr>
                <a:t> colectivo…</a:t>
              </a:r>
            </a:p>
          </p:txBody>
        </p:sp>
        <p:sp>
          <p:nvSpPr>
            <p:cNvPr id="53" name="29 Abrir llave">
              <a:extLst>
                <a:ext uri="{FF2B5EF4-FFF2-40B4-BE49-F238E27FC236}">
                  <a16:creationId xmlns:a16="http://schemas.microsoft.com/office/drawing/2014/main" id="{EDF8FFE8-AEC1-2F0C-5E19-22AC941912CC}"/>
                </a:ext>
              </a:extLst>
            </p:cNvPr>
            <p:cNvSpPr/>
            <p:nvPr/>
          </p:nvSpPr>
          <p:spPr>
            <a:xfrm rot="10800000">
              <a:off x="7239001" y="4143376"/>
              <a:ext cx="214313" cy="428625"/>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sz="1400">
                <a:latin typeface="Arial Nova" panose="020B0504020202020204" pitchFamily="34" charset="0"/>
              </a:endParaRPr>
            </a:p>
          </p:txBody>
        </p:sp>
        <p:sp>
          <p:nvSpPr>
            <p:cNvPr id="54" name="30 Abrir llave">
              <a:extLst>
                <a:ext uri="{FF2B5EF4-FFF2-40B4-BE49-F238E27FC236}">
                  <a16:creationId xmlns:a16="http://schemas.microsoft.com/office/drawing/2014/main" id="{A6EA8F63-0C35-5F0C-99B3-E228D3631C56}"/>
                </a:ext>
              </a:extLst>
            </p:cNvPr>
            <p:cNvSpPr/>
            <p:nvPr/>
          </p:nvSpPr>
          <p:spPr>
            <a:xfrm rot="10800000">
              <a:off x="6810376" y="4714875"/>
              <a:ext cx="142875" cy="285750"/>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sz="1400">
                <a:latin typeface="Arial Nova" panose="020B0504020202020204" pitchFamily="34" charset="0"/>
              </a:endParaRPr>
            </a:p>
          </p:txBody>
        </p:sp>
        <p:sp>
          <p:nvSpPr>
            <p:cNvPr id="55" name="31 Abrir llave">
              <a:extLst>
                <a:ext uri="{FF2B5EF4-FFF2-40B4-BE49-F238E27FC236}">
                  <a16:creationId xmlns:a16="http://schemas.microsoft.com/office/drawing/2014/main" id="{A72D235D-BA9F-5774-E3FA-361D0964A8E3}"/>
                </a:ext>
              </a:extLst>
            </p:cNvPr>
            <p:cNvSpPr/>
            <p:nvPr/>
          </p:nvSpPr>
          <p:spPr>
            <a:xfrm rot="10800000">
              <a:off x="6310314" y="5072063"/>
              <a:ext cx="142875" cy="285750"/>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sz="1400">
                <a:latin typeface="Arial Nova" panose="020B0504020202020204" pitchFamily="34" charset="0"/>
              </a:endParaRPr>
            </a:p>
          </p:txBody>
        </p:sp>
        <p:cxnSp>
          <p:nvCxnSpPr>
            <p:cNvPr id="56" name="32 Conector recto de flecha">
              <a:extLst>
                <a:ext uri="{FF2B5EF4-FFF2-40B4-BE49-F238E27FC236}">
                  <a16:creationId xmlns:a16="http://schemas.microsoft.com/office/drawing/2014/main" id="{B3480544-6837-7C88-BB48-C032FF63095D}"/>
                </a:ext>
              </a:extLst>
            </p:cNvPr>
            <p:cNvCxnSpPr/>
            <p:nvPr/>
          </p:nvCxnSpPr>
          <p:spPr>
            <a:xfrm flipV="1">
              <a:off x="7524750" y="4357688"/>
              <a:ext cx="1143000"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7" name="36 CuadroTexto">
              <a:extLst>
                <a:ext uri="{FF2B5EF4-FFF2-40B4-BE49-F238E27FC236}">
                  <a16:creationId xmlns:a16="http://schemas.microsoft.com/office/drawing/2014/main" id="{AFCB1909-F9DE-7548-2767-F3525A2E8CA8}"/>
                </a:ext>
              </a:extLst>
            </p:cNvPr>
            <p:cNvSpPr txBox="1">
              <a:spLocks noChangeArrowheads="1"/>
            </p:cNvSpPr>
            <p:nvPr/>
          </p:nvSpPr>
          <p:spPr bwMode="auto">
            <a:xfrm>
              <a:off x="8810625" y="5072063"/>
              <a:ext cx="2000250" cy="523220"/>
            </a:xfrm>
            <a:prstGeom prst="rect">
              <a:avLst/>
            </a:prstGeom>
            <a:noFill/>
            <a:ln w="28575">
              <a:noFill/>
              <a:miter lim="800000"/>
              <a:headEnd/>
              <a:tailEnd/>
            </a:ln>
          </p:spPr>
          <p:txBody>
            <a:bodyPr>
              <a:spAutoFit/>
            </a:bodyPr>
            <a:lstStyle/>
            <a:p>
              <a:r>
                <a:rPr lang="es-MX" sz="1400" b="1">
                  <a:latin typeface="Arial Nova" panose="020B0504020202020204" pitchFamily="34" charset="0"/>
                </a:rPr>
                <a:t>Colectivo</a:t>
              </a:r>
            </a:p>
            <a:p>
              <a:r>
                <a:rPr lang="es-MX" sz="1400">
                  <a:latin typeface="Arial Nova" panose="020B0504020202020204" pitchFamily="34" charset="0"/>
                </a:rPr>
                <a:t>(intersubjetivado)</a:t>
              </a:r>
            </a:p>
          </p:txBody>
        </p:sp>
        <p:cxnSp>
          <p:nvCxnSpPr>
            <p:cNvPr id="58" name="37 Conector recto de flecha">
              <a:extLst>
                <a:ext uri="{FF2B5EF4-FFF2-40B4-BE49-F238E27FC236}">
                  <a16:creationId xmlns:a16="http://schemas.microsoft.com/office/drawing/2014/main" id="{BE37677D-2EFC-74DC-00EE-7CEA4866EA8C}"/>
                </a:ext>
              </a:extLst>
            </p:cNvPr>
            <p:cNvCxnSpPr/>
            <p:nvPr/>
          </p:nvCxnSpPr>
          <p:spPr>
            <a:xfrm flipV="1">
              <a:off x="6881813" y="4857750"/>
              <a:ext cx="1714500"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9" name="39 CuadroTexto">
              <a:extLst>
                <a:ext uri="{FF2B5EF4-FFF2-40B4-BE49-F238E27FC236}">
                  <a16:creationId xmlns:a16="http://schemas.microsoft.com/office/drawing/2014/main" id="{FCBC8434-AB3D-46EA-0943-6AAD26B8ADC5}"/>
                </a:ext>
              </a:extLst>
            </p:cNvPr>
            <p:cNvSpPr txBox="1">
              <a:spLocks noChangeArrowheads="1"/>
            </p:cNvSpPr>
            <p:nvPr/>
          </p:nvSpPr>
          <p:spPr bwMode="auto">
            <a:xfrm>
              <a:off x="8882063" y="4143375"/>
              <a:ext cx="1643062" cy="307777"/>
            </a:xfrm>
            <a:prstGeom prst="rect">
              <a:avLst/>
            </a:prstGeom>
            <a:noFill/>
            <a:ln w="28575">
              <a:noFill/>
              <a:miter lim="800000"/>
              <a:headEnd/>
              <a:tailEnd/>
            </a:ln>
          </p:spPr>
          <p:txBody>
            <a:bodyPr>
              <a:spAutoFit/>
            </a:bodyPr>
            <a:lstStyle/>
            <a:p>
              <a:r>
                <a:rPr lang="es-MX" sz="1400" b="1">
                  <a:latin typeface="Arial Nova" panose="020B0504020202020204" pitchFamily="34" charset="0"/>
                </a:rPr>
                <a:t>Metódico </a:t>
              </a:r>
            </a:p>
          </p:txBody>
        </p:sp>
        <p:sp>
          <p:nvSpPr>
            <p:cNvPr id="60" name="40 CuadroTexto">
              <a:extLst>
                <a:ext uri="{FF2B5EF4-FFF2-40B4-BE49-F238E27FC236}">
                  <a16:creationId xmlns:a16="http://schemas.microsoft.com/office/drawing/2014/main" id="{11572D13-53EA-7BEC-907F-0B6F3CC4A065}"/>
                </a:ext>
              </a:extLst>
            </p:cNvPr>
            <p:cNvSpPr txBox="1">
              <a:spLocks noChangeArrowheads="1"/>
            </p:cNvSpPr>
            <p:nvPr/>
          </p:nvSpPr>
          <p:spPr bwMode="auto">
            <a:xfrm>
              <a:off x="8882063" y="4643439"/>
              <a:ext cx="1143000" cy="307777"/>
            </a:xfrm>
            <a:prstGeom prst="rect">
              <a:avLst/>
            </a:prstGeom>
            <a:noFill/>
            <a:ln w="28575">
              <a:noFill/>
              <a:miter lim="800000"/>
              <a:headEnd/>
              <a:tailEnd/>
            </a:ln>
          </p:spPr>
          <p:txBody>
            <a:bodyPr>
              <a:spAutoFit/>
            </a:bodyPr>
            <a:lstStyle/>
            <a:p>
              <a:r>
                <a:rPr lang="es-MX" sz="1400" b="1">
                  <a:latin typeface="Arial Nova" panose="020B0504020202020204" pitchFamily="34" charset="0"/>
                </a:rPr>
                <a:t>Crítico </a:t>
              </a:r>
            </a:p>
          </p:txBody>
        </p:sp>
        <p:cxnSp>
          <p:nvCxnSpPr>
            <p:cNvPr id="61" name="41 Conector recto de flecha">
              <a:extLst>
                <a:ext uri="{FF2B5EF4-FFF2-40B4-BE49-F238E27FC236}">
                  <a16:creationId xmlns:a16="http://schemas.microsoft.com/office/drawing/2014/main" id="{6BC38394-1E27-AC4C-371B-C1F00C3712FF}"/>
                </a:ext>
              </a:extLst>
            </p:cNvPr>
            <p:cNvCxnSpPr/>
            <p:nvPr/>
          </p:nvCxnSpPr>
          <p:spPr>
            <a:xfrm>
              <a:off x="6596063" y="5214939"/>
              <a:ext cx="2000250" cy="1587"/>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62" name="45 CuadroTexto">
              <a:extLst>
                <a:ext uri="{FF2B5EF4-FFF2-40B4-BE49-F238E27FC236}">
                  <a16:creationId xmlns:a16="http://schemas.microsoft.com/office/drawing/2014/main" id="{87EFB9EB-E211-8E95-44B9-0C19A3AE5EAC}"/>
                </a:ext>
              </a:extLst>
            </p:cNvPr>
            <p:cNvSpPr txBox="1">
              <a:spLocks noChangeArrowheads="1"/>
            </p:cNvSpPr>
            <p:nvPr/>
          </p:nvSpPr>
          <p:spPr bwMode="auto">
            <a:xfrm>
              <a:off x="1952626" y="5715001"/>
              <a:ext cx="1143000" cy="738107"/>
            </a:xfrm>
            <a:prstGeom prst="rect">
              <a:avLst/>
            </a:prstGeom>
            <a:noFill/>
            <a:ln w="28575">
              <a:noFill/>
              <a:miter lim="800000"/>
              <a:headEnd/>
              <a:tailEnd/>
            </a:ln>
          </p:spPr>
          <p:txBody>
            <a:bodyPr wrap="square">
              <a:spAutoFit/>
            </a:bodyPr>
            <a:lstStyle/>
            <a:p>
              <a:r>
                <a:rPr lang="es-MX" sz="1400" b="1" i="1" dirty="0">
                  <a:latin typeface="Arial Nova" panose="020B0504020202020204" pitchFamily="34" charset="0"/>
                </a:rPr>
                <a:t>A quién sirve</a:t>
              </a:r>
            </a:p>
          </p:txBody>
        </p:sp>
        <p:cxnSp>
          <p:nvCxnSpPr>
            <p:cNvPr id="63" name="50 Conector recto de flecha">
              <a:extLst>
                <a:ext uri="{FF2B5EF4-FFF2-40B4-BE49-F238E27FC236}">
                  <a16:creationId xmlns:a16="http://schemas.microsoft.com/office/drawing/2014/main" id="{BB48CCCA-ABB8-4EF7-6B13-F3F241BB4E73}"/>
                </a:ext>
              </a:extLst>
            </p:cNvPr>
            <p:cNvCxnSpPr>
              <a:cxnSpLocks/>
              <a:stCxn id="62" idx="3"/>
            </p:cNvCxnSpPr>
            <p:nvPr/>
          </p:nvCxnSpPr>
          <p:spPr>
            <a:xfrm flipV="1">
              <a:off x="3095626" y="6073775"/>
              <a:ext cx="500063" cy="1028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7168" name="51 Abrir llave">
              <a:extLst>
                <a:ext uri="{FF2B5EF4-FFF2-40B4-BE49-F238E27FC236}">
                  <a16:creationId xmlns:a16="http://schemas.microsoft.com/office/drawing/2014/main" id="{B6178F8E-0209-5336-8F50-FB68510E7177}"/>
                </a:ext>
              </a:extLst>
            </p:cNvPr>
            <p:cNvSpPr/>
            <p:nvPr/>
          </p:nvSpPr>
          <p:spPr>
            <a:xfrm>
              <a:off x="3738564" y="5643563"/>
              <a:ext cx="142875" cy="857250"/>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sz="1400">
                <a:latin typeface="Arial Nova" panose="020B0504020202020204" pitchFamily="34" charset="0"/>
              </a:endParaRPr>
            </a:p>
          </p:txBody>
        </p:sp>
        <p:sp>
          <p:nvSpPr>
            <p:cNvPr id="7169" name="54 CuadroTexto">
              <a:extLst>
                <a:ext uri="{FF2B5EF4-FFF2-40B4-BE49-F238E27FC236}">
                  <a16:creationId xmlns:a16="http://schemas.microsoft.com/office/drawing/2014/main" id="{ED03CE7B-98E5-E871-A432-35DDE26B8117}"/>
                </a:ext>
              </a:extLst>
            </p:cNvPr>
            <p:cNvSpPr txBox="1">
              <a:spLocks noChangeArrowheads="1"/>
            </p:cNvSpPr>
            <p:nvPr/>
          </p:nvSpPr>
          <p:spPr bwMode="auto">
            <a:xfrm>
              <a:off x="3810001" y="5715001"/>
              <a:ext cx="4714875" cy="646331"/>
            </a:xfrm>
            <a:prstGeom prst="rect">
              <a:avLst/>
            </a:prstGeom>
            <a:noFill/>
            <a:ln w="28575">
              <a:noFill/>
              <a:miter lim="800000"/>
              <a:headEnd/>
              <a:tailEnd/>
            </a:ln>
          </p:spPr>
          <p:txBody>
            <a:bodyPr>
              <a:spAutoFit/>
            </a:bodyPr>
            <a:lstStyle/>
            <a:p>
              <a:r>
                <a:rPr lang="es-MX" sz="1200" dirty="0">
                  <a:latin typeface="Arial Nova" panose="020B0504020202020204" pitchFamily="34" charset="0"/>
                </a:rPr>
                <a:t>a la luz de los </a:t>
              </a:r>
              <a:r>
                <a:rPr lang="es-MX" sz="1200" b="1" dirty="0">
                  <a:solidFill>
                    <a:srgbClr val="FF0000"/>
                  </a:solidFill>
                  <a:latin typeface="Arial Nova" panose="020B0504020202020204" pitchFamily="34" charset="0"/>
                </a:rPr>
                <a:t>objetivos</a:t>
              </a:r>
              <a:r>
                <a:rPr lang="es-MX" sz="1200" dirty="0">
                  <a:latin typeface="Arial Nova" panose="020B0504020202020204" pitchFamily="34" charset="0"/>
                </a:rPr>
                <a:t> particulares del investigador (es) (y del patrocinador) involucrados en su realización </a:t>
              </a:r>
              <a:r>
                <a:rPr lang="es-MX" sz="1200" b="1" dirty="0">
                  <a:solidFill>
                    <a:srgbClr val="FF0000"/>
                  </a:solidFill>
                  <a:latin typeface="Arial Nova" panose="020B0504020202020204" pitchFamily="34" charset="0"/>
                </a:rPr>
                <a:t>desde su concepción hasta el uso </a:t>
              </a:r>
              <a:r>
                <a:rPr lang="es-MX" sz="1200" dirty="0">
                  <a:latin typeface="Arial Nova" panose="020B0504020202020204" pitchFamily="34" charset="0"/>
                </a:rPr>
                <a:t>de los resultados.</a:t>
              </a:r>
            </a:p>
          </p:txBody>
        </p:sp>
        <p:sp>
          <p:nvSpPr>
            <p:cNvPr id="7171" name="55 Abrir llave">
              <a:extLst>
                <a:ext uri="{FF2B5EF4-FFF2-40B4-BE49-F238E27FC236}">
                  <a16:creationId xmlns:a16="http://schemas.microsoft.com/office/drawing/2014/main" id="{E6417153-00EF-C5B6-79B6-2A54DF265775}"/>
                </a:ext>
              </a:extLst>
            </p:cNvPr>
            <p:cNvSpPr/>
            <p:nvPr/>
          </p:nvSpPr>
          <p:spPr>
            <a:xfrm rot="10800000">
              <a:off x="8382001" y="5786439"/>
              <a:ext cx="214313" cy="714375"/>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sz="1400">
                <a:latin typeface="Arial Nova" panose="020B0504020202020204" pitchFamily="34" charset="0"/>
              </a:endParaRPr>
            </a:p>
          </p:txBody>
        </p:sp>
        <p:cxnSp>
          <p:nvCxnSpPr>
            <p:cNvPr id="7172" name="56 Conector recto de flecha">
              <a:extLst>
                <a:ext uri="{FF2B5EF4-FFF2-40B4-BE49-F238E27FC236}">
                  <a16:creationId xmlns:a16="http://schemas.microsoft.com/office/drawing/2014/main" id="{F14ED3BD-9597-B6EC-BA10-6C8790A4C9EB}"/>
                </a:ext>
              </a:extLst>
            </p:cNvPr>
            <p:cNvCxnSpPr/>
            <p:nvPr/>
          </p:nvCxnSpPr>
          <p:spPr>
            <a:xfrm>
              <a:off x="8596313" y="6143625"/>
              <a:ext cx="285750" cy="158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7173" name="62 CuadroTexto">
              <a:extLst>
                <a:ext uri="{FF2B5EF4-FFF2-40B4-BE49-F238E27FC236}">
                  <a16:creationId xmlns:a16="http://schemas.microsoft.com/office/drawing/2014/main" id="{4BA40979-90DC-251C-F64A-1C9709DD8F72}"/>
                </a:ext>
              </a:extLst>
            </p:cNvPr>
            <p:cNvSpPr txBox="1">
              <a:spLocks noChangeArrowheads="1"/>
            </p:cNvSpPr>
            <p:nvPr/>
          </p:nvSpPr>
          <p:spPr bwMode="auto">
            <a:xfrm>
              <a:off x="8953500" y="5857876"/>
              <a:ext cx="1500188" cy="523220"/>
            </a:xfrm>
            <a:prstGeom prst="rect">
              <a:avLst/>
            </a:prstGeom>
            <a:noFill/>
            <a:ln w="28575">
              <a:noFill/>
              <a:miter lim="800000"/>
              <a:headEnd/>
              <a:tailEnd/>
            </a:ln>
          </p:spPr>
          <p:txBody>
            <a:bodyPr>
              <a:spAutoFit/>
            </a:bodyPr>
            <a:lstStyle/>
            <a:p>
              <a:r>
                <a:rPr lang="es-MX" sz="1400" b="1">
                  <a:latin typeface="Arial Nova" panose="020B0504020202020204" pitchFamily="34" charset="0"/>
                </a:rPr>
                <a:t>Intencional</a:t>
              </a:r>
            </a:p>
            <a:p>
              <a:r>
                <a:rPr lang="es-MX" sz="1400">
                  <a:latin typeface="Arial Nova" panose="020B0504020202020204" pitchFamily="34" charset="0"/>
                </a:rPr>
                <a:t>(no neutral)</a:t>
              </a:r>
              <a:r>
                <a:rPr lang="es-MX" sz="1400" u="sng">
                  <a:latin typeface="Arial Nova" panose="020B0504020202020204" pitchFamily="34" charset="0"/>
                </a:rPr>
                <a:t> </a:t>
              </a:r>
              <a:endParaRPr lang="es-MX" sz="1400">
                <a:latin typeface="Arial Nova" panose="020B0504020202020204" pitchFamily="34" charset="0"/>
              </a:endParaRPr>
            </a:p>
          </p:txBody>
        </p:sp>
      </p:grpSp>
      <p:sp>
        <p:nvSpPr>
          <p:cNvPr id="7176" name="标题 4">
            <a:extLst>
              <a:ext uri="{FF2B5EF4-FFF2-40B4-BE49-F238E27FC236}">
                <a16:creationId xmlns:a16="http://schemas.microsoft.com/office/drawing/2014/main" id="{D040E472-79B1-1209-6671-5DA48EE6A5D4}"/>
              </a:ext>
            </a:extLst>
          </p:cNvPr>
          <p:cNvSpPr txBox="1">
            <a:spLocks/>
          </p:cNvSpPr>
          <p:nvPr/>
        </p:nvSpPr>
        <p:spPr>
          <a:xfrm>
            <a:off x="170688" y="141288"/>
            <a:ext cx="7144814" cy="519112"/>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s-MX" altLang="zh-CN" sz="2800" dirty="0">
                <a:solidFill>
                  <a:schemeClr val="bg1"/>
                </a:solidFill>
                <a:latin typeface="Arial Nova" panose="020B0504020202020204" pitchFamily="34" charset="0"/>
              </a:rPr>
              <a:t>LA INVESTIGACIÓN CIENTÍFICA</a:t>
            </a:r>
            <a:endParaRPr lang="zh-CN" altLang="en-US" sz="2800"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42659798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7176"/>
                                        </p:tgtEl>
                                        <p:attrNameLst>
                                          <p:attrName>style.visibility</p:attrName>
                                        </p:attrNameLst>
                                      </p:cBhvr>
                                      <p:to>
                                        <p:strVal val="visible"/>
                                      </p:to>
                                    </p:set>
                                    <p:anim calcmode="lin" valueType="num">
                                      <p:cBhvr>
                                        <p:cTn id="7" dur="500" fill="hold"/>
                                        <p:tgtEl>
                                          <p:spTgt spid="717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176"/>
                                        </p:tgtEl>
                                        <p:attrNameLst>
                                          <p:attrName>ppt_y</p:attrName>
                                        </p:attrNameLst>
                                      </p:cBhvr>
                                      <p:tavLst>
                                        <p:tav tm="0">
                                          <p:val>
                                            <p:strVal val="#ppt_y"/>
                                          </p:val>
                                        </p:tav>
                                        <p:tav tm="100000">
                                          <p:val>
                                            <p:strVal val="#ppt_y"/>
                                          </p:val>
                                        </p:tav>
                                      </p:tavLst>
                                    </p:anim>
                                    <p:anim calcmode="lin" valueType="num">
                                      <p:cBhvr>
                                        <p:cTn id="9" dur="500" fill="hold"/>
                                        <p:tgtEl>
                                          <p:spTgt spid="717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17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F305FFA1-D5CF-FD06-09A4-DE06116BFAD9}"/>
              </a:ext>
            </a:extLst>
          </p:cNvPr>
          <p:cNvGrpSpPr/>
          <p:nvPr/>
        </p:nvGrpSpPr>
        <p:grpSpPr>
          <a:xfrm>
            <a:off x="617033" y="839019"/>
            <a:ext cx="8274205" cy="4620023"/>
            <a:chOff x="1638300" y="685290"/>
            <a:chExt cx="8807450" cy="7126978"/>
          </a:xfrm>
        </p:grpSpPr>
        <p:grpSp>
          <p:nvGrpSpPr>
            <p:cNvPr id="3" name="Grupo 2">
              <a:extLst>
                <a:ext uri="{FF2B5EF4-FFF2-40B4-BE49-F238E27FC236}">
                  <a16:creationId xmlns:a16="http://schemas.microsoft.com/office/drawing/2014/main" id="{DDBF6E65-68AF-FDC6-D6C3-145A54D8D822}"/>
                </a:ext>
              </a:extLst>
            </p:cNvPr>
            <p:cNvGrpSpPr/>
            <p:nvPr/>
          </p:nvGrpSpPr>
          <p:grpSpPr>
            <a:xfrm>
              <a:off x="1638300" y="685290"/>
              <a:ext cx="8807450" cy="6055879"/>
              <a:chOff x="1638300" y="685290"/>
              <a:chExt cx="8807450" cy="6055879"/>
            </a:xfrm>
          </p:grpSpPr>
          <p:grpSp>
            <p:nvGrpSpPr>
              <p:cNvPr id="5" name="Group 12">
                <a:extLst>
                  <a:ext uri="{FF2B5EF4-FFF2-40B4-BE49-F238E27FC236}">
                    <a16:creationId xmlns:a16="http://schemas.microsoft.com/office/drawing/2014/main" id="{7EAB7700-573E-8639-0CBB-F0B510A4C101}"/>
                  </a:ext>
                </a:extLst>
              </p:cNvPr>
              <p:cNvGrpSpPr>
                <a:grpSpLocks/>
              </p:cNvGrpSpPr>
              <p:nvPr/>
            </p:nvGrpSpPr>
            <p:grpSpPr bwMode="auto">
              <a:xfrm>
                <a:off x="4876800" y="990601"/>
                <a:ext cx="533400" cy="638175"/>
                <a:chOff x="1824" y="720"/>
                <a:chExt cx="336" cy="672"/>
              </a:xfrm>
            </p:grpSpPr>
            <p:sp>
              <p:nvSpPr>
                <p:cNvPr id="49" name="Oval 3">
                  <a:extLst>
                    <a:ext uri="{FF2B5EF4-FFF2-40B4-BE49-F238E27FC236}">
                      <a16:creationId xmlns:a16="http://schemas.microsoft.com/office/drawing/2014/main" id="{8DCD5632-6EFF-40DF-E017-3921615BEC55}"/>
                    </a:ext>
                  </a:extLst>
                </p:cNvPr>
                <p:cNvSpPr>
                  <a:spLocks noChangeArrowheads="1"/>
                </p:cNvSpPr>
                <p:nvPr/>
              </p:nvSpPr>
              <p:spPr bwMode="auto">
                <a:xfrm>
                  <a:off x="1872" y="720"/>
                  <a:ext cx="240" cy="240"/>
                </a:xfrm>
                <a:prstGeom prst="ellipse">
                  <a:avLst/>
                </a:prstGeom>
                <a:noFill/>
                <a:ln w="28575">
                  <a:solidFill>
                    <a:schemeClr val="tx1"/>
                  </a:solidFill>
                  <a:round/>
                  <a:headEnd/>
                  <a:tailEnd/>
                </a:ln>
              </p:spPr>
              <p:txBody>
                <a:bodyPr wrap="none" anchor="ctr"/>
                <a:lstStyle/>
                <a:p>
                  <a:pPr algn="ctr"/>
                  <a:r>
                    <a:rPr lang="es-MX" sz="1100" i="1" dirty="0">
                      <a:latin typeface="Arial Nova" panose="020B0504020202020204" pitchFamily="34" charset="0"/>
                    </a:rPr>
                    <a:t>H</a:t>
                  </a:r>
                  <a:endParaRPr lang="en-US" sz="1100" i="1" dirty="0">
                    <a:latin typeface="Arial Nova" panose="020B0504020202020204" pitchFamily="34" charset="0"/>
                  </a:endParaRPr>
                </a:p>
              </p:txBody>
            </p:sp>
            <p:sp>
              <p:nvSpPr>
                <p:cNvPr id="50" name="Freeform 4">
                  <a:extLst>
                    <a:ext uri="{FF2B5EF4-FFF2-40B4-BE49-F238E27FC236}">
                      <a16:creationId xmlns:a16="http://schemas.microsoft.com/office/drawing/2014/main" id="{5EB368F5-8791-136A-6AFC-BFEF409D2C19}"/>
                    </a:ext>
                  </a:extLst>
                </p:cNvPr>
                <p:cNvSpPr>
                  <a:spLocks/>
                </p:cNvSpPr>
                <p:nvPr/>
              </p:nvSpPr>
              <p:spPr bwMode="auto">
                <a:xfrm>
                  <a:off x="1844" y="960"/>
                  <a:ext cx="168" cy="432"/>
                </a:xfrm>
                <a:custGeom>
                  <a:avLst/>
                  <a:gdLst>
                    <a:gd name="T0" fmla="*/ 144 w 168"/>
                    <a:gd name="T1" fmla="*/ 0 h 432"/>
                    <a:gd name="T2" fmla="*/ 144 w 168"/>
                    <a:gd name="T3" fmla="*/ 240 h 432"/>
                    <a:gd name="T4" fmla="*/ 0 w 168"/>
                    <a:gd name="T5" fmla="*/ 432 h 432"/>
                    <a:gd name="T6" fmla="*/ 0 60000 65536"/>
                    <a:gd name="T7" fmla="*/ 0 60000 65536"/>
                    <a:gd name="T8" fmla="*/ 0 60000 65536"/>
                    <a:gd name="T9" fmla="*/ 0 w 168"/>
                    <a:gd name="T10" fmla="*/ 0 h 432"/>
                    <a:gd name="T11" fmla="*/ 168 w 168"/>
                    <a:gd name="T12" fmla="*/ 432 h 432"/>
                  </a:gdLst>
                  <a:ahLst/>
                  <a:cxnLst>
                    <a:cxn ang="T6">
                      <a:pos x="T0" y="T1"/>
                    </a:cxn>
                    <a:cxn ang="T7">
                      <a:pos x="T2" y="T3"/>
                    </a:cxn>
                    <a:cxn ang="T8">
                      <a:pos x="T4" y="T5"/>
                    </a:cxn>
                  </a:cxnLst>
                  <a:rect l="T9" t="T10" r="T11" b="T12"/>
                  <a:pathLst>
                    <a:path w="168" h="432">
                      <a:moveTo>
                        <a:pt x="144" y="0"/>
                      </a:moveTo>
                      <a:cubicBezTo>
                        <a:pt x="156" y="84"/>
                        <a:pt x="168" y="168"/>
                        <a:pt x="144" y="240"/>
                      </a:cubicBezTo>
                      <a:cubicBezTo>
                        <a:pt x="120" y="312"/>
                        <a:pt x="60" y="372"/>
                        <a:pt x="0" y="432"/>
                      </a:cubicBezTo>
                    </a:path>
                  </a:pathLst>
                </a:custGeom>
                <a:noFill/>
                <a:ln w="28575" cmpd="sng">
                  <a:solidFill>
                    <a:schemeClr val="tx1"/>
                  </a:solidFill>
                  <a:round/>
                  <a:headEnd/>
                  <a:tailEnd/>
                </a:ln>
              </p:spPr>
              <p:txBody>
                <a:bodyPr/>
                <a:lstStyle/>
                <a:p>
                  <a:endParaRPr lang="es-MX">
                    <a:latin typeface="Arial Nova" panose="020B0504020202020204" pitchFamily="34" charset="0"/>
                  </a:endParaRPr>
                </a:p>
              </p:txBody>
            </p:sp>
            <p:sp>
              <p:nvSpPr>
                <p:cNvPr id="51" name="Freeform 5">
                  <a:extLst>
                    <a:ext uri="{FF2B5EF4-FFF2-40B4-BE49-F238E27FC236}">
                      <a16:creationId xmlns:a16="http://schemas.microsoft.com/office/drawing/2014/main" id="{EE7D7C90-ABEA-B563-F8FD-17F55A1D03A0}"/>
                    </a:ext>
                  </a:extLst>
                </p:cNvPr>
                <p:cNvSpPr>
                  <a:spLocks/>
                </p:cNvSpPr>
                <p:nvPr/>
              </p:nvSpPr>
              <p:spPr bwMode="auto">
                <a:xfrm>
                  <a:off x="1988" y="1200"/>
                  <a:ext cx="144" cy="192"/>
                </a:xfrm>
                <a:custGeom>
                  <a:avLst/>
                  <a:gdLst>
                    <a:gd name="T0" fmla="*/ 0 w 144"/>
                    <a:gd name="T1" fmla="*/ 0 h 192"/>
                    <a:gd name="T2" fmla="*/ 48 w 144"/>
                    <a:gd name="T3" fmla="*/ 96 h 192"/>
                    <a:gd name="T4" fmla="*/ 144 w 144"/>
                    <a:gd name="T5" fmla="*/ 192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0"/>
                      </a:moveTo>
                      <a:cubicBezTo>
                        <a:pt x="12" y="32"/>
                        <a:pt x="24" y="64"/>
                        <a:pt x="48" y="96"/>
                      </a:cubicBezTo>
                      <a:cubicBezTo>
                        <a:pt x="72" y="128"/>
                        <a:pt x="128" y="176"/>
                        <a:pt x="144" y="192"/>
                      </a:cubicBezTo>
                    </a:path>
                  </a:pathLst>
                </a:custGeom>
                <a:noFill/>
                <a:ln w="28575" cmpd="sng">
                  <a:solidFill>
                    <a:schemeClr val="tx1"/>
                  </a:solidFill>
                  <a:round/>
                  <a:headEnd/>
                  <a:tailEnd/>
                </a:ln>
              </p:spPr>
              <p:txBody>
                <a:bodyPr/>
                <a:lstStyle/>
                <a:p>
                  <a:endParaRPr lang="es-MX">
                    <a:latin typeface="Arial Nova" panose="020B0504020202020204" pitchFamily="34" charset="0"/>
                  </a:endParaRPr>
                </a:p>
              </p:txBody>
            </p:sp>
            <p:sp>
              <p:nvSpPr>
                <p:cNvPr id="52" name="Freeform 6">
                  <a:extLst>
                    <a:ext uri="{FF2B5EF4-FFF2-40B4-BE49-F238E27FC236}">
                      <a16:creationId xmlns:a16="http://schemas.microsoft.com/office/drawing/2014/main" id="{F4105E62-D68A-046F-DCD4-119EBC953B3D}"/>
                    </a:ext>
                  </a:extLst>
                </p:cNvPr>
                <p:cNvSpPr>
                  <a:spLocks/>
                </p:cNvSpPr>
                <p:nvPr/>
              </p:nvSpPr>
              <p:spPr bwMode="auto">
                <a:xfrm>
                  <a:off x="1824" y="1008"/>
                  <a:ext cx="336" cy="56"/>
                </a:xfrm>
                <a:custGeom>
                  <a:avLst/>
                  <a:gdLst>
                    <a:gd name="T0" fmla="*/ 0 w 336"/>
                    <a:gd name="T1" fmla="*/ 48 h 56"/>
                    <a:gd name="T2" fmla="*/ 192 w 336"/>
                    <a:gd name="T3" fmla="*/ 48 h 56"/>
                    <a:gd name="T4" fmla="*/ 336 w 336"/>
                    <a:gd name="T5" fmla="*/ 0 h 56"/>
                    <a:gd name="T6" fmla="*/ 0 60000 65536"/>
                    <a:gd name="T7" fmla="*/ 0 60000 65536"/>
                    <a:gd name="T8" fmla="*/ 0 60000 65536"/>
                    <a:gd name="T9" fmla="*/ 0 w 336"/>
                    <a:gd name="T10" fmla="*/ 0 h 56"/>
                    <a:gd name="T11" fmla="*/ 336 w 336"/>
                    <a:gd name="T12" fmla="*/ 56 h 56"/>
                  </a:gdLst>
                  <a:ahLst/>
                  <a:cxnLst>
                    <a:cxn ang="T6">
                      <a:pos x="T0" y="T1"/>
                    </a:cxn>
                    <a:cxn ang="T7">
                      <a:pos x="T2" y="T3"/>
                    </a:cxn>
                    <a:cxn ang="T8">
                      <a:pos x="T4" y="T5"/>
                    </a:cxn>
                  </a:cxnLst>
                  <a:rect l="T9" t="T10" r="T11" b="T12"/>
                  <a:pathLst>
                    <a:path w="336" h="56">
                      <a:moveTo>
                        <a:pt x="0" y="48"/>
                      </a:moveTo>
                      <a:cubicBezTo>
                        <a:pt x="68" y="52"/>
                        <a:pt x="136" y="56"/>
                        <a:pt x="192" y="48"/>
                      </a:cubicBezTo>
                      <a:cubicBezTo>
                        <a:pt x="248" y="40"/>
                        <a:pt x="312" y="8"/>
                        <a:pt x="336" y="0"/>
                      </a:cubicBezTo>
                    </a:path>
                  </a:pathLst>
                </a:custGeom>
                <a:noFill/>
                <a:ln w="28575" cmpd="sng">
                  <a:solidFill>
                    <a:schemeClr val="tx1"/>
                  </a:solidFill>
                  <a:round/>
                  <a:headEnd/>
                  <a:tailEnd/>
                </a:ln>
              </p:spPr>
              <p:txBody>
                <a:bodyPr/>
                <a:lstStyle/>
                <a:p>
                  <a:endParaRPr lang="es-MX">
                    <a:latin typeface="Arial Nova" panose="020B0504020202020204" pitchFamily="34" charset="0"/>
                  </a:endParaRPr>
                </a:p>
              </p:txBody>
            </p:sp>
          </p:grpSp>
          <p:sp>
            <p:nvSpPr>
              <p:cNvPr id="6" name="Freeform 7">
                <a:extLst>
                  <a:ext uri="{FF2B5EF4-FFF2-40B4-BE49-F238E27FC236}">
                    <a16:creationId xmlns:a16="http://schemas.microsoft.com/office/drawing/2014/main" id="{B66E697C-C4E1-506F-85E3-20E1E3C08B9C}"/>
                  </a:ext>
                </a:extLst>
              </p:cNvPr>
              <p:cNvSpPr>
                <a:spLocks/>
              </p:cNvSpPr>
              <p:nvPr/>
            </p:nvSpPr>
            <p:spPr bwMode="auto">
              <a:xfrm>
                <a:off x="3814449" y="685290"/>
                <a:ext cx="3724588" cy="1387477"/>
              </a:xfrm>
              <a:custGeom>
                <a:avLst/>
                <a:gdLst>
                  <a:gd name="T0" fmla="*/ 2147483647 w 744"/>
                  <a:gd name="T1" fmla="*/ 2147483647 h 776"/>
                  <a:gd name="T2" fmla="*/ 2147483647 w 744"/>
                  <a:gd name="T3" fmla="*/ 2147483647 h 776"/>
                  <a:gd name="T4" fmla="*/ 2147483647 w 744"/>
                  <a:gd name="T5" fmla="*/ 2147483647 h 776"/>
                  <a:gd name="T6" fmla="*/ 2147483647 w 744"/>
                  <a:gd name="T7" fmla="*/ 2147483647 h 776"/>
                  <a:gd name="T8" fmla="*/ 2147483647 w 744"/>
                  <a:gd name="T9" fmla="*/ 2147483647 h 776"/>
                  <a:gd name="T10" fmla="*/ 2147483647 w 744"/>
                  <a:gd name="T11" fmla="*/ 2147483647 h 776"/>
                  <a:gd name="T12" fmla="*/ 2147483647 w 744"/>
                  <a:gd name="T13" fmla="*/ 2147483647 h 776"/>
                  <a:gd name="T14" fmla="*/ 2147483647 w 744"/>
                  <a:gd name="T15" fmla="*/ 2147483647 h 776"/>
                  <a:gd name="T16" fmla="*/ 2147483647 w 744"/>
                  <a:gd name="T17" fmla="*/ 2147483647 h 776"/>
                  <a:gd name="T18" fmla="*/ 2147483647 w 744"/>
                  <a:gd name="T19" fmla="*/ 2147483647 h 776"/>
                  <a:gd name="T20" fmla="*/ 2147483647 w 744"/>
                  <a:gd name="T21" fmla="*/ 2147483647 h 776"/>
                  <a:gd name="T22" fmla="*/ 2147483647 w 744"/>
                  <a:gd name="T23" fmla="*/ 2147483647 h 776"/>
                  <a:gd name="T24" fmla="*/ 2147483647 w 744"/>
                  <a:gd name="T25" fmla="*/ 2147483647 h 776"/>
                  <a:gd name="T26" fmla="*/ 2147483647 w 744"/>
                  <a:gd name="T27" fmla="*/ 2147483647 h 776"/>
                  <a:gd name="T28" fmla="*/ 2147483647 w 744"/>
                  <a:gd name="T29" fmla="*/ 2147483647 h 776"/>
                  <a:gd name="T30" fmla="*/ 2147483647 w 744"/>
                  <a:gd name="T31" fmla="*/ 2147483647 h 776"/>
                  <a:gd name="T32" fmla="*/ 2147483647 w 744"/>
                  <a:gd name="T33" fmla="*/ 2147483647 h 776"/>
                  <a:gd name="T34" fmla="*/ 2147483647 w 744"/>
                  <a:gd name="T35" fmla="*/ 2147483647 h 776"/>
                  <a:gd name="T36" fmla="*/ 2147483647 w 744"/>
                  <a:gd name="T37" fmla="*/ 2147483647 h 776"/>
                  <a:gd name="T38" fmla="*/ 2147483647 w 744"/>
                  <a:gd name="T39" fmla="*/ 2147483647 h 776"/>
                  <a:gd name="T40" fmla="*/ 2147483647 w 744"/>
                  <a:gd name="T41" fmla="*/ 2147483647 h 776"/>
                  <a:gd name="T42" fmla="*/ 2147483647 w 744"/>
                  <a:gd name="T43" fmla="*/ 2147483647 h 776"/>
                  <a:gd name="T44" fmla="*/ 2147483647 w 744"/>
                  <a:gd name="T45" fmla="*/ 2147483647 h 776"/>
                  <a:gd name="T46" fmla="*/ 2147483647 w 744"/>
                  <a:gd name="T47" fmla="*/ 2147483647 h 776"/>
                  <a:gd name="T48" fmla="*/ 2147483647 w 744"/>
                  <a:gd name="T49" fmla="*/ 2147483647 h 776"/>
                  <a:gd name="T50" fmla="*/ 2147483647 w 744"/>
                  <a:gd name="T51" fmla="*/ 2147483647 h 776"/>
                  <a:gd name="T52" fmla="*/ 2147483647 w 744"/>
                  <a:gd name="T53" fmla="*/ 2147483647 h 776"/>
                  <a:gd name="T54" fmla="*/ 2147483647 w 744"/>
                  <a:gd name="T55" fmla="*/ 2147483647 h 776"/>
                  <a:gd name="T56" fmla="*/ 2147483647 w 744"/>
                  <a:gd name="T57" fmla="*/ 2147483647 h 776"/>
                  <a:gd name="T58" fmla="*/ 2147483647 w 744"/>
                  <a:gd name="T59" fmla="*/ 2147483647 h 776"/>
                  <a:gd name="T60" fmla="*/ 2147483647 w 744"/>
                  <a:gd name="T61" fmla="*/ 2147483647 h 7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44"/>
                  <a:gd name="T94" fmla="*/ 0 h 776"/>
                  <a:gd name="T95" fmla="*/ 744 w 744"/>
                  <a:gd name="T96" fmla="*/ 776 h 7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44" h="776">
                    <a:moveTo>
                      <a:pt x="256" y="8"/>
                    </a:moveTo>
                    <a:cubicBezTo>
                      <a:pt x="200" y="16"/>
                      <a:pt x="96" y="32"/>
                      <a:pt x="64" y="56"/>
                    </a:cubicBezTo>
                    <a:cubicBezTo>
                      <a:pt x="32" y="80"/>
                      <a:pt x="48" y="128"/>
                      <a:pt x="64" y="152"/>
                    </a:cubicBezTo>
                    <a:cubicBezTo>
                      <a:pt x="80" y="176"/>
                      <a:pt x="168" y="168"/>
                      <a:pt x="160" y="200"/>
                    </a:cubicBezTo>
                    <a:cubicBezTo>
                      <a:pt x="152" y="232"/>
                      <a:pt x="32" y="312"/>
                      <a:pt x="16" y="344"/>
                    </a:cubicBezTo>
                    <a:cubicBezTo>
                      <a:pt x="0" y="376"/>
                      <a:pt x="56" y="376"/>
                      <a:pt x="64" y="392"/>
                    </a:cubicBezTo>
                    <a:cubicBezTo>
                      <a:pt x="72" y="408"/>
                      <a:pt x="40" y="416"/>
                      <a:pt x="64" y="440"/>
                    </a:cubicBezTo>
                    <a:cubicBezTo>
                      <a:pt x="88" y="464"/>
                      <a:pt x="200" y="488"/>
                      <a:pt x="208" y="536"/>
                    </a:cubicBezTo>
                    <a:cubicBezTo>
                      <a:pt x="216" y="584"/>
                      <a:pt x="112" y="696"/>
                      <a:pt x="112" y="728"/>
                    </a:cubicBezTo>
                    <a:cubicBezTo>
                      <a:pt x="112" y="760"/>
                      <a:pt x="184" y="736"/>
                      <a:pt x="208" y="728"/>
                    </a:cubicBezTo>
                    <a:cubicBezTo>
                      <a:pt x="232" y="720"/>
                      <a:pt x="240" y="688"/>
                      <a:pt x="256" y="680"/>
                    </a:cubicBezTo>
                    <a:cubicBezTo>
                      <a:pt x="272" y="672"/>
                      <a:pt x="296" y="672"/>
                      <a:pt x="304" y="680"/>
                    </a:cubicBezTo>
                    <a:cubicBezTo>
                      <a:pt x="312" y="688"/>
                      <a:pt x="288" y="712"/>
                      <a:pt x="304" y="728"/>
                    </a:cubicBezTo>
                    <a:cubicBezTo>
                      <a:pt x="320" y="744"/>
                      <a:pt x="352" y="776"/>
                      <a:pt x="400" y="776"/>
                    </a:cubicBezTo>
                    <a:cubicBezTo>
                      <a:pt x="448" y="776"/>
                      <a:pt x="552" y="752"/>
                      <a:pt x="592" y="728"/>
                    </a:cubicBezTo>
                    <a:cubicBezTo>
                      <a:pt x="632" y="704"/>
                      <a:pt x="624" y="664"/>
                      <a:pt x="640" y="632"/>
                    </a:cubicBezTo>
                    <a:cubicBezTo>
                      <a:pt x="656" y="600"/>
                      <a:pt x="688" y="560"/>
                      <a:pt x="688" y="536"/>
                    </a:cubicBezTo>
                    <a:cubicBezTo>
                      <a:pt x="688" y="512"/>
                      <a:pt x="640" y="504"/>
                      <a:pt x="640" y="488"/>
                    </a:cubicBezTo>
                    <a:cubicBezTo>
                      <a:pt x="640" y="472"/>
                      <a:pt x="672" y="456"/>
                      <a:pt x="688" y="440"/>
                    </a:cubicBezTo>
                    <a:cubicBezTo>
                      <a:pt x="704" y="424"/>
                      <a:pt x="728" y="408"/>
                      <a:pt x="736" y="392"/>
                    </a:cubicBezTo>
                    <a:cubicBezTo>
                      <a:pt x="744" y="376"/>
                      <a:pt x="744" y="352"/>
                      <a:pt x="736" y="344"/>
                    </a:cubicBezTo>
                    <a:cubicBezTo>
                      <a:pt x="728" y="336"/>
                      <a:pt x="704" y="352"/>
                      <a:pt x="688" y="344"/>
                    </a:cubicBezTo>
                    <a:cubicBezTo>
                      <a:pt x="672" y="336"/>
                      <a:pt x="640" y="320"/>
                      <a:pt x="640" y="296"/>
                    </a:cubicBezTo>
                    <a:cubicBezTo>
                      <a:pt x="640" y="272"/>
                      <a:pt x="680" y="224"/>
                      <a:pt x="688" y="200"/>
                    </a:cubicBezTo>
                    <a:cubicBezTo>
                      <a:pt x="696" y="176"/>
                      <a:pt x="696" y="168"/>
                      <a:pt x="688" y="152"/>
                    </a:cubicBezTo>
                    <a:cubicBezTo>
                      <a:pt x="680" y="136"/>
                      <a:pt x="656" y="120"/>
                      <a:pt x="640" y="104"/>
                    </a:cubicBezTo>
                    <a:cubicBezTo>
                      <a:pt x="624" y="88"/>
                      <a:pt x="616" y="64"/>
                      <a:pt x="592" y="56"/>
                    </a:cubicBezTo>
                    <a:cubicBezTo>
                      <a:pt x="568" y="48"/>
                      <a:pt x="520" y="64"/>
                      <a:pt x="496" y="56"/>
                    </a:cubicBezTo>
                    <a:cubicBezTo>
                      <a:pt x="472" y="48"/>
                      <a:pt x="464" y="16"/>
                      <a:pt x="448" y="8"/>
                    </a:cubicBezTo>
                    <a:cubicBezTo>
                      <a:pt x="432" y="0"/>
                      <a:pt x="432" y="8"/>
                      <a:pt x="400" y="8"/>
                    </a:cubicBezTo>
                    <a:cubicBezTo>
                      <a:pt x="368" y="8"/>
                      <a:pt x="312" y="0"/>
                      <a:pt x="256" y="8"/>
                    </a:cubicBezTo>
                    <a:close/>
                  </a:path>
                </a:pathLst>
              </a:custGeom>
              <a:noFill/>
              <a:ln w="12700" cmpd="sng">
                <a:solidFill>
                  <a:schemeClr val="tx1"/>
                </a:solidFill>
                <a:round/>
                <a:headEnd/>
                <a:tailEnd/>
              </a:ln>
            </p:spPr>
            <p:txBody>
              <a:bodyPr/>
              <a:lstStyle/>
              <a:p>
                <a:endParaRPr lang="es-MX">
                  <a:latin typeface="Arial Nova" panose="020B0504020202020204" pitchFamily="34" charset="0"/>
                </a:endParaRPr>
              </a:p>
            </p:txBody>
          </p:sp>
          <p:sp>
            <p:nvSpPr>
              <p:cNvPr id="7" name="Text Box 8">
                <a:extLst>
                  <a:ext uri="{FF2B5EF4-FFF2-40B4-BE49-F238E27FC236}">
                    <a16:creationId xmlns:a16="http://schemas.microsoft.com/office/drawing/2014/main" id="{AEF80C00-F540-9EBD-648C-3AA866BC1A16}"/>
                  </a:ext>
                </a:extLst>
              </p:cNvPr>
              <p:cNvSpPr txBox="1">
                <a:spLocks noChangeArrowheads="1"/>
              </p:cNvSpPr>
              <p:nvPr/>
            </p:nvSpPr>
            <p:spPr bwMode="auto">
              <a:xfrm>
                <a:off x="6526213" y="915988"/>
                <a:ext cx="366712" cy="646112"/>
              </a:xfrm>
              <a:prstGeom prst="rect">
                <a:avLst/>
              </a:prstGeom>
              <a:noFill/>
              <a:ln w="9525">
                <a:noFill/>
                <a:miter lim="800000"/>
                <a:headEnd/>
                <a:tailEnd/>
              </a:ln>
            </p:spPr>
            <p:txBody>
              <a:bodyPr>
                <a:spAutoFit/>
              </a:bodyPr>
              <a:lstStyle/>
              <a:p>
                <a:pPr>
                  <a:spcBef>
                    <a:spcPct val="50000"/>
                  </a:spcBef>
                </a:pPr>
                <a:r>
                  <a:rPr lang="es-MX" sz="3600" i="1" dirty="0">
                    <a:latin typeface="Arial Nova" panose="020B0504020202020204" pitchFamily="34" charset="0"/>
                  </a:rPr>
                  <a:t>R</a:t>
                </a:r>
                <a:endParaRPr lang="en-US" sz="3600" i="1" dirty="0">
                  <a:latin typeface="Arial Nova" panose="020B0504020202020204" pitchFamily="34" charset="0"/>
                </a:endParaRPr>
              </a:p>
            </p:txBody>
          </p:sp>
          <p:sp>
            <p:nvSpPr>
              <p:cNvPr id="8" name="Line 9">
                <a:extLst>
                  <a:ext uri="{FF2B5EF4-FFF2-40B4-BE49-F238E27FC236}">
                    <a16:creationId xmlns:a16="http://schemas.microsoft.com/office/drawing/2014/main" id="{6401C58C-275D-F3EB-5C60-635DCA08909F}"/>
                  </a:ext>
                </a:extLst>
              </p:cNvPr>
              <p:cNvSpPr>
                <a:spLocks noChangeShapeType="1"/>
              </p:cNvSpPr>
              <p:nvPr/>
            </p:nvSpPr>
            <p:spPr bwMode="auto">
              <a:xfrm flipV="1">
                <a:off x="5375275" y="1095376"/>
                <a:ext cx="1090109" cy="30161"/>
              </a:xfrm>
              <a:prstGeom prst="line">
                <a:avLst/>
              </a:prstGeom>
              <a:noFill/>
              <a:ln w="9525">
                <a:solidFill>
                  <a:schemeClr val="tx1"/>
                </a:solidFill>
                <a:round/>
                <a:headEnd/>
                <a:tailEnd/>
              </a:ln>
            </p:spPr>
            <p:txBody>
              <a:bodyPr/>
              <a:lstStyle/>
              <a:p>
                <a:endParaRPr lang="es-MX">
                  <a:latin typeface="Arial Nova" panose="020B0504020202020204" pitchFamily="34" charset="0"/>
                </a:endParaRPr>
              </a:p>
            </p:txBody>
          </p:sp>
          <p:sp>
            <p:nvSpPr>
              <p:cNvPr id="9" name="Line 11">
                <a:extLst>
                  <a:ext uri="{FF2B5EF4-FFF2-40B4-BE49-F238E27FC236}">
                    <a16:creationId xmlns:a16="http://schemas.microsoft.com/office/drawing/2014/main" id="{1760327A-9E09-87F8-F177-1A643E541474}"/>
                  </a:ext>
                </a:extLst>
              </p:cNvPr>
              <p:cNvSpPr>
                <a:spLocks noChangeShapeType="1"/>
              </p:cNvSpPr>
              <p:nvPr/>
            </p:nvSpPr>
            <p:spPr bwMode="auto">
              <a:xfrm>
                <a:off x="5422902" y="1238250"/>
                <a:ext cx="1098153" cy="239205"/>
              </a:xfrm>
              <a:prstGeom prst="line">
                <a:avLst/>
              </a:prstGeom>
              <a:noFill/>
              <a:ln w="9525">
                <a:solidFill>
                  <a:schemeClr val="tx1"/>
                </a:solidFill>
                <a:round/>
                <a:headEnd/>
                <a:tailEnd/>
              </a:ln>
            </p:spPr>
            <p:txBody>
              <a:bodyPr/>
              <a:lstStyle/>
              <a:p>
                <a:endParaRPr lang="es-MX">
                  <a:latin typeface="Arial Nova" panose="020B0504020202020204" pitchFamily="34" charset="0"/>
                </a:endParaRPr>
              </a:p>
            </p:txBody>
          </p:sp>
          <p:grpSp>
            <p:nvGrpSpPr>
              <p:cNvPr id="10" name="Group 13">
                <a:extLst>
                  <a:ext uri="{FF2B5EF4-FFF2-40B4-BE49-F238E27FC236}">
                    <a16:creationId xmlns:a16="http://schemas.microsoft.com/office/drawing/2014/main" id="{CB507BB1-5D88-9169-5813-AE615590D66A}"/>
                  </a:ext>
                </a:extLst>
              </p:cNvPr>
              <p:cNvGrpSpPr>
                <a:grpSpLocks/>
              </p:cNvGrpSpPr>
              <p:nvPr/>
            </p:nvGrpSpPr>
            <p:grpSpPr bwMode="auto">
              <a:xfrm>
                <a:off x="2295525" y="3886200"/>
                <a:ext cx="1181100" cy="1231900"/>
                <a:chOff x="2528" y="616"/>
                <a:chExt cx="744" cy="776"/>
              </a:xfrm>
            </p:grpSpPr>
            <p:sp>
              <p:nvSpPr>
                <p:cNvPr id="47" name="Freeform 14">
                  <a:extLst>
                    <a:ext uri="{FF2B5EF4-FFF2-40B4-BE49-F238E27FC236}">
                      <a16:creationId xmlns:a16="http://schemas.microsoft.com/office/drawing/2014/main" id="{FE0DD526-7E5A-78AD-6CC8-2CBBC97F6D06}"/>
                    </a:ext>
                  </a:extLst>
                </p:cNvPr>
                <p:cNvSpPr>
                  <a:spLocks/>
                </p:cNvSpPr>
                <p:nvPr/>
              </p:nvSpPr>
              <p:spPr bwMode="auto">
                <a:xfrm>
                  <a:off x="2528" y="616"/>
                  <a:ext cx="744" cy="776"/>
                </a:xfrm>
                <a:custGeom>
                  <a:avLst/>
                  <a:gdLst>
                    <a:gd name="T0" fmla="*/ 256 w 744"/>
                    <a:gd name="T1" fmla="*/ 8 h 776"/>
                    <a:gd name="T2" fmla="*/ 64 w 744"/>
                    <a:gd name="T3" fmla="*/ 56 h 776"/>
                    <a:gd name="T4" fmla="*/ 64 w 744"/>
                    <a:gd name="T5" fmla="*/ 152 h 776"/>
                    <a:gd name="T6" fmla="*/ 160 w 744"/>
                    <a:gd name="T7" fmla="*/ 200 h 776"/>
                    <a:gd name="T8" fmla="*/ 16 w 744"/>
                    <a:gd name="T9" fmla="*/ 344 h 776"/>
                    <a:gd name="T10" fmla="*/ 64 w 744"/>
                    <a:gd name="T11" fmla="*/ 392 h 776"/>
                    <a:gd name="T12" fmla="*/ 64 w 744"/>
                    <a:gd name="T13" fmla="*/ 440 h 776"/>
                    <a:gd name="T14" fmla="*/ 208 w 744"/>
                    <a:gd name="T15" fmla="*/ 536 h 776"/>
                    <a:gd name="T16" fmla="*/ 112 w 744"/>
                    <a:gd name="T17" fmla="*/ 728 h 776"/>
                    <a:gd name="T18" fmla="*/ 208 w 744"/>
                    <a:gd name="T19" fmla="*/ 728 h 776"/>
                    <a:gd name="T20" fmla="*/ 256 w 744"/>
                    <a:gd name="T21" fmla="*/ 680 h 776"/>
                    <a:gd name="T22" fmla="*/ 304 w 744"/>
                    <a:gd name="T23" fmla="*/ 680 h 776"/>
                    <a:gd name="T24" fmla="*/ 304 w 744"/>
                    <a:gd name="T25" fmla="*/ 728 h 776"/>
                    <a:gd name="T26" fmla="*/ 400 w 744"/>
                    <a:gd name="T27" fmla="*/ 776 h 776"/>
                    <a:gd name="T28" fmla="*/ 592 w 744"/>
                    <a:gd name="T29" fmla="*/ 728 h 776"/>
                    <a:gd name="T30" fmla="*/ 640 w 744"/>
                    <a:gd name="T31" fmla="*/ 632 h 776"/>
                    <a:gd name="T32" fmla="*/ 688 w 744"/>
                    <a:gd name="T33" fmla="*/ 536 h 776"/>
                    <a:gd name="T34" fmla="*/ 640 w 744"/>
                    <a:gd name="T35" fmla="*/ 488 h 776"/>
                    <a:gd name="T36" fmla="*/ 688 w 744"/>
                    <a:gd name="T37" fmla="*/ 440 h 776"/>
                    <a:gd name="T38" fmla="*/ 736 w 744"/>
                    <a:gd name="T39" fmla="*/ 392 h 776"/>
                    <a:gd name="T40" fmla="*/ 736 w 744"/>
                    <a:gd name="T41" fmla="*/ 344 h 776"/>
                    <a:gd name="T42" fmla="*/ 688 w 744"/>
                    <a:gd name="T43" fmla="*/ 344 h 776"/>
                    <a:gd name="T44" fmla="*/ 640 w 744"/>
                    <a:gd name="T45" fmla="*/ 296 h 776"/>
                    <a:gd name="T46" fmla="*/ 688 w 744"/>
                    <a:gd name="T47" fmla="*/ 200 h 776"/>
                    <a:gd name="T48" fmla="*/ 688 w 744"/>
                    <a:gd name="T49" fmla="*/ 152 h 776"/>
                    <a:gd name="T50" fmla="*/ 640 w 744"/>
                    <a:gd name="T51" fmla="*/ 104 h 776"/>
                    <a:gd name="T52" fmla="*/ 592 w 744"/>
                    <a:gd name="T53" fmla="*/ 56 h 776"/>
                    <a:gd name="T54" fmla="*/ 496 w 744"/>
                    <a:gd name="T55" fmla="*/ 56 h 776"/>
                    <a:gd name="T56" fmla="*/ 448 w 744"/>
                    <a:gd name="T57" fmla="*/ 8 h 776"/>
                    <a:gd name="T58" fmla="*/ 400 w 744"/>
                    <a:gd name="T59" fmla="*/ 8 h 776"/>
                    <a:gd name="T60" fmla="*/ 256 w 744"/>
                    <a:gd name="T61" fmla="*/ 8 h 7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44"/>
                    <a:gd name="T94" fmla="*/ 0 h 776"/>
                    <a:gd name="T95" fmla="*/ 744 w 744"/>
                    <a:gd name="T96" fmla="*/ 776 h 7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44" h="776">
                      <a:moveTo>
                        <a:pt x="256" y="8"/>
                      </a:moveTo>
                      <a:cubicBezTo>
                        <a:pt x="200" y="16"/>
                        <a:pt x="96" y="32"/>
                        <a:pt x="64" y="56"/>
                      </a:cubicBezTo>
                      <a:cubicBezTo>
                        <a:pt x="32" y="80"/>
                        <a:pt x="48" y="128"/>
                        <a:pt x="64" y="152"/>
                      </a:cubicBezTo>
                      <a:cubicBezTo>
                        <a:pt x="80" y="176"/>
                        <a:pt x="168" y="168"/>
                        <a:pt x="160" y="200"/>
                      </a:cubicBezTo>
                      <a:cubicBezTo>
                        <a:pt x="152" y="232"/>
                        <a:pt x="32" y="312"/>
                        <a:pt x="16" y="344"/>
                      </a:cubicBezTo>
                      <a:cubicBezTo>
                        <a:pt x="0" y="376"/>
                        <a:pt x="56" y="376"/>
                        <a:pt x="64" y="392"/>
                      </a:cubicBezTo>
                      <a:cubicBezTo>
                        <a:pt x="72" y="408"/>
                        <a:pt x="40" y="416"/>
                        <a:pt x="64" y="440"/>
                      </a:cubicBezTo>
                      <a:cubicBezTo>
                        <a:pt x="88" y="464"/>
                        <a:pt x="200" y="488"/>
                        <a:pt x="208" y="536"/>
                      </a:cubicBezTo>
                      <a:cubicBezTo>
                        <a:pt x="216" y="584"/>
                        <a:pt x="112" y="696"/>
                        <a:pt x="112" y="728"/>
                      </a:cubicBezTo>
                      <a:cubicBezTo>
                        <a:pt x="112" y="760"/>
                        <a:pt x="184" y="736"/>
                        <a:pt x="208" y="728"/>
                      </a:cubicBezTo>
                      <a:cubicBezTo>
                        <a:pt x="232" y="720"/>
                        <a:pt x="240" y="688"/>
                        <a:pt x="256" y="680"/>
                      </a:cubicBezTo>
                      <a:cubicBezTo>
                        <a:pt x="272" y="672"/>
                        <a:pt x="296" y="672"/>
                        <a:pt x="304" y="680"/>
                      </a:cubicBezTo>
                      <a:cubicBezTo>
                        <a:pt x="312" y="688"/>
                        <a:pt x="288" y="712"/>
                        <a:pt x="304" y="728"/>
                      </a:cubicBezTo>
                      <a:cubicBezTo>
                        <a:pt x="320" y="744"/>
                        <a:pt x="352" y="776"/>
                        <a:pt x="400" y="776"/>
                      </a:cubicBezTo>
                      <a:cubicBezTo>
                        <a:pt x="448" y="776"/>
                        <a:pt x="552" y="752"/>
                        <a:pt x="592" y="728"/>
                      </a:cubicBezTo>
                      <a:cubicBezTo>
                        <a:pt x="632" y="704"/>
                        <a:pt x="624" y="664"/>
                        <a:pt x="640" y="632"/>
                      </a:cubicBezTo>
                      <a:cubicBezTo>
                        <a:pt x="656" y="600"/>
                        <a:pt x="688" y="560"/>
                        <a:pt x="688" y="536"/>
                      </a:cubicBezTo>
                      <a:cubicBezTo>
                        <a:pt x="688" y="512"/>
                        <a:pt x="640" y="504"/>
                        <a:pt x="640" y="488"/>
                      </a:cubicBezTo>
                      <a:cubicBezTo>
                        <a:pt x="640" y="472"/>
                        <a:pt x="672" y="456"/>
                        <a:pt x="688" y="440"/>
                      </a:cubicBezTo>
                      <a:cubicBezTo>
                        <a:pt x="704" y="424"/>
                        <a:pt x="728" y="408"/>
                        <a:pt x="736" y="392"/>
                      </a:cubicBezTo>
                      <a:cubicBezTo>
                        <a:pt x="744" y="376"/>
                        <a:pt x="744" y="352"/>
                        <a:pt x="736" y="344"/>
                      </a:cubicBezTo>
                      <a:cubicBezTo>
                        <a:pt x="728" y="336"/>
                        <a:pt x="704" y="352"/>
                        <a:pt x="688" y="344"/>
                      </a:cubicBezTo>
                      <a:cubicBezTo>
                        <a:pt x="672" y="336"/>
                        <a:pt x="640" y="320"/>
                        <a:pt x="640" y="296"/>
                      </a:cubicBezTo>
                      <a:cubicBezTo>
                        <a:pt x="640" y="272"/>
                        <a:pt x="680" y="224"/>
                        <a:pt x="688" y="200"/>
                      </a:cubicBezTo>
                      <a:cubicBezTo>
                        <a:pt x="696" y="176"/>
                        <a:pt x="696" y="168"/>
                        <a:pt x="688" y="152"/>
                      </a:cubicBezTo>
                      <a:cubicBezTo>
                        <a:pt x="680" y="136"/>
                        <a:pt x="656" y="120"/>
                        <a:pt x="640" y="104"/>
                      </a:cubicBezTo>
                      <a:cubicBezTo>
                        <a:pt x="624" y="88"/>
                        <a:pt x="616" y="64"/>
                        <a:pt x="592" y="56"/>
                      </a:cubicBezTo>
                      <a:cubicBezTo>
                        <a:pt x="568" y="48"/>
                        <a:pt x="520" y="64"/>
                        <a:pt x="496" y="56"/>
                      </a:cubicBezTo>
                      <a:cubicBezTo>
                        <a:pt x="472" y="48"/>
                        <a:pt x="464" y="16"/>
                        <a:pt x="448" y="8"/>
                      </a:cubicBezTo>
                      <a:cubicBezTo>
                        <a:pt x="432" y="0"/>
                        <a:pt x="432" y="8"/>
                        <a:pt x="400" y="8"/>
                      </a:cubicBezTo>
                      <a:cubicBezTo>
                        <a:pt x="368" y="8"/>
                        <a:pt x="312" y="0"/>
                        <a:pt x="256" y="8"/>
                      </a:cubicBezTo>
                      <a:close/>
                    </a:path>
                  </a:pathLst>
                </a:custGeom>
                <a:noFill/>
                <a:ln w="12700" cmpd="sng">
                  <a:solidFill>
                    <a:schemeClr val="tx1"/>
                  </a:solidFill>
                  <a:round/>
                  <a:headEnd/>
                  <a:tailEnd/>
                </a:ln>
              </p:spPr>
              <p:txBody>
                <a:bodyPr/>
                <a:lstStyle/>
                <a:p>
                  <a:endParaRPr lang="es-MX">
                    <a:latin typeface="Arial Nova" panose="020B0504020202020204" pitchFamily="34" charset="0"/>
                  </a:endParaRPr>
                </a:p>
              </p:txBody>
            </p:sp>
            <p:sp>
              <p:nvSpPr>
                <p:cNvPr id="48" name="Text Box 15">
                  <a:extLst>
                    <a:ext uri="{FF2B5EF4-FFF2-40B4-BE49-F238E27FC236}">
                      <a16:creationId xmlns:a16="http://schemas.microsoft.com/office/drawing/2014/main" id="{B5435F8D-491C-E665-8591-15A540B7DD27}"/>
                    </a:ext>
                  </a:extLst>
                </p:cNvPr>
                <p:cNvSpPr txBox="1">
                  <a:spLocks noChangeArrowheads="1"/>
                </p:cNvSpPr>
                <p:nvPr/>
              </p:nvSpPr>
              <p:spPr bwMode="auto">
                <a:xfrm>
                  <a:off x="2784" y="768"/>
                  <a:ext cx="288" cy="404"/>
                </a:xfrm>
                <a:prstGeom prst="rect">
                  <a:avLst/>
                </a:prstGeom>
                <a:noFill/>
                <a:ln w="9525">
                  <a:noFill/>
                  <a:miter lim="800000"/>
                  <a:headEnd/>
                  <a:tailEnd/>
                </a:ln>
              </p:spPr>
              <p:txBody>
                <a:bodyPr>
                  <a:spAutoFit/>
                </a:bodyPr>
                <a:lstStyle/>
                <a:p>
                  <a:pPr>
                    <a:spcBef>
                      <a:spcPct val="50000"/>
                    </a:spcBef>
                  </a:pPr>
                  <a:r>
                    <a:rPr lang="es-MX" sz="3600" i="1">
                      <a:latin typeface="Arial Nova" panose="020B0504020202020204" pitchFamily="34" charset="0"/>
                    </a:rPr>
                    <a:t>R</a:t>
                  </a:r>
                  <a:endParaRPr lang="en-US" sz="3600" i="1">
                    <a:latin typeface="Arial Nova" panose="020B0504020202020204" pitchFamily="34" charset="0"/>
                  </a:endParaRPr>
                </a:p>
              </p:txBody>
            </p:sp>
          </p:grpSp>
          <p:sp>
            <p:nvSpPr>
              <p:cNvPr id="11" name="Oval 16">
                <a:extLst>
                  <a:ext uri="{FF2B5EF4-FFF2-40B4-BE49-F238E27FC236}">
                    <a16:creationId xmlns:a16="http://schemas.microsoft.com/office/drawing/2014/main" id="{4B389C5F-AB17-D4D4-73E2-2EC53743B4AC}"/>
                  </a:ext>
                </a:extLst>
              </p:cNvPr>
              <p:cNvSpPr>
                <a:spLocks noChangeArrowheads="1"/>
              </p:cNvSpPr>
              <p:nvPr/>
            </p:nvSpPr>
            <p:spPr bwMode="auto">
              <a:xfrm>
                <a:off x="3324225" y="3200400"/>
                <a:ext cx="685800" cy="609600"/>
              </a:xfrm>
              <a:prstGeom prst="ellipse">
                <a:avLst/>
              </a:prstGeom>
              <a:noFill/>
              <a:ln w="9525">
                <a:solidFill>
                  <a:schemeClr val="tx1"/>
                </a:solidFill>
                <a:round/>
                <a:headEnd/>
                <a:tailEnd/>
              </a:ln>
            </p:spPr>
            <p:txBody>
              <a:bodyPr wrap="none" anchor="ctr"/>
              <a:lstStyle/>
              <a:p>
                <a:pPr algn="ctr"/>
                <a:r>
                  <a:rPr lang="es-MX">
                    <a:latin typeface="Arial Nova" panose="020B0504020202020204" pitchFamily="34" charset="0"/>
                  </a:rPr>
                  <a:t>D</a:t>
                </a:r>
                <a:r>
                  <a:rPr lang="es-MX" sz="1200">
                    <a:latin typeface="Arial Nova" panose="020B0504020202020204" pitchFamily="34" charset="0"/>
                  </a:rPr>
                  <a:t>2</a:t>
                </a:r>
                <a:endParaRPr lang="en-US" sz="1200">
                  <a:latin typeface="Arial Nova" panose="020B0504020202020204" pitchFamily="34" charset="0"/>
                </a:endParaRPr>
              </a:p>
            </p:txBody>
          </p:sp>
          <p:sp>
            <p:nvSpPr>
              <p:cNvPr id="12" name="Oval 17">
                <a:extLst>
                  <a:ext uri="{FF2B5EF4-FFF2-40B4-BE49-F238E27FC236}">
                    <a16:creationId xmlns:a16="http://schemas.microsoft.com/office/drawing/2014/main" id="{A8AD6888-9250-7E5B-FF8D-9815A6A7736F}"/>
                  </a:ext>
                </a:extLst>
              </p:cNvPr>
              <p:cNvSpPr>
                <a:spLocks noChangeArrowheads="1"/>
              </p:cNvSpPr>
              <p:nvPr/>
            </p:nvSpPr>
            <p:spPr bwMode="auto">
              <a:xfrm>
                <a:off x="3581400" y="4305300"/>
                <a:ext cx="685800" cy="609600"/>
              </a:xfrm>
              <a:prstGeom prst="ellipse">
                <a:avLst/>
              </a:prstGeom>
              <a:noFill/>
              <a:ln w="9525">
                <a:solidFill>
                  <a:schemeClr val="tx1"/>
                </a:solidFill>
                <a:round/>
                <a:headEnd/>
                <a:tailEnd/>
              </a:ln>
            </p:spPr>
            <p:txBody>
              <a:bodyPr wrap="none" anchor="ctr"/>
              <a:lstStyle/>
              <a:p>
                <a:pPr algn="ctr"/>
                <a:r>
                  <a:rPr lang="es-MX">
                    <a:latin typeface="Arial Nova" panose="020B0504020202020204" pitchFamily="34" charset="0"/>
                  </a:rPr>
                  <a:t>Dn</a:t>
                </a:r>
                <a:endParaRPr lang="en-US" sz="900">
                  <a:latin typeface="Arial Nova" panose="020B0504020202020204" pitchFamily="34" charset="0"/>
                </a:endParaRPr>
              </a:p>
            </p:txBody>
          </p:sp>
          <p:sp>
            <p:nvSpPr>
              <p:cNvPr id="13" name="Oval 18">
                <a:extLst>
                  <a:ext uri="{FF2B5EF4-FFF2-40B4-BE49-F238E27FC236}">
                    <a16:creationId xmlns:a16="http://schemas.microsoft.com/office/drawing/2014/main" id="{CF13C377-7096-CD03-B5E9-0A4277221921}"/>
                  </a:ext>
                </a:extLst>
              </p:cNvPr>
              <p:cNvSpPr>
                <a:spLocks noChangeArrowheads="1"/>
              </p:cNvSpPr>
              <p:nvPr/>
            </p:nvSpPr>
            <p:spPr bwMode="auto">
              <a:xfrm>
                <a:off x="1952625" y="3181350"/>
                <a:ext cx="685800" cy="609600"/>
              </a:xfrm>
              <a:prstGeom prst="ellipse">
                <a:avLst/>
              </a:prstGeom>
              <a:noFill/>
              <a:ln w="9525">
                <a:solidFill>
                  <a:schemeClr val="tx1"/>
                </a:solidFill>
                <a:round/>
                <a:headEnd/>
                <a:tailEnd/>
              </a:ln>
            </p:spPr>
            <p:txBody>
              <a:bodyPr wrap="none" anchor="ctr"/>
              <a:lstStyle/>
              <a:p>
                <a:pPr algn="ctr"/>
                <a:r>
                  <a:rPr lang="es-MX">
                    <a:latin typeface="Arial Nova" panose="020B0504020202020204" pitchFamily="34" charset="0"/>
                  </a:rPr>
                  <a:t>D</a:t>
                </a:r>
                <a:r>
                  <a:rPr lang="es-MX" sz="1200">
                    <a:latin typeface="Arial Nova" panose="020B0504020202020204" pitchFamily="34" charset="0"/>
                  </a:rPr>
                  <a:t>1</a:t>
                </a:r>
                <a:endParaRPr lang="en-US" sz="1200">
                  <a:latin typeface="Arial Nova" panose="020B0504020202020204" pitchFamily="34" charset="0"/>
                </a:endParaRPr>
              </a:p>
            </p:txBody>
          </p:sp>
          <p:sp>
            <p:nvSpPr>
              <p:cNvPr id="14" name="Oval 19">
                <a:extLst>
                  <a:ext uri="{FF2B5EF4-FFF2-40B4-BE49-F238E27FC236}">
                    <a16:creationId xmlns:a16="http://schemas.microsoft.com/office/drawing/2014/main" id="{E36818D3-7D3A-848B-3134-A77C34F2B4E7}"/>
                  </a:ext>
                </a:extLst>
              </p:cNvPr>
              <p:cNvSpPr>
                <a:spLocks noChangeArrowheads="1"/>
              </p:cNvSpPr>
              <p:nvPr/>
            </p:nvSpPr>
            <p:spPr bwMode="auto">
              <a:xfrm>
                <a:off x="1638300" y="4572000"/>
                <a:ext cx="685800" cy="609600"/>
              </a:xfrm>
              <a:prstGeom prst="ellipse">
                <a:avLst/>
              </a:prstGeom>
              <a:solidFill>
                <a:schemeClr val="folHlink"/>
              </a:solidFill>
              <a:ln w="9525">
                <a:solidFill>
                  <a:schemeClr val="tx1"/>
                </a:solidFill>
                <a:round/>
                <a:headEnd/>
                <a:tailEnd/>
              </a:ln>
            </p:spPr>
            <p:txBody>
              <a:bodyPr wrap="none" anchor="ctr"/>
              <a:lstStyle/>
              <a:p>
                <a:pPr algn="ctr"/>
                <a:r>
                  <a:rPr lang="es-MX">
                    <a:latin typeface="Arial Nova" panose="020B0504020202020204" pitchFamily="34" charset="0"/>
                  </a:rPr>
                  <a:t>D</a:t>
                </a:r>
                <a:r>
                  <a:rPr lang="es-MX" sz="1200">
                    <a:latin typeface="Arial Nova" panose="020B0504020202020204" pitchFamily="34" charset="0"/>
                  </a:rPr>
                  <a:t>3</a:t>
                </a:r>
                <a:endParaRPr lang="en-US" sz="1200">
                  <a:latin typeface="Arial Nova" panose="020B0504020202020204" pitchFamily="34" charset="0"/>
                </a:endParaRPr>
              </a:p>
            </p:txBody>
          </p:sp>
          <p:cxnSp>
            <p:nvCxnSpPr>
              <p:cNvPr id="15" name="AutoShape 20">
                <a:extLst>
                  <a:ext uri="{FF2B5EF4-FFF2-40B4-BE49-F238E27FC236}">
                    <a16:creationId xmlns:a16="http://schemas.microsoft.com/office/drawing/2014/main" id="{35B3A608-51A6-850C-F0D4-C6C8810594A4}"/>
                  </a:ext>
                </a:extLst>
              </p:cNvPr>
              <p:cNvCxnSpPr>
                <a:cxnSpLocks noChangeShapeType="1"/>
                <a:stCxn id="14" idx="6"/>
                <a:endCxn id="47" idx="7"/>
              </p:cNvCxnSpPr>
              <p:nvPr/>
            </p:nvCxnSpPr>
            <p:spPr bwMode="auto">
              <a:xfrm flipV="1">
                <a:off x="2324101" y="4737100"/>
                <a:ext cx="301625" cy="139700"/>
              </a:xfrm>
              <a:prstGeom prst="straightConnector1">
                <a:avLst/>
              </a:prstGeom>
              <a:noFill/>
              <a:ln w="9525">
                <a:solidFill>
                  <a:schemeClr val="tx1"/>
                </a:solidFill>
                <a:round/>
                <a:headEnd/>
                <a:tailEnd type="triangle" w="med" len="med"/>
              </a:ln>
            </p:spPr>
          </p:cxnSp>
          <p:cxnSp>
            <p:nvCxnSpPr>
              <p:cNvPr id="16" name="AutoShape 21">
                <a:extLst>
                  <a:ext uri="{FF2B5EF4-FFF2-40B4-BE49-F238E27FC236}">
                    <a16:creationId xmlns:a16="http://schemas.microsoft.com/office/drawing/2014/main" id="{C49D81C8-3A1B-6107-2C9F-D8A921148981}"/>
                  </a:ext>
                </a:extLst>
              </p:cNvPr>
              <p:cNvCxnSpPr>
                <a:cxnSpLocks noChangeShapeType="1"/>
                <a:stCxn id="13" idx="5"/>
                <a:endCxn id="47" idx="30"/>
              </p:cNvCxnSpPr>
              <p:nvPr/>
            </p:nvCxnSpPr>
            <p:spPr bwMode="auto">
              <a:xfrm>
                <a:off x="2538413" y="3702050"/>
                <a:ext cx="163512" cy="196850"/>
              </a:xfrm>
              <a:prstGeom prst="straightConnector1">
                <a:avLst/>
              </a:prstGeom>
              <a:noFill/>
              <a:ln w="9525">
                <a:solidFill>
                  <a:schemeClr val="tx1"/>
                </a:solidFill>
                <a:round/>
                <a:headEnd/>
                <a:tailEnd type="triangle" w="med" len="med"/>
              </a:ln>
            </p:spPr>
          </p:cxnSp>
          <p:cxnSp>
            <p:nvCxnSpPr>
              <p:cNvPr id="17" name="AutoShape 22">
                <a:extLst>
                  <a:ext uri="{FF2B5EF4-FFF2-40B4-BE49-F238E27FC236}">
                    <a16:creationId xmlns:a16="http://schemas.microsoft.com/office/drawing/2014/main" id="{41F5132F-94D9-7457-EB7E-4670D50E0DB2}"/>
                  </a:ext>
                </a:extLst>
              </p:cNvPr>
              <p:cNvCxnSpPr>
                <a:cxnSpLocks noChangeShapeType="1"/>
                <a:stCxn id="11" idx="3"/>
                <a:endCxn id="47" idx="26"/>
              </p:cNvCxnSpPr>
              <p:nvPr/>
            </p:nvCxnSpPr>
            <p:spPr bwMode="auto">
              <a:xfrm flipH="1">
                <a:off x="3235326" y="3721100"/>
                <a:ext cx="188913" cy="254000"/>
              </a:xfrm>
              <a:prstGeom prst="straightConnector1">
                <a:avLst/>
              </a:prstGeom>
              <a:noFill/>
              <a:ln w="9525">
                <a:solidFill>
                  <a:schemeClr val="tx1"/>
                </a:solidFill>
                <a:round/>
                <a:headEnd/>
                <a:tailEnd type="triangle" w="med" len="med"/>
              </a:ln>
            </p:spPr>
          </p:cxnSp>
          <p:cxnSp>
            <p:nvCxnSpPr>
              <p:cNvPr id="18" name="AutoShape 23">
                <a:extLst>
                  <a:ext uri="{FF2B5EF4-FFF2-40B4-BE49-F238E27FC236}">
                    <a16:creationId xmlns:a16="http://schemas.microsoft.com/office/drawing/2014/main" id="{2E0BCC9C-9EC3-F709-A38C-F8BBF4ABD827}"/>
                  </a:ext>
                </a:extLst>
              </p:cNvPr>
              <p:cNvCxnSpPr>
                <a:cxnSpLocks noChangeShapeType="1"/>
                <a:stCxn id="12" idx="2"/>
                <a:endCxn id="47" idx="18"/>
              </p:cNvCxnSpPr>
              <p:nvPr/>
            </p:nvCxnSpPr>
            <p:spPr bwMode="auto">
              <a:xfrm flipH="1" flipV="1">
                <a:off x="3387726" y="4584700"/>
                <a:ext cx="193675" cy="25400"/>
              </a:xfrm>
              <a:prstGeom prst="straightConnector1">
                <a:avLst/>
              </a:prstGeom>
              <a:noFill/>
              <a:ln w="9525">
                <a:solidFill>
                  <a:schemeClr val="tx1"/>
                </a:solidFill>
                <a:round/>
                <a:headEnd/>
                <a:tailEnd type="triangle" w="med" len="med"/>
              </a:ln>
            </p:spPr>
          </p:cxnSp>
          <p:sp>
            <p:nvSpPr>
              <p:cNvPr id="19" name="Text Box 24">
                <a:extLst>
                  <a:ext uri="{FF2B5EF4-FFF2-40B4-BE49-F238E27FC236}">
                    <a16:creationId xmlns:a16="http://schemas.microsoft.com/office/drawing/2014/main" id="{6FFBEFD5-DF62-14BD-A98E-13CD10381A03}"/>
                  </a:ext>
                </a:extLst>
              </p:cNvPr>
              <p:cNvSpPr txBox="1">
                <a:spLocks noChangeArrowheads="1"/>
              </p:cNvSpPr>
              <p:nvPr/>
            </p:nvSpPr>
            <p:spPr bwMode="auto">
              <a:xfrm>
                <a:off x="1774825" y="2133601"/>
                <a:ext cx="2520950" cy="1061829"/>
              </a:xfrm>
              <a:prstGeom prst="rect">
                <a:avLst/>
              </a:prstGeom>
              <a:noFill/>
              <a:ln w="9525">
                <a:noFill/>
                <a:miter lim="800000"/>
                <a:headEnd/>
                <a:tailEnd/>
              </a:ln>
            </p:spPr>
            <p:txBody>
              <a:bodyPr>
                <a:spAutoFit/>
              </a:bodyPr>
              <a:lstStyle/>
              <a:p>
                <a:pPr algn="ctr">
                  <a:spcBef>
                    <a:spcPct val="50000"/>
                  </a:spcBef>
                  <a:defRPr/>
                </a:pPr>
                <a:r>
                  <a:rPr lang="es-MX" b="1" dirty="0">
                    <a:latin typeface="Arial Nova" panose="020B0504020202020204" pitchFamily="34" charset="0"/>
                  </a:rPr>
                  <a:t>Ruta 1</a:t>
                </a:r>
              </a:p>
              <a:p>
                <a:pPr algn="ctr">
                  <a:spcBef>
                    <a:spcPct val="50000"/>
                  </a:spcBef>
                  <a:defRPr/>
                </a:pPr>
                <a:r>
                  <a:rPr lang="es-MX" b="1" dirty="0">
                    <a:effectLst>
                      <a:outerShdw blurRad="38100" dist="38100" dir="2700000" algn="tl">
                        <a:srgbClr val="000000">
                          <a:alpha val="43137"/>
                        </a:srgbClr>
                      </a:outerShdw>
                    </a:effectLst>
                    <a:latin typeface="Arial Nova" panose="020B0504020202020204" pitchFamily="34" charset="0"/>
                  </a:rPr>
                  <a:t>A partir de la </a:t>
                </a:r>
                <a:r>
                  <a:rPr lang="es-MX" b="1" dirty="0">
                    <a:solidFill>
                      <a:srgbClr val="FF0000"/>
                    </a:solidFill>
                    <a:effectLst>
                      <a:outerShdw blurRad="38100" dist="38100" dir="2700000" algn="tl">
                        <a:srgbClr val="000000">
                          <a:alpha val="43137"/>
                        </a:srgbClr>
                      </a:outerShdw>
                    </a:effectLst>
                    <a:latin typeface="Arial Nova" panose="020B0504020202020204" pitchFamily="34" charset="0"/>
                  </a:rPr>
                  <a:t>Disciplina</a:t>
                </a:r>
                <a:endParaRPr lang="en-US" b="1" dirty="0">
                  <a:solidFill>
                    <a:srgbClr val="FF0000"/>
                  </a:solidFill>
                  <a:effectLst>
                    <a:outerShdw blurRad="38100" dist="38100" dir="2700000" algn="tl">
                      <a:srgbClr val="000000">
                        <a:alpha val="43137"/>
                      </a:srgbClr>
                    </a:outerShdw>
                  </a:effectLst>
                  <a:latin typeface="Arial Nova" panose="020B0504020202020204" pitchFamily="34" charset="0"/>
                </a:endParaRPr>
              </a:p>
            </p:txBody>
          </p:sp>
          <p:sp>
            <p:nvSpPr>
              <p:cNvPr id="20" name="Text Box 25">
                <a:extLst>
                  <a:ext uri="{FF2B5EF4-FFF2-40B4-BE49-F238E27FC236}">
                    <a16:creationId xmlns:a16="http://schemas.microsoft.com/office/drawing/2014/main" id="{B2784893-6709-6A37-A16A-A7C7A3834793}"/>
                  </a:ext>
                </a:extLst>
              </p:cNvPr>
              <p:cNvSpPr txBox="1">
                <a:spLocks noChangeArrowheads="1"/>
              </p:cNvSpPr>
              <p:nvPr/>
            </p:nvSpPr>
            <p:spPr bwMode="auto">
              <a:xfrm>
                <a:off x="2555875" y="5157789"/>
                <a:ext cx="1524000" cy="1583380"/>
              </a:xfrm>
              <a:prstGeom prst="rect">
                <a:avLst/>
              </a:prstGeom>
              <a:noFill/>
              <a:ln w="9525">
                <a:noFill/>
                <a:miter lim="800000"/>
                <a:headEnd/>
                <a:tailEnd/>
              </a:ln>
            </p:spPr>
            <p:txBody>
              <a:bodyPr>
                <a:spAutoFit/>
              </a:bodyPr>
              <a:lstStyle/>
              <a:p>
                <a:pPr>
                  <a:spcBef>
                    <a:spcPct val="50000"/>
                  </a:spcBef>
                </a:pPr>
                <a:r>
                  <a:rPr lang="es-MX" sz="1050" dirty="0">
                    <a:latin typeface="Arial Nova" panose="020B0504020202020204" pitchFamily="34" charset="0"/>
                  </a:rPr>
                  <a:t>Economía</a:t>
                </a:r>
              </a:p>
              <a:p>
                <a:pPr>
                  <a:spcBef>
                    <a:spcPct val="50000"/>
                  </a:spcBef>
                </a:pPr>
                <a:r>
                  <a:rPr lang="es-MX" sz="1050" dirty="0">
                    <a:latin typeface="Arial Nova" panose="020B0504020202020204" pitchFamily="34" charset="0"/>
                  </a:rPr>
                  <a:t>Sociología</a:t>
                </a:r>
              </a:p>
              <a:p>
                <a:pPr>
                  <a:spcBef>
                    <a:spcPct val="50000"/>
                  </a:spcBef>
                </a:pPr>
                <a:r>
                  <a:rPr lang="es-MX" sz="1050" dirty="0">
                    <a:latin typeface="Arial Nova" panose="020B0504020202020204" pitchFamily="34" charset="0"/>
                  </a:rPr>
                  <a:t>Física</a:t>
                </a:r>
              </a:p>
              <a:p>
                <a:pPr>
                  <a:spcBef>
                    <a:spcPct val="50000"/>
                  </a:spcBef>
                </a:pPr>
                <a:r>
                  <a:rPr lang="es-MX" sz="1050" dirty="0">
                    <a:latin typeface="Arial Nova" panose="020B0504020202020204" pitchFamily="34" charset="0"/>
                  </a:rPr>
                  <a:t>Biología</a:t>
                </a:r>
                <a:endParaRPr lang="en-US" sz="1050" dirty="0">
                  <a:latin typeface="Arial Nova" panose="020B0504020202020204" pitchFamily="34" charset="0"/>
                </a:endParaRPr>
              </a:p>
            </p:txBody>
          </p:sp>
          <p:sp>
            <p:nvSpPr>
              <p:cNvPr id="21" name="Line 26">
                <a:extLst>
                  <a:ext uri="{FF2B5EF4-FFF2-40B4-BE49-F238E27FC236}">
                    <a16:creationId xmlns:a16="http://schemas.microsoft.com/office/drawing/2014/main" id="{71584CD4-6725-8B27-29FE-C3400F03E5BD}"/>
                  </a:ext>
                </a:extLst>
              </p:cNvPr>
              <p:cNvSpPr>
                <a:spLocks noChangeShapeType="1"/>
              </p:cNvSpPr>
              <p:nvPr/>
            </p:nvSpPr>
            <p:spPr bwMode="auto">
              <a:xfrm>
                <a:off x="4295775" y="2514600"/>
                <a:ext cx="0" cy="3657600"/>
              </a:xfrm>
              <a:prstGeom prst="line">
                <a:avLst/>
              </a:prstGeom>
              <a:noFill/>
              <a:ln w="9525">
                <a:solidFill>
                  <a:schemeClr val="tx1"/>
                </a:solidFill>
                <a:round/>
                <a:headEnd/>
                <a:tailEnd/>
              </a:ln>
            </p:spPr>
            <p:txBody>
              <a:bodyPr/>
              <a:lstStyle/>
              <a:p>
                <a:endParaRPr lang="es-MX">
                  <a:latin typeface="Arial Nova" panose="020B0504020202020204" pitchFamily="34" charset="0"/>
                </a:endParaRPr>
              </a:p>
            </p:txBody>
          </p:sp>
          <p:sp>
            <p:nvSpPr>
              <p:cNvPr id="22" name="Freeform 28">
                <a:extLst>
                  <a:ext uri="{FF2B5EF4-FFF2-40B4-BE49-F238E27FC236}">
                    <a16:creationId xmlns:a16="http://schemas.microsoft.com/office/drawing/2014/main" id="{339B0F41-9302-4449-0984-B93978AC43D6}"/>
                  </a:ext>
                </a:extLst>
              </p:cNvPr>
              <p:cNvSpPr>
                <a:spLocks/>
              </p:cNvSpPr>
              <p:nvPr/>
            </p:nvSpPr>
            <p:spPr bwMode="auto">
              <a:xfrm>
                <a:off x="4724400" y="3505200"/>
                <a:ext cx="1181100" cy="1231900"/>
              </a:xfrm>
              <a:custGeom>
                <a:avLst/>
                <a:gdLst>
                  <a:gd name="T0" fmla="*/ 2147483647 w 744"/>
                  <a:gd name="T1" fmla="*/ 2147483647 h 776"/>
                  <a:gd name="T2" fmla="*/ 2147483647 w 744"/>
                  <a:gd name="T3" fmla="*/ 2147483647 h 776"/>
                  <a:gd name="T4" fmla="*/ 2147483647 w 744"/>
                  <a:gd name="T5" fmla="*/ 2147483647 h 776"/>
                  <a:gd name="T6" fmla="*/ 2147483647 w 744"/>
                  <a:gd name="T7" fmla="*/ 2147483647 h 776"/>
                  <a:gd name="T8" fmla="*/ 2147483647 w 744"/>
                  <a:gd name="T9" fmla="*/ 2147483647 h 776"/>
                  <a:gd name="T10" fmla="*/ 2147483647 w 744"/>
                  <a:gd name="T11" fmla="*/ 2147483647 h 776"/>
                  <a:gd name="T12" fmla="*/ 2147483647 w 744"/>
                  <a:gd name="T13" fmla="*/ 2147483647 h 776"/>
                  <a:gd name="T14" fmla="*/ 2147483647 w 744"/>
                  <a:gd name="T15" fmla="*/ 2147483647 h 776"/>
                  <a:gd name="T16" fmla="*/ 2147483647 w 744"/>
                  <a:gd name="T17" fmla="*/ 2147483647 h 776"/>
                  <a:gd name="T18" fmla="*/ 2147483647 w 744"/>
                  <a:gd name="T19" fmla="*/ 2147483647 h 776"/>
                  <a:gd name="T20" fmla="*/ 2147483647 w 744"/>
                  <a:gd name="T21" fmla="*/ 2147483647 h 776"/>
                  <a:gd name="T22" fmla="*/ 2147483647 w 744"/>
                  <a:gd name="T23" fmla="*/ 2147483647 h 776"/>
                  <a:gd name="T24" fmla="*/ 2147483647 w 744"/>
                  <a:gd name="T25" fmla="*/ 2147483647 h 776"/>
                  <a:gd name="T26" fmla="*/ 2147483647 w 744"/>
                  <a:gd name="T27" fmla="*/ 2147483647 h 776"/>
                  <a:gd name="T28" fmla="*/ 2147483647 w 744"/>
                  <a:gd name="T29" fmla="*/ 2147483647 h 776"/>
                  <a:gd name="T30" fmla="*/ 2147483647 w 744"/>
                  <a:gd name="T31" fmla="*/ 2147483647 h 776"/>
                  <a:gd name="T32" fmla="*/ 2147483647 w 744"/>
                  <a:gd name="T33" fmla="*/ 2147483647 h 776"/>
                  <a:gd name="T34" fmla="*/ 2147483647 w 744"/>
                  <a:gd name="T35" fmla="*/ 2147483647 h 776"/>
                  <a:gd name="T36" fmla="*/ 2147483647 w 744"/>
                  <a:gd name="T37" fmla="*/ 2147483647 h 776"/>
                  <a:gd name="T38" fmla="*/ 2147483647 w 744"/>
                  <a:gd name="T39" fmla="*/ 2147483647 h 776"/>
                  <a:gd name="T40" fmla="*/ 2147483647 w 744"/>
                  <a:gd name="T41" fmla="*/ 2147483647 h 776"/>
                  <a:gd name="T42" fmla="*/ 2147483647 w 744"/>
                  <a:gd name="T43" fmla="*/ 2147483647 h 776"/>
                  <a:gd name="T44" fmla="*/ 2147483647 w 744"/>
                  <a:gd name="T45" fmla="*/ 2147483647 h 776"/>
                  <a:gd name="T46" fmla="*/ 2147483647 w 744"/>
                  <a:gd name="T47" fmla="*/ 2147483647 h 776"/>
                  <a:gd name="T48" fmla="*/ 2147483647 w 744"/>
                  <a:gd name="T49" fmla="*/ 2147483647 h 776"/>
                  <a:gd name="T50" fmla="*/ 2147483647 w 744"/>
                  <a:gd name="T51" fmla="*/ 2147483647 h 776"/>
                  <a:gd name="T52" fmla="*/ 2147483647 w 744"/>
                  <a:gd name="T53" fmla="*/ 2147483647 h 776"/>
                  <a:gd name="T54" fmla="*/ 2147483647 w 744"/>
                  <a:gd name="T55" fmla="*/ 2147483647 h 776"/>
                  <a:gd name="T56" fmla="*/ 2147483647 w 744"/>
                  <a:gd name="T57" fmla="*/ 2147483647 h 776"/>
                  <a:gd name="T58" fmla="*/ 2147483647 w 744"/>
                  <a:gd name="T59" fmla="*/ 2147483647 h 776"/>
                  <a:gd name="T60" fmla="*/ 2147483647 w 744"/>
                  <a:gd name="T61" fmla="*/ 2147483647 h 7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44"/>
                  <a:gd name="T94" fmla="*/ 0 h 776"/>
                  <a:gd name="T95" fmla="*/ 744 w 744"/>
                  <a:gd name="T96" fmla="*/ 776 h 7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44" h="776">
                    <a:moveTo>
                      <a:pt x="256" y="8"/>
                    </a:moveTo>
                    <a:cubicBezTo>
                      <a:pt x="200" y="16"/>
                      <a:pt x="96" y="32"/>
                      <a:pt x="64" y="56"/>
                    </a:cubicBezTo>
                    <a:cubicBezTo>
                      <a:pt x="32" y="80"/>
                      <a:pt x="48" y="128"/>
                      <a:pt x="64" y="152"/>
                    </a:cubicBezTo>
                    <a:cubicBezTo>
                      <a:pt x="80" y="176"/>
                      <a:pt x="168" y="168"/>
                      <a:pt x="160" y="200"/>
                    </a:cubicBezTo>
                    <a:cubicBezTo>
                      <a:pt x="152" y="232"/>
                      <a:pt x="32" y="312"/>
                      <a:pt x="16" y="344"/>
                    </a:cubicBezTo>
                    <a:cubicBezTo>
                      <a:pt x="0" y="376"/>
                      <a:pt x="56" y="376"/>
                      <a:pt x="64" y="392"/>
                    </a:cubicBezTo>
                    <a:cubicBezTo>
                      <a:pt x="72" y="408"/>
                      <a:pt x="40" y="416"/>
                      <a:pt x="64" y="440"/>
                    </a:cubicBezTo>
                    <a:cubicBezTo>
                      <a:pt x="88" y="464"/>
                      <a:pt x="200" y="488"/>
                      <a:pt x="208" y="536"/>
                    </a:cubicBezTo>
                    <a:cubicBezTo>
                      <a:pt x="216" y="584"/>
                      <a:pt x="112" y="696"/>
                      <a:pt x="112" y="728"/>
                    </a:cubicBezTo>
                    <a:cubicBezTo>
                      <a:pt x="112" y="760"/>
                      <a:pt x="184" y="736"/>
                      <a:pt x="208" y="728"/>
                    </a:cubicBezTo>
                    <a:cubicBezTo>
                      <a:pt x="232" y="720"/>
                      <a:pt x="240" y="688"/>
                      <a:pt x="256" y="680"/>
                    </a:cubicBezTo>
                    <a:cubicBezTo>
                      <a:pt x="272" y="672"/>
                      <a:pt x="296" y="672"/>
                      <a:pt x="304" y="680"/>
                    </a:cubicBezTo>
                    <a:cubicBezTo>
                      <a:pt x="312" y="688"/>
                      <a:pt x="288" y="712"/>
                      <a:pt x="304" y="728"/>
                    </a:cubicBezTo>
                    <a:cubicBezTo>
                      <a:pt x="320" y="744"/>
                      <a:pt x="352" y="776"/>
                      <a:pt x="400" y="776"/>
                    </a:cubicBezTo>
                    <a:cubicBezTo>
                      <a:pt x="448" y="776"/>
                      <a:pt x="552" y="752"/>
                      <a:pt x="592" y="728"/>
                    </a:cubicBezTo>
                    <a:cubicBezTo>
                      <a:pt x="632" y="704"/>
                      <a:pt x="624" y="664"/>
                      <a:pt x="640" y="632"/>
                    </a:cubicBezTo>
                    <a:cubicBezTo>
                      <a:pt x="656" y="600"/>
                      <a:pt x="688" y="560"/>
                      <a:pt x="688" y="536"/>
                    </a:cubicBezTo>
                    <a:cubicBezTo>
                      <a:pt x="688" y="512"/>
                      <a:pt x="640" y="504"/>
                      <a:pt x="640" y="488"/>
                    </a:cubicBezTo>
                    <a:cubicBezTo>
                      <a:pt x="640" y="472"/>
                      <a:pt x="672" y="456"/>
                      <a:pt x="688" y="440"/>
                    </a:cubicBezTo>
                    <a:cubicBezTo>
                      <a:pt x="704" y="424"/>
                      <a:pt x="728" y="408"/>
                      <a:pt x="736" y="392"/>
                    </a:cubicBezTo>
                    <a:cubicBezTo>
                      <a:pt x="744" y="376"/>
                      <a:pt x="744" y="352"/>
                      <a:pt x="736" y="344"/>
                    </a:cubicBezTo>
                    <a:cubicBezTo>
                      <a:pt x="728" y="336"/>
                      <a:pt x="704" y="352"/>
                      <a:pt x="688" y="344"/>
                    </a:cubicBezTo>
                    <a:cubicBezTo>
                      <a:pt x="672" y="336"/>
                      <a:pt x="640" y="320"/>
                      <a:pt x="640" y="296"/>
                    </a:cubicBezTo>
                    <a:cubicBezTo>
                      <a:pt x="640" y="272"/>
                      <a:pt x="680" y="224"/>
                      <a:pt x="688" y="200"/>
                    </a:cubicBezTo>
                    <a:cubicBezTo>
                      <a:pt x="696" y="176"/>
                      <a:pt x="696" y="168"/>
                      <a:pt x="688" y="152"/>
                    </a:cubicBezTo>
                    <a:cubicBezTo>
                      <a:pt x="680" y="136"/>
                      <a:pt x="656" y="120"/>
                      <a:pt x="640" y="104"/>
                    </a:cubicBezTo>
                    <a:cubicBezTo>
                      <a:pt x="624" y="88"/>
                      <a:pt x="616" y="64"/>
                      <a:pt x="592" y="56"/>
                    </a:cubicBezTo>
                    <a:cubicBezTo>
                      <a:pt x="568" y="48"/>
                      <a:pt x="520" y="64"/>
                      <a:pt x="496" y="56"/>
                    </a:cubicBezTo>
                    <a:cubicBezTo>
                      <a:pt x="472" y="48"/>
                      <a:pt x="464" y="16"/>
                      <a:pt x="448" y="8"/>
                    </a:cubicBezTo>
                    <a:cubicBezTo>
                      <a:pt x="432" y="0"/>
                      <a:pt x="432" y="8"/>
                      <a:pt x="400" y="8"/>
                    </a:cubicBezTo>
                    <a:cubicBezTo>
                      <a:pt x="368" y="8"/>
                      <a:pt x="312" y="0"/>
                      <a:pt x="256" y="8"/>
                    </a:cubicBezTo>
                    <a:close/>
                  </a:path>
                </a:pathLst>
              </a:custGeom>
              <a:noFill/>
              <a:ln w="12700" cmpd="sng">
                <a:solidFill>
                  <a:schemeClr val="tx1"/>
                </a:solidFill>
                <a:round/>
                <a:headEnd/>
                <a:tailEnd/>
              </a:ln>
            </p:spPr>
            <p:txBody>
              <a:bodyPr/>
              <a:lstStyle/>
              <a:p>
                <a:endParaRPr lang="es-MX">
                  <a:latin typeface="Arial Nova" panose="020B0504020202020204" pitchFamily="34" charset="0"/>
                </a:endParaRPr>
              </a:p>
            </p:txBody>
          </p:sp>
          <p:sp>
            <p:nvSpPr>
              <p:cNvPr id="23" name="Oval 30">
                <a:extLst>
                  <a:ext uri="{FF2B5EF4-FFF2-40B4-BE49-F238E27FC236}">
                    <a16:creationId xmlns:a16="http://schemas.microsoft.com/office/drawing/2014/main" id="{D344519E-CF7E-E6D6-AEDB-62FFD1EBE2DC}"/>
                  </a:ext>
                </a:extLst>
              </p:cNvPr>
              <p:cNvSpPr>
                <a:spLocks noChangeArrowheads="1"/>
              </p:cNvSpPr>
              <p:nvPr/>
            </p:nvSpPr>
            <p:spPr bwMode="auto">
              <a:xfrm>
                <a:off x="5029200" y="3810000"/>
                <a:ext cx="685800" cy="609600"/>
              </a:xfrm>
              <a:prstGeom prst="ellipse">
                <a:avLst/>
              </a:prstGeom>
              <a:noFill/>
              <a:ln w="28575">
                <a:solidFill>
                  <a:schemeClr val="tx1"/>
                </a:solidFill>
                <a:round/>
                <a:headEnd/>
                <a:tailEnd/>
              </a:ln>
            </p:spPr>
            <p:txBody>
              <a:bodyPr wrap="none" anchor="ctr"/>
              <a:lstStyle/>
              <a:p>
                <a:pPr algn="ctr"/>
                <a:r>
                  <a:rPr lang="es-MX" sz="700" dirty="0">
                    <a:latin typeface="Arial Nova" panose="020B0504020202020204" pitchFamily="34" charset="0"/>
                  </a:rPr>
                  <a:t>Objeto</a:t>
                </a:r>
              </a:p>
              <a:p>
                <a:pPr algn="ctr"/>
                <a:r>
                  <a:rPr lang="es-MX" sz="700" dirty="0">
                    <a:latin typeface="Arial Nova" panose="020B0504020202020204" pitchFamily="34" charset="0"/>
                  </a:rPr>
                  <a:t>de</a:t>
                </a:r>
              </a:p>
              <a:p>
                <a:pPr algn="ctr"/>
                <a:r>
                  <a:rPr lang="es-MX" sz="700" dirty="0">
                    <a:latin typeface="Arial Nova" panose="020B0504020202020204" pitchFamily="34" charset="0"/>
                  </a:rPr>
                  <a:t> estudio</a:t>
                </a:r>
                <a:endParaRPr lang="en-US" sz="700" dirty="0">
                  <a:latin typeface="Arial Nova" panose="020B0504020202020204" pitchFamily="34" charset="0"/>
                </a:endParaRPr>
              </a:p>
            </p:txBody>
          </p:sp>
          <p:sp>
            <p:nvSpPr>
              <p:cNvPr id="24" name="Line 31">
                <a:extLst>
                  <a:ext uri="{FF2B5EF4-FFF2-40B4-BE49-F238E27FC236}">
                    <a16:creationId xmlns:a16="http://schemas.microsoft.com/office/drawing/2014/main" id="{79792427-EE6A-A511-6DA3-07DA7497EBAB}"/>
                  </a:ext>
                </a:extLst>
              </p:cNvPr>
              <p:cNvSpPr>
                <a:spLocks noChangeShapeType="1"/>
              </p:cNvSpPr>
              <p:nvPr/>
            </p:nvSpPr>
            <p:spPr bwMode="auto">
              <a:xfrm flipV="1">
                <a:off x="5410200" y="3200400"/>
                <a:ext cx="0" cy="609600"/>
              </a:xfrm>
              <a:prstGeom prst="line">
                <a:avLst/>
              </a:prstGeom>
              <a:noFill/>
              <a:ln w="28575">
                <a:solidFill>
                  <a:schemeClr val="tx1"/>
                </a:solidFill>
                <a:round/>
                <a:headEnd/>
                <a:tailEnd type="triangle" w="med" len="med"/>
              </a:ln>
            </p:spPr>
            <p:txBody>
              <a:bodyPr/>
              <a:lstStyle/>
              <a:p>
                <a:endParaRPr lang="es-MX">
                  <a:latin typeface="Arial Nova" panose="020B0504020202020204" pitchFamily="34" charset="0"/>
                </a:endParaRPr>
              </a:p>
            </p:txBody>
          </p:sp>
          <p:sp>
            <p:nvSpPr>
              <p:cNvPr id="25" name="Line 32">
                <a:extLst>
                  <a:ext uri="{FF2B5EF4-FFF2-40B4-BE49-F238E27FC236}">
                    <a16:creationId xmlns:a16="http://schemas.microsoft.com/office/drawing/2014/main" id="{41118B5D-E998-DADA-A75D-6E362C0BBE97}"/>
                  </a:ext>
                </a:extLst>
              </p:cNvPr>
              <p:cNvSpPr>
                <a:spLocks noChangeShapeType="1"/>
              </p:cNvSpPr>
              <p:nvPr/>
            </p:nvSpPr>
            <p:spPr bwMode="auto">
              <a:xfrm>
                <a:off x="5410200" y="4419600"/>
                <a:ext cx="0" cy="533400"/>
              </a:xfrm>
              <a:prstGeom prst="line">
                <a:avLst/>
              </a:prstGeom>
              <a:noFill/>
              <a:ln w="28575">
                <a:solidFill>
                  <a:schemeClr val="tx1"/>
                </a:solidFill>
                <a:round/>
                <a:headEnd/>
                <a:tailEnd type="triangle" w="med" len="med"/>
              </a:ln>
            </p:spPr>
            <p:txBody>
              <a:bodyPr/>
              <a:lstStyle/>
              <a:p>
                <a:endParaRPr lang="es-MX">
                  <a:latin typeface="Arial Nova" panose="020B0504020202020204" pitchFamily="34" charset="0"/>
                </a:endParaRPr>
              </a:p>
            </p:txBody>
          </p:sp>
          <p:sp>
            <p:nvSpPr>
              <p:cNvPr id="26" name="Line 33">
                <a:extLst>
                  <a:ext uri="{FF2B5EF4-FFF2-40B4-BE49-F238E27FC236}">
                    <a16:creationId xmlns:a16="http://schemas.microsoft.com/office/drawing/2014/main" id="{E54C9331-E20B-3006-B573-706EA9B04D36}"/>
                  </a:ext>
                </a:extLst>
              </p:cNvPr>
              <p:cNvSpPr>
                <a:spLocks noChangeShapeType="1"/>
              </p:cNvSpPr>
              <p:nvPr/>
            </p:nvSpPr>
            <p:spPr bwMode="auto">
              <a:xfrm flipV="1">
                <a:off x="5715000" y="4114800"/>
                <a:ext cx="533400" cy="0"/>
              </a:xfrm>
              <a:prstGeom prst="line">
                <a:avLst/>
              </a:prstGeom>
              <a:noFill/>
              <a:ln w="28575">
                <a:solidFill>
                  <a:schemeClr val="tx1"/>
                </a:solidFill>
                <a:round/>
                <a:headEnd/>
                <a:tailEnd type="triangle" w="med" len="med"/>
              </a:ln>
            </p:spPr>
            <p:txBody>
              <a:bodyPr/>
              <a:lstStyle/>
              <a:p>
                <a:endParaRPr lang="es-MX">
                  <a:latin typeface="Arial Nova" panose="020B0504020202020204" pitchFamily="34" charset="0"/>
                </a:endParaRPr>
              </a:p>
            </p:txBody>
          </p:sp>
          <p:sp>
            <p:nvSpPr>
              <p:cNvPr id="27" name="Line 34">
                <a:extLst>
                  <a:ext uri="{FF2B5EF4-FFF2-40B4-BE49-F238E27FC236}">
                    <a16:creationId xmlns:a16="http://schemas.microsoft.com/office/drawing/2014/main" id="{42CB3257-A5F8-CC0E-C26F-60E5477F5FB6}"/>
                  </a:ext>
                </a:extLst>
              </p:cNvPr>
              <p:cNvSpPr>
                <a:spLocks noChangeShapeType="1"/>
              </p:cNvSpPr>
              <p:nvPr/>
            </p:nvSpPr>
            <p:spPr bwMode="auto">
              <a:xfrm flipH="1" flipV="1">
                <a:off x="4572000" y="4114800"/>
                <a:ext cx="457200" cy="0"/>
              </a:xfrm>
              <a:prstGeom prst="line">
                <a:avLst/>
              </a:prstGeom>
              <a:noFill/>
              <a:ln w="28575">
                <a:solidFill>
                  <a:schemeClr val="tx1"/>
                </a:solidFill>
                <a:round/>
                <a:headEnd/>
                <a:tailEnd type="triangle" w="med" len="med"/>
              </a:ln>
            </p:spPr>
            <p:txBody>
              <a:bodyPr/>
              <a:lstStyle/>
              <a:p>
                <a:endParaRPr lang="es-MX">
                  <a:latin typeface="Arial Nova" panose="020B0504020202020204" pitchFamily="34" charset="0"/>
                </a:endParaRPr>
              </a:p>
            </p:txBody>
          </p:sp>
          <p:sp>
            <p:nvSpPr>
              <p:cNvPr id="28" name="Text Box 35">
                <a:extLst>
                  <a:ext uri="{FF2B5EF4-FFF2-40B4-BE49-F238E27FC236}">
                    <a16:creationId xmlns:a16="http://schemas.microsoft.com/office/drawing/2014/main" id="{72E443AE-577B-74DB-4CBA-7D542495B0D1}"/>
                  </a:ext>
                </a:extLst>
              </p:cNvPr>
              <p:cNvSpPr txBox="1">
                <a:spLocks noChangeArrowheads="1"/>
              </p:cNvSpPr>
              <p:nvPr/>
            </p:nvSpPr>
            <p:spPr bwMode="auto">
              <a:xfrm>
                <a:off x="4367213" y="5013326"/>
                <a:ext cx="1828800" cy="1390890"/>
              </a:xfrm>
              <a:prstGeom prst="rect">
                <a:avLst/>
              </a:prstGeom>
              <a:noFill/>
              <a:ln w="9525">
                <a:noFill/>
                <a:miter lim="800000"/>
                <a:headEnd/>
                <a:tailEnd/>
              </a:ln>
            </p:spPr>
            <p:txBody>
              <a:bodyPr>
                <a:spAutoFit/>
              </a:bodyPr>
              <a:lstStyle/>
              <a:p>
                <a:pPr>
                  <a:spcBef>
                    <a:spcPct val="50000"/>
                  </a:spcBef>
                </a:pPr>
                <a:r>
                  <a:rPr lang="es-MX" sz="1000" dirty="0">
                    <a:latin typeface="Arial Nova" panose="020B0504020202020204" pitchFamily="34" charset="0"/>
                  </a:rPr>
                  <a:t>Estudios Organizacionales</a:t>
                </a:r>
              </a:p>
              <a:p>
                <a:pPr>
                  <a:spcBef>
                    <a:spcPct val="50000"/>
                  </a:spcBef>
                </a:pPr>
                <a:r>
                  <a:rPr lang="es-MX" sz="1000" dirty="0">
                    <a:latin typeface="Arial Nova" panose="020B0504020202020204" pitchFamily="34" charset="0"/>
                  </a:rPr>
                  <a:t>Estudios Sociales</a:t>
                </a:r>
              </a:p>
              <a:p>
                <a:pPr>
                  <a:spcBef>
                    <a:spcPct val="50000"/>
                  </a:spcBef>
                </a:pPr>
                <a:r>
                  <a:rPr lang="es-MX" sz="1000" dirty="0">
                    <a:latin typeface="Arial Nova" panose="020B0504020202020204" pitchFamily="34" charset="0"/>
                  </a:rPr>
                  <a:t>Estudios del Trabajo</a:t>
                </a:r>
                <a:endParaRPr lang="en-US" sz="1000" dirty="0">
                  <a:latin typeface="Arial Nova" panose="020B0504020202020204" pitchFamily="34" charset="0"/>
                </a:endParaRPr>
              </a:p>
            </p:txBody>
          </p:sp>
          <p:sp>
            <p:nvSpPr>
              <p:cNvPr id="29" name="Line 36">
                <a:extLst>
                  <a:ext uri="{FF2B5EF4-FFF2-40B4-BE49-F238E27FC236}">
                    <a16:creationId xmlns:a16="http://schemas.microsoft.com/office/drawing/2014/main" id="{272540A6-B525-454B-E0BE-2D1C9E02E536}"/>
                  </a:ext>
                </a:extLst>
              </p:cNvPr>
              <p:cNvSpPr>
                <a:spLocks noChangeShapeType="1"/>
              </p:cNvSpPr>
              <p:nvPr/>
            </p:nvSpPr>
            <p:spPr bwMode="auto">
              <a:xfrm>
                <a:off x="6240463" y="2514600"/>
                <a:ext cx="0" cy="3657600"/>
              </a:xfrm>
              <a:prstGeom prst="line">
                <a:avLst/>
              </a:prstGeom>
              <a:noFill/>
              <a:ln w="9525">
                <a:solidFill>
                  <a:schemeClr val="tx1"/>
                </a:solidFill>
                <a:round/>
                <a:headEnd/>
                <a:tailEnd/>
              </a:ln>
            </p:spPr>
            <p:txBody>
              <a:bodyPr/>
              <a:lstStyle/>
              <a:p>
                <a:endParaRPr lang="es-MX">
                  <a:latin typeface="Arial Nova" panose="020B0504020202020204" pitchFamily="34" charset="0"/>
                </a:endParaRPr>
              </a:p>
            </p:txBody>
          </p:sp>
          <p:sp>
            <p:nvSpPr>
              <p:cNvPr id="30" name="Text Box 37">
                <a:extLst>
                  <a:ext uri="{FF2B5EF4-FFF2-40B4-BE49-F238E27FC236}">
                    <a16:creationId xmlns:a16="http://schemas.microsoft.com/office/drawing/2014/main" id="{A5E33D1F-53D2-3283-53BF-3EEF78D629B9}"/>
                  </a:ext>
                </a:extLst>
              </p:cNvPr>
              <p:cNvSpPr txBox="1">
                <a:spLocks noChangeArrowheads="1"/>
              </p:cNvSpPr>
              <p:nvPr/>
            </p:nvSpPr>
            <p:spPr bwMode="auto">
              <a:xfrm>
                <a:off x="4224338" y="2079625"/>
                <a:ext cx="2087562" cy="1338828"/>
              </a:xfrm>
              <a:prstGeom prst="rect">
                <a:avLst/>
              </a:prstGeom>
              <a:noFill/>
              <a:ln w="9525">
                <a:noFill/>
                <a:miter lim="800000"/>
                <a:headEnd/>
                <a:tailEnd/>
              </a:ln>
            </p:spPr>
            <p:txBody>
              <a:bodyPr>
                <a:spAutoFit/>
              </a:bodyPr>
              <a:lstStyle/>
              <a:p>
                <a:pPr algn="ctr">
                  <a:spcBef>
                    <a:spcPct val="50000"/>
                  </a:spcBef>
                  <a:defRPr/>
                </a:pPr>
                <a:r>
                  <a:rPr lang="es-MX" b="1" dirty="0">
                    <a:latin typeface="Arial Nova" panose="020B0504020202020204" pitchFamily="34" charset="0"/>
                  </a:rPr>
                  <a:t>Ruta 2</a:t>
                </a:r>
              </a:p>
              <a:p>
                <a:pPr algn="ctr">
                  <a:spcBef>
                    <a:spcPct val="50000"/>
                  </a:spcBef>
                  <a:defRPr/>
                </a:pPr>
                <a:r>
                  <a:rPr lang="es-MX" b="1" dirty="0">
                    <a:effectLst>
                      <a:outerShdw blurRad="38100" dist="38100" dir="2700000" algn="tl">
                        <a:srgbClr val="000000">
                          <a:alpha val="43137"/>
                        </a:srgbClr>
                      </a:outerShdw>
                    </a:effectLst>
                    <a:latin typeface="Arial Nova" panose="020B0504020202020204" pitchFamily="34" charset="0"/>
                  </a:rPr>
                  <a:t>A partir del </a:t>
                </a:r>
                <a:r>
                  <a:rPr lang="es-MX" b="1" dirty="0">
                    <a:solidFill>
                      <a:srgbClr val="FF0000"/>
                    </a:solidFill>
                    <a:effectLst>
                      <a:outerShdw blurRad="38100" dist="38100" dir="2700000" algn="tl">
                        <a:srgbClr val="000000">
                          <a:alpha val="43137"/>
                        </a:srgbClr>
                      </a:outerShdw>
                    </a:effectLst>
                    <a:latin typeface="Arial Nova" panose="020B0504020202020204" pitchFamily="34" charset="0"/>
                  </a:rPr>
                  <a:t>Objeto de Estudio</a:t>
                </a:r>
                <a:endParaRPr lang="en-US" b="1" dirty="0">
                  <a:solidFill>
                    <a:srgbClr val="FF0000"/>
                  </a:solidFill>
                  <a:effectLst>
                    <a:outerShdw blurRad="38100" dist="38100" dir="2700000" algn="tl">
                      <a:srgbClr val="000000">
                        <a:alpha val="43137"/>
                      </a:srgbClr>
                    </a:outerShdw>
                  </a:effectLst>
                  <a:latin typeface="Arial Nova" panose="020B0504020202020204" pitchFamily="34" charset="0"/>
                </a:endParaRPr>
              </a:p>
            </p:txBody>
          </p:sp>
          <p:sp>
            <p:nvSpPr>
              <p:cNvPr id="31" name="Text Box 38">
                <a:extLst>
                  <a:ext uri="{FF2B5EF4-FFF2-40B4-BE49-F238E27FC236}">
                    <a16:creationId xmlns:a16="http://schemas.microsoft.com/office/drawing/2014/main" id="{EBB95D03-F856-912C-7D37-897843F19B20}"/>
                  </a:ext>
                </a:extLst>
              </p:cNvPr>
              <p:cNvSpPr txBox="1">
                <a:spLocks noChangeArrowheads="1"/>
              </p:cNvSpPr>
              <p:nvPr/>
            </p:nvSpPr>
            <p:spPr bwMode="auto">
              <a:xfrm>
                <a:off x="6240464" y="2060575"/>
                <a:ext cx="2447925" cy="1338828"/>
              </a:xfrm>
              <a:prstGeom prst="rect">
                <a:avLst/>
              </a:prstGeom>
              <a:noFill/>
              <a:ln w="9525">
                <a:noFill/>
                <a:miter lim="800000"/>
                <a:headEnd/>
                <a:tailEnd/>
              </a:ln>
            </p:spPr>
            <p:txBody>
              <a:bodyPr>
                <a:spAutoFit/>
              </a:bodyPr>
              <a:lstStyle/>
              <a:p>
                <a:pPr algn="ctr">
                  <a:spcBef>
                    <a:spcPct val="50000"/>
                  </a:spcBef>
                  <a:defRPr/>
                </a:pPr>
                <a:r>
                  <a:rPr lang="es-MX" b="1" dirty="0">
                    <a:latin typeface="Arial Nova" panose="020B0504020202020204" pitchFamily="34" charset="0"/>
                  </a:rPr>
                  <a:t>Ruta 3</a:t>
                </a:r>
              </a:p>
              <a:p>
                <a:pPr algn="ctr">
                  <a:spcBef>
                    <a:spcPct val="50000"/>
                  </a:spcBef>
                  <a:defRPr/>
                </a:pPr>
                <a:r>
                  <a:rPr lang="es-MX" b="1" dirty="0">
                    <a:effectLst>
                      <a:outerShdw blurRad="38100" dist="38100" dir="2700000" algn="tl">
                        <a:srgbClr val="000000">
                          <a:alpha val="43137"/>
                        </a:srgbClr>
                      </a:outerShdw>
                    </a:effectLst>
                    <a:latin typeface="Arial Nova" panose="020B0504020202020204" pitchFamily="34" charset="0"/>
                  </a:rPr>
                  <a:t>A partir del </a:t>
                </a:r>
                <a:r>
                  <a:rPr lang="es-MX" b="1" dirty="0">
                    <a:solidFill>
                      <a:srgbClr val="FF0000"/>
                    </a:solidFill>
                    <a:effectLst>
                      <a:outerShdw blurRad="38100" dist="38100" dir="2700000" algn="tl">
                        <a:srgbClr val="000000">
                          <a:alpha val="43137"/>
                        </a:srgbClr>
                      </a:outerShdw>
                    </a:effectLst>
                    <a:latin typeface="Arial Nova" panose="020B0504020202020204" pitchFamily="34" charset="0"/>
                  </a:rPr>
                  <a:t>problema de la Realidad</a:t>
                </a:r>
                <a:endParaRPr lang="en-US" b="1" dirty="0">
                  <a:solidFill>
                    <a:srgbClr val="FF0000"/>
                  </a:solidFill>
                  <a:effectLst>
                    <a:outerShdw blurRad="38100" dist="38100" dir="2700000" algn="tl">
                      <a:srgbClr val="000000">
                        <a:alpha val="43137"/>
                      </a:srgbClr>
                    </a:outerShdw>
                  </a:effectLst>
                  <a:latin typeface="Arial Nova" panose="020B0504020202020204" pitchFamily="34" charset="0"/>
                </a:endParaRPr>
              </a:p>
            </p:txBody>
          </p:sp>
          <p:sp>
            <p:nvSpPr>
              <p:cNvPr id="32" name="Text Box 39">
                <a:extLst>
                  <a:ext uri="{FF2B5EF4-FFF2-40B4-BE49-F238E27FC236}">
                    <a16:creationId xmlns:a16="http://schemas.microsoft.com/office/drawing/2014/main" id="{00417FD2-C43F-870B-0509-720B3F7E5608}"/>
                  </a:ext>
                </a:extLst>
              </p:cNvPr>
              <p:cNvSpPr txBox="1">
                <a:spLocks noChangeArrowheads="1"/>
              </p:cNvSpPr>
              <p:nvPr/>
            </p:nvSpPr>
            <p:spPr bwMode="auto">
              <a:xfrm>
                <a:off x="8904288" y="2133600"/>
                <a:ext cx="1295400" cy="369888"/>
              </a:xfrm>
              <a:prstGeom prst="rect">
                <a:avLst/>
              </a:prstGeom>
              <a:noFill/>
              <a:ln w="9525">
                <a:noFill/>
                <a:miter lim="800000"/>
                <a:headEnd/>
                <a:tailEnd/>
              </a:ln>
            </p:spPr>
            <p:txBody>
              <a:bodyPr>
                <a:spAutoFit/>
              </a:bodyPr>
              <a:lstStyle/>
              <a:p>
                <a:pPr algn="ctr">
                  <a:spcBef>
                    <a:spcPct val="50000"/>
                  </a:spcBef>
                </a:pPr>
                <a:r>
                  <a:rPr lang="es-MX" b="1">
                    <a:latin typeface="Arial Nova" panose="020B0504020202020204" pitchFamily="34" charset="0"/>
                  </a:rPr>
                  <a:t>Ruta 4</a:t>
                </a:r>
                <a:endParaRPr lang="en-US" b="1">
                  <a:latin typeface="Arial Nova" panose="020B0504020202020204" pitchFamily="34" charset="0"/>
                </a:endParaRPr>
              </a:p>
            </p:txBody>
          </p:sp>
          <p:sp>
            <p:nvSpPr>
              <p:cNvPr id="33" name="Line 40">
                <a:extLst>
                  <a:ext uri="{FF2B5EF4-FFF2-40B4-BE49-F238E27FC236}">
                    <a16:creationId xmlns:a16="http://schemas.microsoft.com/office/drawing/2014/main" id="{E1762D91-9058-D8BC-51EC-408B038ADCC2}"/>
                  </a:ext>
                </a:extLst>
              </p:cNvPr>
              <p:cNvSpPr>
                <a:spLocks noChangeShapeType="1"/>
              </p:cNvSpPr>
              <p:nvPr/>
            </p:nvSpPr>
            <p:spPr bwMode="auto">
              <a:xfrm>
                <a:off x="8688388" y="2514600"/>
                <a:ext cx="0" cy="3657600"/>
              </a:xfrm>
              <a:prstGeom prst="line">
                <a:avLst/>
              </a:prstGeom>
              <a:noFill/>
              <a:ln w="9525">
                <a:solidFill>
                  <a:schemeClr val="tx1"/>
                </a:solidFill>
                <a:round/>
                <a:headEnd/>
                <a:tailEnd/>
              </a:ln>
            </p:spPr>
            <p:txBody>
              <a:bodyPr/>
              <a:lstStyle/>
              <a:p>
                <a:endParaRPr lang="es-MX">
                  <a:latin typeface="Arial Nova" panose="020B0504020202020204" pitchFamily="34" charset="0"/>
                </a:endParaRPr>
              </a:p>
            </p:txBody>
          </p:sp>
          <p:sp>
            <p:nvSpPr>
              <p:cNvPr id="34" name="Text Box 41">
                <a:extLst>
                  <a:ext uri="{FF2B5EF4-FFF2-40B4-BE49-F238E27FC236}">
                    <a16:creationId xmlns:a16="http://schemas.microsoft.com/office/drawing/2014/main" id="{25384969-9FDD-59AF-5FBD-7F4290F946B5}"/>
                  </a:ext>
                </a:extLst>
              </p:cNvPr>
              <p:cNvSpPr txBox="1">
                <a:spLocks noChangeArrowheads="1"/>
              </p:cNvSpPr>
              <p:nvPr/>
            </p:nvSpPr>
            <p:spPr bwMode="auto">
              <a:xfrm>
                <a:off x="5029200" y="3505200"/>
                <a:ext cx="304800" cy="304800"/>
              </a:xfrm>
              <a:prstGeom prst="rect">
                <a:avLst/>
              </a:prstGeom>
              <a:noFill/>
              <a:ln w="9525">
                <a:noFill/>
                <a:miter lim="800000"/>
                <a:headEnd/>
                <a:tailEnd/>
              </a:ln>
            </p:spPr>
            <p:txBody>
              <a:bodyPr>
                <a:spAutoFit/>
              </a:bodyPr>
              <a:lstStyle/>
              <a:p>
                <a:pPr>
                  <a:spcBef>
                    <a:spcPct val="50000"/>
                  </a:spcBef>
                </a:pPr>
                <a:r>
                  <a:rPr lang="es-MX" sz="1400" i="1">
                    <a:latin typeface="Arial Nova" panose="020B0504020202020204" pitchFamily="34" charset="0"/>
                  </a:rPr>
                  <a:t>R</a:t>
                </a:r>
                <a:endParaRPr lang="en-US" sz="1400" i="1">
                  <a:latin typeface="Arial Nova" panose="020B0504020202020204" pitchFamily="34" charset="0"/>
                </a:endParaRPr>
              </a:p>
            </p:txBody>
          </p:sp>
          <p:sp>
            <p:nvSpPr>
              <p:cNvPr id="35" name="Freeform 42">
                <a:extLst>
                  <a:ext uri="{FF2B5EF4-FFF2-40B4-BE49-F238E27FC236}">
                    <a16:creationId xmlns:a16="http://schemas.microsoft.com/office/drawing/2014/main" id="{515502E2-F2A7-A41D-EDDE-99FE53682113}"/>
                  </a:ext>
                </a:extLst>
              </p:cNvPr>
              <p:cNvSpPr>
                <a:spLocks/>
              </p:cNvSpPr>
              <p:nvPr/>
            </p:nvSpPr>
            <p:spPr bwMode="auto">
              <a:xfrm>
                <a:off x="6705600" y="3505200"/>
                <a:ext cx="1181100" cy="1231900"/>
              </a:xfrm>
              <a:custGeom>
                <a:avLst/>
                <a:gdLst>
                  <a:gd name="T0" fmla="*/ 2147483647 w 744"/>
                  <a:gd name="T1" fmla="*/ 2147483647 h 776"/>
                  <a:gd name="T2" fmla="*/ 2147483647 w 744"/>
                  <a:gd name="T3" fmla="*/ 2147483647 h 776"/>
                  <a:gd name="T4" fmla="*/ 2147483647 w 744"/>
                  <a:gd name="T5" fmla="*/ 2147483647 h 776"/>
                  <a:gd name="T6" fmla="*/ 2147483647 w 744"/>
                  <a:gd name="T7" fmla="*/ 2147483647 h 776"/>
                  <a:gd name="T8" fmla="*/ 2147483647 w 744"/>
                  <a:gd name="T9" fmla="*/ 2147483647 h 776"/>
                  <a:gd name="T10" fmla="*/ 2147483647 w 744"/>
                  <a:gd name="T11" fmla="*/ 2147483647 h 776"/>
                  <a:gd name="T12" fmla="*/ 2147483647 w 744"/>
                  <a:gd name="T13" fmla="*/ 2147483647 h 776"/>
                  <a:gd name="T14" fmla="*/ 2147483647 w 744"/>
                  <a:gd name="T15" fmla="*/ 2147483647 h 776"/>
                  <a:gd name="T16" fmla="*/ 2147483647 w 744"/>
                  <a:gd name="T17" fmla="*/ 2147483647 h 776"/>
                  <a:gd name="T18" fmla="*/ 2147483647 w 744"/>
                  <a:gd name="T19" fmla="*/ 2147483647 h 776"/>
                  <a:gd name="T20" fmla="*/ 2147483647 w 744"/>
                  <a:gd name="T21" fmla="*/ 2147483647 h 776"/>
                  <a:gd name="T22" fmla="*/ 2147483647 w 744"/>
                  <a:gd name="T23" fmla="*/ 2147483647 h 776"/>
                  <a:gd name="T24" fmla="*/ 2147483647 w 744"/>
                  <a:gd name="T25" fmla="*/ 2147483647 h 776"/>
                  <a:gd name="T26" fmla="*/ 2147483647 w 744"/>
                  <a:gd name="T27" fmla="*/ 2147483647 h 776"/>
                  <a:gd name="T28" fmla="*/ 2147483647 w 744"/>
                  <a:gd name="T29" fmla="*/ 2147483647 h 776"/>
                  <a:gd name="T30" fmla="*/ 2147483647 w 744"/>
                  <a:gd name="T31" fmla="*/ 2147483647 h 776"/>
                  <a:gd name="T32" fmla="*/ 2147483647 w 744"/>
                  <a:gd name="T33" fmla="*/ 2147483647 h 776"/>
                  <a:gd name="T34" fmla="*/ 2147483647 w 744"/>
                  <a:gd name="T35" fmla="*/ 2147483647 h 776"/>
                  <a:gd name="T36" fmla="*/ 2147483647 w 744"/>
                  <a:gd name="T37" fmla="*/ 2147483647 h 776"/>
                  <a:gd name="T38" fmla="*/ 2147483647 w 744"/>
                  <a:gd name="T39" fmla="*/ 2147483647 h 776"/>
                  <a:gd name="T40" fmla="*/ 2147483647 w 744"/>
                  <a:gd name="T41" fmla="*/ 2147483647 h 776"/>
                  <a:gd name="T42" fmla="*/ 2147483647 w 744"/>
                  <a:gd name="T43" fmla="*/ 2147483647 h 776"/>
                  <a:gd name="T44" fmla="*/ 2147483647 w 744"/>
                  <a:gd name="T45" fmla="*/ 2147483647 h 776"/>
                  <a:gd name="T46" fmla="*/ 2147483647 w 744"/>
                  <a:gd name="T47" fmla="*/ 2147483647 h 776"/>
                  <a:gd name="T48" fmla="*/ 2147483647 w 744"/>
                  <a:gd name="T49" fmla="*/ 2147483647 h 776"/>
                  <a:gd name="T50" fmla="*/ 2147483647 w 744"/>
                  <a:gd name="T51" fmla="*/ 2147483647 h 776"/>
                  <a:gd name="T52" fmla="*/ 2147483647 w 744"/>
                  <a:gd name="T53" fmla="*/ 2147483647 h 776"/>
                  <a:gd name="T54" fmla="*/ 2147483647 w 744"/>
                  <a:gd name="T55" fmla="*/ 2147483647 h 776"/>
                  <a:gd name="T56" fmla="*/ 2147483647 w 744"/>
                  <a:gd name="T57" fmla="*/ 2147483647 h 776"/>
                  <a:gd name="T58" fmla="*/ 2147483647 w 744"/>
                  <a:gd name="T59" fmla="*/ 2147483647 h 776"/>
                  <a:gd name="T60" fmla="*/ 2147483647 w 744"/>
                  <a:gd name="T61" fmla="*/ 2147483647 h 7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44"/>
                  <a:gd name="T94" fmla="*/ 0 h 776"/>
                  <a:gd name="T95" fmla="*/ 744 w 744"/>
                  <a:gd name="T96" fmla="*/ 776 h 7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44" h="776">
                    <a:moveTo>
                      <a:pt x="256" y="8"/>
                    </a:moveTo>
                    <a:cubicBezTo>
                      <a:pt x="200" y="16"/>
                      <a:pt x="96" y="32"/>
                      <a:pt x="64" y="56"/>
                    </a:cubicBezTo>
                    <a:cubicBezTo>
                      <a:pt x="32" y="80"/>
                      <a:pt x="48" y="128"/>
                      <a:pt x="64" y="152"/>
                    </a:cubicBezTo>
                    <a:cubicBezTo>
                      <a:pt x="80" y="176"/>
                      <a:pt x="168" y="168"/>
                      <a:pt x="160" y="200"/>
                    </a:cubicBezTo>
                    <a:cubicBezTo>
                      <a:pt x="152" y="232"/>
                      <a:pt x="32" y="312"/>
                      <a:pt x="16" y="344"/>
                    </a:cubicBezTo>
                    <a:cubicBezTo>
                      <a:pt x="0" y="376"/>
                      <a:pt x="56" y="376"/>
                      <a:pt x="64" y="392"/>
                    </a:cubicBezTo>
                    <a:cubicBezTo>
                      <a:pt x="72" y="408"/>
                      <a:pt x="40" y="416"/>
                      <a:pt x="64" y="440"/>
                    </a:cubicBezTo>
                    <a:cubicBezTo>
                      <a:pt x="88" y="464"/>
                      <a:pt x="200" y="488"/>
                      <a:pt x="208" y="536"/>
                    </a:cubicBezTo>
                    <a:cubicBezTo>
                      <a:pt x="216" y="584"/>
                      <a:pt x="112" y="696"/>
                      <a:pt x="112" y="728"/>
                    </a:cubicBezTo>
                    <a:cubicBezTo>
                      <a:pt x="112" y="760"/>
                      <a:pt x="184" y="736"/>
                      <a:pt x="208" y="728"/>
                    </a:cubicBezTo>
                    <a:cubicBezTo>
                      <a:pt x="232" y="720"/>
                      <a:pt x="240" y="688"/>
                      <a:pt x="256" y="680"/>
                    </a:cubicBezTo>
                    <a:cubicBezTo>
                      <a:pt x="272" y="672"/>
                      <a:pt x="296" y="672"/>
                      <a:pt x="304" y="680"/>
                    </a:cubicBezTo>
                    <a:cubicBezTo>
                      <a:pt x="312" y="688"/>
                      <a:pt x="288" y="712"/>
                      <a:pt x="304" y="728"/>
                    </a:cubicBezTo>
                    <a:cubicBezTo>
                      <a:pt x="320" y="744"/>
                      <a:pt x="352" y="776"/>
                      <a:pt x="400" y="776"/>
                    </a:cubicBezTo>
                    <a:cubicBezTo>
                      <a:pt x="448" y="776"/>
                      <a:pt x="552" y="752"/>
                      <a:pt x="592" y="728"/>
                    </a:cubicBezTo>
                    <a:cubicBezTo>
                      <a:pt x="632" y="704"/>
                      <a:pt x="624" y="664"/>
                      <a:pt x="640" y="632"/>
                    </a:cubicBezTo>
                    <a:cubicBezTo>
                      <a:pt x="656" y="600"/>
                      <a:pt x="688" y="560"/>
                      <a:pt x="688" y="536"/>
                    </a:cubicBezTo>
                    <a:cubicBezTo>
                      <a:pt x="688" y="512"/>
                      <a:pt x="640" y="504"/>
                      <a:pt x="640" y="488"/>
                    </a:cubicBezTo>
                    <a:cubicBezTo>
                      <a:pt x="640" y="472"/>
                      <a:pt x="672" y="456"/>
                      <a:pt x="688" y="440"/>
                    </a:cubicBezTo>
                    <a:cubicBezTo>
                      <a:pt x="704" y="424"/>
                      <a:pt x="728" y="408"/>
                      <a:pt x="736" y="392"/>
                    </a:cubicBezTo>
                    <a:cubicBezTo>
                      <a:pt x="744" y="376"/>
                      <a:pt x="744" y="352"/>
                      <a:pt x="736" y="344"/>
                    </a:cubicBezTo>
                    <a:cubicBezTo>
                      <a:pt x="728" y="336"/>
                      <a:pt x="704" y="352"/>
                      <a:pt x="688" y="344"/>
                    </a:cubicBezTo>
                    <a:cubicBezTo>
                      <a:pt x="672" y="336"/>
                      <a:pt x="640" y="320"/>
                      <a:pt x="640" y="296"/>
                    </a:cubicBezTo>
                    <a:cubicBezTo>
                      <a:pt x="640" y="272"/>
                      <a:pt x="680" y="224"/>
                      <a:pt x="688" y="200"/>
                    </a:cubicBezTo>
                    <a:cubicBezTo>
                      <a:pt x="696" y="176"/>
                      <a:pt x="696" y="168"/>
                      <a:pt x="688" y="152"/>
                    </a:cubicBezTo>
                    <a:cubicBezTo>
                      <a:pt x="680" y="136"/>
                      <a:pt x="656" y="120"/>
                      <a:pt x="640" y="104"/>
                    </a:cubicBezTo>
                    <a:cubicBezTo>
                      <a:pt x="624" y="88"/>
                      <a:pt x="616" y="64"/>
                      <a:pt x="592" y="56"/>
                    </a:cubicBezTo>
                    <a:cubicBezTo>
                      <a:pt x="568" y="48"/>
                      <a:pt x="520" y="64"/>
                      <a:pt x="496" y="56"/>
                    </a:cubicBezTo>
                    <a:cubicBezTo>
                      <a:pt x="472" y="48"/>
                      <a:pt x="464" y="16"/>
                      <a:pt x="448" y="8"/>
                    </a:cubicBezTo>
                    <a:cubicBezTo>
                      <a:pt x="432" y="0"/>
                      <a:pt x="432" y="8"/>
                      <a:pt x="400" y="8"/>
                    </a:cubicBezTo>
                    <a:cubicBezTo>
                      <a:pt x="368" y="8"/>
                      <a:pt x="312" y="0"/>
                      <a:pt x="256" y="8"/>
                    </a:cubicBezTo>
                    <a:close/>
                  </a:path>
                </a:pathLst>
              </a:custGeom>
              <a:noFill/>
              <a:ln w="12700" cmpd="sng">
                <a:solidFill>
                  <a:schemeClr val="tx1"/>
                </a:solidFill>
                <a:round/>
                <a:headEnd/>
                <a:tailEnd/>
              </a:ln>
            </p:spPr>
            <p:txBody>
              <a:bodyPr/>
              <a:lstStyle/>
              <a:p>
                <a:endParaRPr lang="es-MX">
                  <a:latin typeface="Arial Nova" panose="020B0504020202020204" pitchFamily="34" charset="0"/>
                </a:endParaRPr>
              </a:p>
            </p:txBody>
          </p:sp>
          <p:sp>
            <p:nvSpPr>
              <p:cNvPr id="36" name="Oval 43">
                <a:extLst>
                  <a:ext uri="{FF2B5EF4-FFF2-40B4-BE49-F238E27FC236}">
                    <a16:creationId xmlns:a16="http://schemas.microsoft.com/office/drawing/2014/main" id="{49F5BA1C-FD4E-60F9-13FD-1294B5DEC27C}"/>
                  </a:ext>
                </a:extLst>
              </p:cNvPr>
              <p:cNvSpPr>
                <a:spLocks noChangeArrowheads="1"/>
              </p:cNvSpPr>
              <p:nvPr/>
            </p:nvSpPr>
            <p:spPr bwMode="auto">
              <a:xfrm>
                <a:off x="7010400" y="3810000"/>
                <a:ext cx="685800" cy="609600"/>
              </a:xfrm>
              <a:prstGeom prst="ellipse">
                <a:avLst/>
              </a:prstGeom>
              <a:noFill/>
              <a:ln w="28575">
                <a:solidFill>
                  <a:schemeClr val="tx1"/>
                </a:solidFill>
                <a:round/>
                <a:headEnd/>
                <a:tailEnd/>
              </a:ln>
            </p:spPr>
            <p:txBody>
              <a:bodyPr wrap="none" anchor="ctr"/>
              <a:lstStyle/>
              <a:p>
                <a:pPr algn="ctr"/>
                <a:r>
                  <a:rPr lang="es-MX" sz="700" dirty="0">
                    <a:latin typeface="Arial Nova" panose="020B0504020202020204" pitchFamily="34" charset="0"/>
                  </a:rPr>
                  <a:t>Situación </a:t>
                </a:r>
              </a:p>
              <a:p>
                <a:pPr algn="ctr"/>
                <a:r>
                  <a:rPr lang="es-MX" sz="700" dirty="0" err="1">
                    <a:latin typeface="Arial Nova" panose="020B0504020202020204" pitchFamily="34" charset="0"/>
                  </a:rPr>
                  <a:t>Proble</a:t>
                </a:r>
                <a:r>
                  <a:rPr lang="es-MX" sz="700" dirty="0">
                    <a:latin typeface="Arial Nova" panose="020B0504020202020204" pitchFamily="34" charset="0"/>
                  </a:rPr>
                  <a:t>-</a:t>
                </a:r>
              </a:p>
              <a:p>
                <a:pPr algn="ctr"/>
                <a:r>
                  <a:rPr lang="es-MX" sz="700" dirty="0" err="1">
                    <a:latin typeface="Arial Nova" panose="020B0504020202020204" pitchFamily="34" charset="0"/>
                  </a:rPr>
                  <a:t>mática</a:t>
                </a:r>
                <a:endParaRPr lang="en-US" sz="700" dirty="0">
                  <a:latin typeface="Arial Nova" panose="020B0504020202020204" pitchFamily="34" charset="0"/>
                </a:endParaRPr>
              </a:p>
            </p:txBody>
          </p:sp>
          <p:sp>
            <p:nvSpPr>
              <p:cNvPr id="37" name="Line 44">
                <a:extLst>
                  <a:ext uri="{FF2B5EF4-FFF2-40B4-BE49-F238E27FC236}">
                    <a16:creationId xmlns:a16="http://schemas.microsoft.com/office/drawing/2014/main" id="{A3154613-C1E0-E1F0-7805-1A3008FEEA97}"/>
                  </a:ext>
                </a:extLst>
              </p:cNvPr>
              <p:cNvSpPr>
                <a:spLocks noChangeShapeType="1"/>
              </p:cNvSpPr>
              <p:nvPr/>
            </p:nvSpPr>
            <p:spPr bwMode="auto">
              <a:xfrm flipH="1" flipV="1">
                <a:off x="7391400" y="3352800"/>
                <a:ext cx="0" cy="457200"/>
              </a:xfrm>
              <a:prstGeom prst="line">
                <a:avLst/>
              </a:prstGeom>
              <a:noFill/>
              <a:ln w="28575">
                <a:solidFill>
                  <a:schemeClr val="tx1"/>
                </a:solidFill>
                <a:round/>
                <a:headEnd/>
                <a:tailEnd type="triangle" w="med" len="med"/>
              </a:ln>
            </p:spPr>
            <p:txBody>
              <a:bodyPr/>
              <a:lstStyle/>
              <a:p>
                <a:endParaRPr lang="es-MX">
                  <a:latin typeface="Arial Nova" panose="020B0504020202020204" pitchFamily="34" charset="0"/>
                </a:endParaRPr>
              </a:p>
            </p:txBody>
          </p:sp>
          <p:sp>
            <p:nvSpPr>
              <p:cNvPr id="38" name="Line 45">
                <a:extLst>
                  <a:ext uri="{FF2B5EF4-FFF2-40B4-BE49-F238E27FC236}">
                    <a16:creationId xmlns:a16="http://schemas.microsoft.com/office/drawing/2014/main" id="{CBE5A25E-7D2B-212F-AFC9-1A9D44568885}"/>
                  </a:ext>
                </a:extLst>
              </p:cNvPr>
              <p:cNvSpPr>
                <a:spLocks noChangeShapeType="1"/>
              </p:cNvSpPr>
              <p:nvPr/>
            </p:nvSpPr>
            <p:spPr bwMode="auto">
              <a:xfrm>
                <a:off x="7391400" y="4419600"/>
                <a:ext cx="0" cy="457200"/>
              </a:xfrm>
              <a:prstGeom prst="line">
                <a:avLst/>
              </a:prstGeom>
              <a:noFill/>
              <a:ln w="28575">
                <a:solidFill>
                  <a:schemeClr val="tx1"/>
                </a:solidFill>
                <a:round/>
                <a:headEnd/>
                <a:tailEnd type="triangle" w="med" len="med"/>
              </a:ln>
            </p:spPr>
            <p:txBody>
              <a:bodyPr/>
              <a:lstStyle/>
              <a:p>
                <a:endParaRPr lang="es-MX">
                  <a:latin typeface="Arial Nova" panose="020B0504020202020204" pitchFamily="34" charset="0"/>
                </a:endParaRPr>
              </a:p>
            </p:txBody>
          </p:sp>
          <p:sp>
            <p:nvSpPr>
              <p:cNvPr id="39" name="Line 46">
                <a:extLst>
                  <a:ext uri="{FF2B5EF4-FFF2-40B4-BE49-F238E27FC236}">
                    <a16:creationId xmlns:a16="http://schemas.microsoft.com/office/drawing/2014/main" id="{8F39CB30-9BBA-B50F-907B-26D495BA0646}"/>
                  </a:ext>
                </a:extLst>
              </p:cNvPr>
              <p:cNvSpPr>
                <a:spLocks noChangeShapeType="1"/>
              </p:cNvSpPr>
              <p:nvPr/>
            </p:nvSpPr>
            <p:spPr bwMode="auto">
              <a:xfrm>
                <a:off x="7696200" y="4114800"/>
                <a:ext cx="381000" cy="0"/>
              </a:xfrm>
              <a:prstGeom prst="line">
                <a:avLst/>
              </a:prstGeom>
              <a:noFill/>
              <a:ln w="28575">
                <a:solidFill>
                  <a:schemeClr val="tx1"/>
                </a:solidFill>
                <a:round/>
                <a:headEnd/>
                <a:tailEnd type="triangle" w="med" len="med"/>
              </a:ln>
            </p:spPr>
            <p:txBody>
              <a:bodyPr/>
              <a:lstStyle/>
              <a:p>
                <a:endParaRPr lang="es-MX">
                  <a:latin typeface="Arial Nova" panose="020B0504020202020204" pitchFamily="34" charset="0"/>
                </a:endParaRPr>
              </a:p>
            </p:txBody>
          </p:sp>
          <p:sp>
            <p:nvSpPr>
              <p:cNvPr id="40" name="Line 47">
                <a:extLst>
                  <a:ext uri="{FF2B5EF4-FFF2-40B4-BE49-F238E27FC236}">
                    <a16:creationId xmlns:a16="http://schemas.microsoft.com/office/drawing/2014/main" id="{BFEEF2CC-0E77-FA0D-5F39-B82D0F7F22E3}"/>
                  </a:ext>
                </a:extLst>
              </p:cNvPr>
              <p:cNvSpPr>
                <a:spLocks noChangeShapeType="1"/>
              </p:cNvSpPr>
              <p:nvPr/>
            </p:nvSpPr>
            <p:spPr bwMode="auto">
              <a:xfrm flipH="1">
                <a:off x="6553200" y="4114800"/>
                <a:ext cx="457200" cy="0"/>
              </a:xfrm>
              <a:prstGeom prst="line">
                <a:avLst/>
              </a:prstGeom>
              <a:noFill/>
              <a:ln w="28575">
                <a:solidFill>
                  <a:schemeClr val="tx1"/>
                </a:solidFill>
                <a:round/>
                <a:headEnd/>
                <a:tailEnd type="triangle" w="med" len="med"/>
              </a:ln>
            </p:spPr>
            <p:txBody>
              <a:bodyPr/>
              <a:lstStyle/>
              <a:p>
                <a:endParaRPr lang="es-MX">
                  <a:latin typeface="Arial Nova" panose="020B0504020202020204" pitchFamily="34" charset="0"/>
                </a:endParaRPr>
              </a:p>
            </p:txBody>
          </p:sp>
          <p:sp>
            <p:nvSpPr>
              <p:cNvPr id="41" name="Text Box 48">
                <a:extLst>
                  <a:ext uri="{FF2B5EF4-FFF2-40B4-BE49-F238E27FC236}">
                    <a16:creationId xmlns:a16="http://schemas.microsoft.com/office/drawing/2014/main" id="{7CE0B37B-4BA9-A489-8AF9-DFF94C0B2E59}"/>
                  </a:ext>
                </a:extLst>
              </p:cNvPr>
              <p:cNvSpPr txBox="1">
                <a:spLocks noChangeArrowheads="1"/>
              </p:cNvSpPr>
              <p:nvPr/>
            </p:nvSpPr>
            <p:spPr bwMode="auto">
              <a:xfrm>
                <a:off x="7010400" y="3505200"/>
                <a:ext cx="304800" cy="304800"/>
              </a:xfrm>
              <a:prstGeom prst="rect">
                <a:avLst/>
              </a:prstGeom>
              <a:noFill/>
              <a:ln w="9525">
                <a:noFill/>
                <a:miter lim="800000"/>
                <a:headEnd/>
                <a:tailEnd/>
              </a:ln>
            </p:spPr>
            <p:txBody>
              <a:bodyPr>
                <a:spAutoFit/>
              </a:bodyPr>
              <a:lstStyle/>
              <a:p>
                <a:pPr>
                  <a:spcBef>
                    <a:spcPct val="50000"/>
                  </a:spcBef>
                </a:pPr>
                <a:r>
                  <a:rPr lang="es-MX" sz="1400" i="1">
                    <a:latin typeface="Arial Nova" panose="020B0504020202020204" pitchFamily="34" charset="0"/>
                  </a:rPr>
                  <a:t>R</a:t>
                </a:r>
                <a:endParaRPr lang="en-US" sz="1400" i="1">
                  <a:latin typeface="Arial Nova" panose="020B0504020202020204" pitchFamily="34" charset="0"/>
                </a:endParaRPr>
              </a:p>
            </p:txBody>
          </p:sp>
          <p:sp>
            <p:nvSpPr>
              <p:cNvPr id="42" name="Text Box 71">
                <a:extLst>
                  <a:ext uri="{FF2B5EF4-FFF2-40B4-BE49-F238E27FC236}">
                    <a16:creationId xmlns:a16="http://schemas.microsoft.com/office/drawing/2014/main" id="{F8E47125-22F5-9798-8FA0-D7032617A5B2}"/>
                  </a:ext>
                </a:extLst>
              </p:cNvPr>
              <p:cNvSpPr txBox="1">
                <a:spLocks noChangeArrowheads="1"/>
              </p:cNvSpPr>
              <p:nvPr/>
            </p:nvSpPr>
            <p:spPr bwMode="auto">
              <a:xfrm>
                <a:off x="8616950" y="3284539"/>
                <a:ext cx="1828800" cy="1108075"/>
              </a:xfrm>
              <a:prstGeom prst="rect">
                <a:avLst/>
              </a:prstGeom>
              <a:noFill/>
              <a:ln w="9525">
                <a:noFill/>
                <a:miter lim="800000"/>
                <a:headEnd/>
                <a:tailEnd/>
              </a:ln>
            </p:spPr>
            <p:txBody>
              <a:bodyPr>
                <a:spAutoFit/>
              </a:bodyPr>
              <a:lstStyle/>
              <a:p>
                <a:pPr algn="ctr">
                  <a:spcBef>
                    <a:spcPct val="50000"/>
                  </a:spcBef>
                </a:pPr>
                <a:r>
                  <a:rPr lang="es-MX" sz="6600" b="1">
                    <a:latin typeface="Arial Nova" panose="020B0504020202020204" pitchFamily="34" charset="0"/>
                  </a:rPr>
                  <a:t>?</a:t>
                </a:r>
              </a:p>
            </p:txBody>
          </p:sp>
        </p:grpSp>
        <p:sp>
          <p:nvSpPr>
            <p:cNvPr id="4" name="Text Box 35">
              <a:extLst>
                <a:ext uri="{FF2B5EF4-FFF2-40B4-BE49-F238E27FC236}">
                  <a16:creationId xmlns:a16="http://schemas.microsoft.com/office/drawing/2014/main" id="{C9451CF3-AA25-88CD-EB8F-0C52A5B6FCF8}"/>
                </a:ext>
              </a:extLst>
            </p:cNvPr>
            <p:cNvSpPr txBox="1">
              <a:spLocks noChangeArrowheads="1"/>
            </p:cNvSpPr>
            <p:nvPr/>
          </p:nvSpPr>
          <p:spPr bwMode="auto">
            <a:xfrm>
              <a:off x="6672263" y="4806951"/>
              <a:ext cx="1800225" cy="3005317"/>
            </a:xfrm>
            <a:prstGeom prst="rect">
              <a:avLst/>
            </a:prstGeom>
            <a:noFill/>
            <a:ln w="9525">
              <a:noFill/>
              <a:miter lim="800000"/>
              <a:headEnd/>
              <a:tailEnd/>
            </a:ln>
          </p:spPr>
          <p:txBody>
            <a:bodyPr>
              <a:spAutoFit/>
            </a:bodyPr>
            <a:lstStyle/>
            <a:p>
              <a:pPr>
                <a:spcBef>
                  <a:spcPct val="50000"/>
                </a:spcBef>
              </a:pPr>
              <a:r>
                <a:rPr lang="es-MX" sz="1000" dirty="0">
                  <a:latin typeface="Arial Nova" panose="020B0504020202020204" pitchFamily="34" charset="0"/>
                </a:rPr>
                <a:t>Administración</a:t>
              </a:r>
              <a:endParaRPr lang="en-US" sz="1000" dirty="0">
                <a:latin typeface="Arial Nova" panose="020B0504020202020204" pitchFamily="34" charset="0"/>
              </a:endParaRPr>
            </a:p>
            <a:p>
              <a:pPr>
                <a:spcBef>
                  <a:spcPct val="50000"/>
                </a:spcBef>
              </a:pPr>
              <a:r>
                <a:rPr lang="es-MX" sz="1000" dirty="0">
                  <a:latin typeface="Arial Nova" panose="020B0504020202020204" pitchFamily="34" charset="0"/>
                </a:rPr>
                <a:t>Problemas ambientales</a:t>
              </a:r>
            </a:p>
            <a:p>
              <a:pPr>
                <a:spcBef>
                  <a:spcPct val="50000"/>
                </a:spcBef>
              </a:pPr>
              <a:r>
                <a:rPr lang="es-MX" sz="1000" dirty="0">
                  <a:latin typeface="Arial Nova" panose="020B0504020202020204" pitchFamily="34" charset="0"/>
                </a:rPr>
                <a:t>Problemas de Transporte</a:t>
              </a:r>
            </a:p>
            <a:p>
              <a:pPr>
                <a:spcBef>
                  <a:spcPct val="50000"/>
                </a:spcBef>
              </a:pPr>
              <a:r>
                <a:rPr lang="es-MX" sz="1000" dirty="0">
                  <a:latin typeface="Arial Nova" panose="020B0504020202020204" pitchFamily="34" charset="0"/>
                </a:rPr>
                <a:t>Problemas del Agua</a:t>
              </a:r>
            </a:p>
            <a:p>
              <a:pPr>
                <a:spcBef>
                  <a:spcPct val="50000"/>
                </a:spcBef>
              </a:pPr>
              <a:r>
                <a:rPr lang="es-MX" sz="1000" dirty="0">
                  <a:latin typeface="Arial Nova" panose="020B0504020202020204" pitchFamily="34" charset="0"/>
                </a:rPr>
                <a:t>Problemas de Energía}</a:t>
              </a:r>
            </a:p>
            <a:p>
              <a:pPr>
                <a:spcBef>
                  <a:spcPct val="50000"/>
                </a:spcBef>
              </a:pPr>
              <a:r>
                <a:rPr lang="es-MX" sz="1000" dirty="0">
                  <a:latin typeface="Arial Nova" panose="020B0504020202020204" pitchFamily="34" charset="0"/>
                </a:rPr>
                <a:t>Problemas de Salud</a:t>
              </a:r>
            </a:p>
          </p:txBody>
        </p:sp>
      </p:grpSp>
      <p:sp>
        <p:nvSpPr>
          <p:cNvPr id="53" name="标题 4">
            <a:extLst>
              <a:ext uri="{FF2B5EF4-FFF2-40B4-BE49-F238E27FC236}">
                <a16:creationId xmlns:a16="http://schemas.microsoft.com/office/drawing/2014/main" id="{23192B5D-A9A6-0A51-84D9-371783F25CBF}"/>
              </a:ext>
            </a:extLst>
          </p:cNvPr>
          <p:cNvSpPr txBox="1">
            <a:spLocks/>
          </p:cNvSpPr>
          <p:nvPr/>
        </p:nvSpPr>
        <p:spPr>
          <a:xfrm>
            <a:off x="170688" y="141288"/>
            <a:ext cx="7144814" cy="519112"/>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s-ES" altLang="zh-CN" sz="2400" dirty="0">
                <a:solidFill>
                  <a:schemeClr val="bg1"/>
                </a:solidFill>
                <a:latin typeface="Arial Nova" panose="020B0504020202020204" pitchFamily="34" charset="0"/>
              </a:rPr>
              <a:t>Rutas para la construcción de Conocimiento a través de la Investigación Científica. </a:t>
            </a:r>
          </a:p>
        </p:txBody>
      </p:sp>
    </p:spTree>
    <p:extLst>
      <p:ext uri="{BB962C8B-B14F-4D97-AF65-F5344CB8AC3E}">
        <p14:creationId xmlns:p14="http://schemas.microsoft.com/office/powerpoint/2010/main" val="26552604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a:off x="1001790" y="1015691"/>
            <a:ext cx="7605762" cy="3539430"/>
          </a:xfrm>
          <a:prstGeom prst="rect">
            <a:avLst/>
          </a:prstGeom>
        </p:spPr>
        <p:txBody>
          <a:bodyPr wrap="square">
            <a:spAutoFit/>
          </a:bodyPr>
          <a:lstStyle/>
          <a:p>
            <a:pPr marL="457200" indent="-457200">
              <a:buFont typeface="Arial" panose="020B0604020202020204" pitchFamily="34" charset="0"/>
              <a:buChar char="•"/>
            </a:pPr>
            <a:r>
              <a:rPr lang="es-MX" altLang="es-MX" sz="2800" dirty="0">
                <a:latin typeface="Arial Nova" panose="020B0504020202020204" pitchFamily="34" charset="0"/>
              </a:rPr>
              <a:t>Uso de herramientas científicas de consulta de información</a:t>
            </a:r>
          </a:p>
          <a:p>
            <a:pPr marL="457200" indent="-457200">
              <a:buFont typeface="Arial" panose="020B0604020202020204" pitchFamily="34" charset="0"/>
              <a:buChar char="•"/>
            </a:pPr>
            <a:r>
              <a:rPr lang="es-MX" altLang="es-MX" sz="2800" dirty="0">
                <a:latin typeface="Arial Nova" panose="020B0504020202020204" pitchFamily="34" charset="0"/>
              </a:rPr>
              <a:t>Redacción de textos científico</a:t>
            </a:r>
          </a:p>
          <a:p>
            <a:pPr marL="457200" indent="-457200">
              <a:buFont typeface="Arial" panose="020B0604020202020204" pitchFamily="34" charset="0"/>
              <a:buChar char="•"/>
            </a:pPr>
            <a:r>
              <a:rPr lang="es-MX" altLang="es-MX" sz="2800" dirty="0">
                <a:latin typeface="Arial Nova" panose="020B0504020202020204" pitchFamily="34" charset="0"/>
              </a:rPr>
              <a:t>Manejo de normas internacionales </a:t>
            </a:r>
          </a:p>
          <a:p>
            <a:pPr marL="457200" indent="-457200">
              <a:buFont typeface="Arial" panose="020B0604020202020204" pitchFamily="34" charset="0"/>
              <a:buChar char="•"/>
            </a:pPr>
            <a:r>
              <a:rPr lang="es-MX" altLang="es-MX" sz="2800" dirty="0">
                <a:latin typeface="Arial Nova" panose="020B0504020202020204" pitchFamily="34" charset="0"/>
              </a:rPr>
              <a:t>Desarrollo habilidades lecto-escritora </a:t>
            </a:r>
          </a:p>
          <a:p>
            <a:pPr marL="457200" indent="-457200">
              <a:buFont typeface="Arial" panose="020B0604020202020204" pitchFamily="34" charset="0"/>
              <a:buChar char="•"/>
            </a:pPr>
            <a:r>
              <a:rPr lang="es-MX" altLang="es-MX" sz="2800" dirty="0">
                <a:latin typeface="Arial Nova" panose="020B0504020202020204" pitchFamily="34" charset="0"/>
              </a:rPr>
              <a:t>Compromiso con el desarrollo de nuevo conocimiento</a:t>
            </a:r>
          </a:p>
          <a:p>
            <a:pPr marL="457200" indent="-457200">
              <a:buFont typeface="Arial" panose="020B0604020202020204" pitchFamily="34" charset="0"/>
              <a:buChar char="•"/>
            </a:pPr>
            <a:r>
              <a:rPr lang="es-MX" altLang="es-MX" sz="2800" dirty="0">
                <a:latin typeface="Arial Nova" panose="020B0504020202020204" pitchFamily="34" charset="0"/>
              </a:rPr>
              <a:t>Responsabilidad y disciplina  </a:t>
            </a:r>
          </a:p>
        </p:txBody>
      </p:sp>
      <p:sp>
        <p:nvSpPr>
          <p:cNvPr id="5" name="标题 4"/>
          <p:cNvSpPr>
            <a:spLocks noGrp="1"/>
          </p:cNvSpPr>
          <p:nvPr>
            <p:ph type="title" idx="4294967295"/>
          </p:nvPr>
        </p:nvSpPr>
        <p:spPr>
          <a:xfrm>
            <a:off x="0"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APORTE AL PERFIL DEL EGRESADO</a:t>
            </a:r>
            <a:endParaRPr lang="zh-CN" altLang="en-US" sz="2800"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23383467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1700"/>
                            </p:stCondLst>
                            <p:childTnLst>
                              <p:par>
                                <p:cTn id="13" presetID="42" presetClass="entr" presetSubtype="0" fill="hold" grpId="0"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1000"/>
                                        <p:tgtEl>
                                          <p:spTgt spid="70"/>
                                        </p:tgtEl>
                                      </p:cBhvr>
                                    </p:animEffect>
                                    <p:anim calcmode="lin" valueType="num">
                                      <p:cBhvr>
                                        <p:cTn id="16" dur="1000" fill="hold"/>
                                        <p:tgtEl>
                                          <p:spTgt spid="70"/>
                                        </p:tgtEl>
                                        <p:attrNameLst>
                                          <p:attrName>ppt_x</p:attrName>
                                        </p:attrNameLst>
                                      </p:cBhvr>
                                      <p:tavLst>
                                        <p:tav tm="0">
                                          <p:val>
                                            <p:strVal val="#ppt_x"/>
                                          </p:val>
                                        </p:tav>
                                        <p:tav tm="100000">
                                          <p:val>
                                            <p:strVal val="#ppt_x"/>
                                          </p:val>
                                        </p:tav>
                                      </p:tavLst>
                                    </p:anim>
                                    <p:anim calcmode="lin" valueType="num">
                                      <p:cBhvr>
                                        <p:cTn id="17"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CC529439-7581-D63F-63D0-3E51F74CE8C0}"/>
              </a:ext>
            </a:extLst>
          </p:cNvPr>
          <p:cNvGrpSpPr/>
          <p:nvPr/>
        </p:nvGrpSpPr>
        <p:grpSpPr>
          <a:xfrm>
            <a:off x="1023280" y="443881"/>
            <a:ext cx="6656194" cy="4551866"/>
            <a:chOff x="2279650" y="1231900"/>
            <a:chExt cx="7632700" cy="5348288"/>
          </a:xfrm>
        </p:grpSpPr>
        <p:sp>
          <p:nvSpPr>
            <p:cNvPr id="3" name="Rectangle 5">
              <a:extLst>
                <a:ext uri="{FF2B5EF4-FFF2-40B4-BE49-F238E27FC236}">
                  <a16:creationId xmlns:a16="http://schemas.microsoft.com/office/drawing/2014/main" id="{E2E785F6-8030-C9CF-8801-C1DA3960CC44}"/>
                </a:ext>
              </a:extLst>
            </p:cNvPr>
            <p:cNvSpPr>
              <a:spLocks noChangeArrowheads="1"/>
            </p:cNvSpPr>
            <p:nvPr/>
          </p:nvSpPr>
          <p:spPr bwMode="auto">
            <a:xfrm>
              <a:off x="2279650" y="1700214"/>
              <a:ext cx="7632700" cy="4681537"/>
            </a:xfrm>
            <a:custGeom>
              <a:avLst/>
              <a:gdLst>
                <a:gd name="connsiteX0" fmla="*/ 0 w 7632700"/>
                <a:gd name="connsiteY0" fmla="*/ 0 h 4681537"/>
                <a:gd name="connsiteX1" fmla="*/ 358150 w 7632700"/>
                <a:gd name="connsiteY1" fmla="*/ 0 h 4681537"/>
                <a:gd name="connsiteX2" fmla="*/ 792627 w 7632700"/>
                <a:gd name="connsiteY2" fmla="*/ 0 h 4681537"/>
                <a:gd name="connsiteX3" fmla="*/ 1227103 w 7632700"/>
                <a:gd name="connsiteY3" fmla="*/ 0 h 4681537"/>
                <a:gd name="connsiteX4" fmla="*/ 1966888 w 7632700"/>
                <a:gd name="connsiteY4" fmla="*/ 0 h 4681537"/>
                <a:gd name="connsiteX5" fmla="*/ 2630346 w 7632700"/>
                <a:gd name="connsiteY5" fmla="*/ 0 h 4681537"/>
                <a:gd name="connsiteX6" fmla="*/ 3370131 w 7632700"/>
                <a:gd name="connsiteY6" fmla="*/ 0 h 4681537"/>
                <a:gd name="connsiteX7" fmla="*/ 3880934 w 7632700"/>
                <a:gd name="connsiteY7" fmla="*/ 0 h 4681537"/>
                <a:gd name="connsiteX8" fmla="*/ 4315411 w 7632700"/>
                <a:gd name="connsiteY8" fmla="*/ 0 h 4681537"/>
                <a:gd name="connsiteX9" fmla="*/ 4978869 w 7632700"/>
                <a:gd name="connsiteY9" fmla="*/ 0 h 4681537"/>
                <a:gd name="connsiteX10" fmla="*/ 5642327 w 7632700"/>
                <a:gd name="connsiteY10" fmla="*/ 0 h 4681537"/>
                <a:gd name="connsiteX11" fmla="*/ 6153130 w 7632700"/>
                <a:gd name="connsiteY11" fmla="*/ 0 h 4681537"/>
                <a:gd name="connsiteX12" fmla="*/ 6587607 w 7632700"/>
                <a:gd name="connsiteY12" fmla="*/ 0 h 4681537"/>
                <a:gd name="connsiteX13" fmla="*/ 7098411 w 7632700"/>
                <a:gd name="connsiteY13" fmla="*/ 0 h 4681537"/>
                <a:gd name="connsiteX14" fmla="*/ 7632700 w 7632700"/>
                <a:gd name="connsiteY14" fmla="*/ 0 h 4681537"/>
                <a:gd name="connsiteX15" fmla="*/ 7632700 w 7632700"/>
                <a:gd name="connsiteY15" fmla="*/ 678823 h 4681537"/>
                <a:gd name="connsiteX16" fmla="*/ 7632700 w 7632700"/>
                <a:gd name="connsiteY16" fmla="*/ 1357646 h 4681537"/>
                <a:gd name="connsiteX17" fmla="*/ 7632700 w 7632700"/>
                <a:gd name="connsiteY17" fmla="*/ 2036469 h 4681537"/>
                <a:gd name="connsiteX18" fmla="*/ 7632700 w 7632700"/>
                <a:gd name="connsiteY18" fmla="*/ 2621661 h 4681537"/>
                <a:gd name="connsiteX19" fmla="*/ 7632700 w 7632700"/>
                <a:gd name="connsiteY19" fmla="*/ 3253668 h 4681537"/>
                <a:gd name="connsiteX20" fmla="*/ 7632700 w 7632700"/>
                <a:gd name="connsiteY20" fmla="*/ 3932491 h 4681537"/>
                <a:gd name="connsiteX21" fmla="*/ 7632700 w 7632700"/>
                <a:gd name="connsiteY21" fmla="*/ 4681537 h 4681537"/>
                <a:gd name="connsiteX22" fmla="*/ 6969242 w 7632700"/>
                <a:gd name="connsiteY22" fmla="*/ 4681537 h 4681537"/>
                <a:gd name="connsiteX23" fmla="*/ 6611092 w 7632700"/>
                <a:gd name="connsiteY23" fmla="*/ 4681537 h 4681537"/>
                <a:gd name="connsiteX24" fmla="*/ 5947635 w 7632700"/>
                <a:gd name="connsiteY24" fmla="*/ 4681537 h 4681537"/>
                <a:gd name="connsiteX25" fmla="*/ 5589485 w 7632700"/>
                <a:gd name="connsiteY25" fmla="*/ 4681537 h 4681537"/>
                <a:gd name="connsiteX26" fmla="*/ 5155008 w 7632700"/>
                <a:gd name="connsiteY26" fmla="*/ 4681537 h 4681537"/>
                <a:gd name="connsiteX27" fmla="*/ 4720531 w 7632700"/>
                <a:gd name="connsiteY27" fmla="*/ 4681537 h 4681537"/>
                <a:gd name="connsiteX28" fmla="*/ 4286055 w 7632700"/>
                <a:gd name="connsiteY28" fmla="*/ 4681537 h 4681537"/>
                <a:gd name="connsiteX29" fmla="*/ 3927905 w 7632700"/>
                <a:gd name="connsiteY29" fmla="*/ 4681537 h 4681537"/>
                <a:gd name="connsiteX30" fmla="*/ 3188120 w 7632700"/>
                <a:gd name="connsiteY30" fmla="*/ 4681537 h 4681537"/>
                <a:gd name="connsiteX31" fmla="*/ 2829970 w 7632700"/>
                <a:gd name="connsiteY31" fmla="*/ 4681537 h 4681537"/>
                <a:gd name="connsiteX32" fmla="*/ 2471821 w 7632700"/>
                <a:gd name="connsiteY32" fmla="*/ 4681537 h 4681537"/>
                <a:gd name="connsiteX33" fmla="*/ 1808363 w 7632700"/>
                <a:gd name="connsiteY33" fmla="*/ 4681537 h 4681537"/>
                <a:gd name="connsiteX34" fmla="*/ 1144905 w 7632700"/>
                <a:gd name="connsiteY34" fmla="*/ 4681537 h 4681537"/>
                <a:gd name="connsiteX35" fmla="*/ 557774 w 7632700"/>
                <a:gd name="connsiteY35" fmla="*/ 4681537 h 4681537"/>
                <a:gd name="connsiteX36" fmla="*/ 0 w 7632700"/>
                <a:gd name="connsiteY36" fmla="*/ 4681537 h 4681537"/>
                <a:gd name="connsiteX37" fmla="*/ 0 w 7632700"/>
                <a:gd name="connsiteY37" fmla="*/ 4002714 h 4681537"/>
                <a:gd name="connsiteX38" fmla="*/ 0 w 7632700"/>
                <a:gd name="connsiteY38" fmla="*/ 3417522 h 4681537"/>
                <a:gd name="connsiteX39" fmla="*/ 0 w 7632700"/>
                <a:gd name="connsiteY39" fmla="*/ 2738699 h 4681537"/>
                <a:gd name="connsiteX40" fmla="*/ 0 w 7632700"/>
                <a:gd name="connsiteY40" fmla="*/ 2106692 h 4681537"/>
                <a:gd name="connsiteX41" fmla="*/ 0 w 7632700"/>
                <a:gd name="connsiteY41" fmla="*/ 1521500 h 4681537"/>
                <a:gd name="connsiteX42" fmla="*/ 0 w 7632700"/>
                <a:gd name="connsiteY42" fmla="*/ 1029938 h 4681537"/>
                <a:gd name="connsiteX43" fmla="*/ 0 w 7632700"/>
                <a:gd name="connsiteY43" fmla="*/ 585192 h 4681537"/>
                <a:gd name="connsiteX44" fmla="*/ 0 w 7632700"/>
                <a:gd name="connsiteY44" fmla="*/ 0 h 468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632700" h="4681537" fill="none" extrusionOk="0">
                  <a:moveTo>
                    <a:pt x="0" y="0"/>
                  </a:moveTo>
                  <a:cubicBezTo>
                    <a:pt x="132280" y="-35542"/>
                    <a:pt x="237595" y="39310"/>
                    <a:pt x="358150" y="0"/>
                  </a:cubicBezTo>
                  <a:cubicBezTo>
                    <a:pt x="478705" y="-39310"/>
                    <a:pt x="667369" y="29584"/>
                    <a:pt x="792627" y="0"/>
                  </a:cubicBezTo>
                  <a:cubicBezTo>
                    <a:pt x="917885" y="-29584"/>
                    <a:pt x="1026690" y="42820"/>
                    <a:pt x="1227103" y="0"/>
                  </a:cubicBezTo>
                  <a:cubicBezTo>
                    <a:pt x="1427516" y="-42820"/>
                    <a:pt x="1680958" y="32989"/>
                    <a:pt x="1966888" y="0"/>
                  </a:cubicBezTo>
                  <a:cubicBezTo>
                    <a:pt x="2252818" y="-32989"/>
                    <a:pt x="2443994" y="42831"/>
                    <a:pt x="2630346" y="0"/>
                  </a:cubicBezTo>
                  <a:cubicBezTo>
                    <a:pt x="2816698" y="-42831"/>
                    <a:pt x="3067576" y="39605"/>
                    <a:pt x="3370131" y="0"/>
                  </a:cubicBezTo>
                  <a:cubicBezTo>
                    <a:pt x="3672687" y="-39605"/>
                    <a:pt x="3677079" y="13775"/>
                    <a:pt x="3880934" y="0"/>
                  </a:cubicBezTo>
                  <a:cubicBezTo>
                    <a:pt x="4084789" y="-13775"/>
                    <a:pt x="4129769" y="46991"/>
                    <a:pt x="4315411" y="0"/>
                  </a:cubicBezTo>
                  <a:cubicBezTo>
                    <a:pt x="4501053" y="-46991"/>
                    <a:pt x="4836304" y="38885"/>
                    <a:pt x="4978869" y="0"/>
                  </a:cubicBezTo>
                  <a:cubicBezTo>
                    <a:pt x="5121434" y="-38885"/>
                    <a:pt x="5438263" y="77949"/>
                    <a:pt x="5642327" y="0"/>
                  </a:cubicBezTo>
                  <a:cubicBezTo>
                    <a:pt x="5846391" y="-77949"/>
                    <a:pt x="6023368" y="18646"/>
                    <a:pt x="6153130" y="0"/>
                  </a:cubicBezTo>
                  <a:cubicBezTo>
                    <a:pt x="6282892" y="-18646"/>
                    <a:pt x="6482096" y="32147"/>
                    <a:pt x="6587607" y="0"/>
                  </a:cubicBezTo>
                  <a:cubicBezTo>
                    <a:pt x="6693118" y="-32147"/>
                    <a:pt x="6926845" y="49693"/>
                    <a:pt x="7098411" y="0"/>
                  </a:cubicBezTo>
                  <a:cubicBezTo>
                    <a:pt x="7269977" y="-49693"/>
                    <a:pt x="7448788" y="39974"/>
                    <a:pt x="7632700" y="0"/>
                  </a:cubicBezTo>
                  <a:cubicBezTo>
                    <a:pt x="7679938" y="320820"/>
                    <a:pt x="7618664" y="519404"/>
                    <a:pt x="7632700" y="678823"/>
                  </a:cubicBezTo>
                  <a:cubicBezTo>
                    <a:pt x="7646736" y="838242"/>
                    <a:pt x="7617577" y="1156380"/>
                    <a:pt x="7632700" y="1357646"/>
                  </a:cubicBezTo>
                  <a:cubicBezTo>
                    <a:pt x="7647823" y="1558912"/>
                    <a:pt x="7574637" y="1811546"/>
                    <a:pt x="7632700" y="2036469"/>
                  </a:cubicBezTo>
                  <a:cubicBezTo>
                    <a:pt x="7690763" y="2261392"/>
                    <a:pt x="7608124" y="2476229"/>
                    <a:pt x="7632700" y="2621661"/>
                  </a:cubicBezTo>
                  <a:cubicBezTo>
                    <a:pt x="7657276" y="2767093"/>
                    <a:pt x="7565600" y="3064809"/>
                    <a:pt x="7632700" y="3253668"/>
                  </a:cubicBezTo>
                  <a:cubicBezTo>
                    <a:pt x="7699800" y="3442527"/>
                    <a:pt x="7610217" y="3653255"/>
                    <a:pt x="7632700" y="3932491"/>
                  </a:cubicBezTo>
                  <a:cubicBezTo>
                    <a:pt x="7655183" y="4211727"/>
                    <a:pt x="7597725" y="4422336"/>
                    <a:pt x="7632700" y="4681537"/>
                  </a:cubicBezTo>
                  <a:cubicBezTo>
                    <a:pt x="7318084" y="4689886"/>
                    <a:pt x="7119425" y="4655268"/>
                    <a:pt x="6969242" y="4681537"/>
                  </a:cubicBezTo>
                  <a:cubicBezTo>
                    <a:pt x="6819059" y="4707806"/>
                    <a:pt x="6753102" y="4677563"/>
                    <a:pt x="6611092" y="4681537"/>
                  </a:cubicBezTo>
                  <a:cubicBezTo>
                    <a:pt x="6469082" y="4685511"/>
                    <a:pt x="6202731" y="4630444"/>
                    <a:pt x="5947635" y="4681537"/>
                  </a:cubicBezTo>
                  <a:cubicBezTo>
                    <a:pt x="5692539" y="4732630"/>
                    <a:pt x="5764168" y="4660025"/>
                    <a:pt x="5589485" y="4681537"/>
                  </a:cubicBezTo>
                  <a:cubicBezTo>
                    <a:pt x="5414802" y="4703049"/>
                    <a:pt x="5297919" y="4630404"/>
                    <a:pt x="5155008" y="4681537"/>
                  </a:cubicBezTo>
                  <a:cubicBezTo>
                    <a:pt x="5012097" y="4732670"/>
                    <a:pt x="4832153" y="4631301"/>
                    <a:pt x="4720531" y="4681537"/>
                  </a:cubicBezTo>
                  <a:cubicBezTo>
                    <a:pt x="4608909" y="4731773"/>
                    <a:pt x="4379686" y="4659461"/>
                    <a:pt x="4286055" y="4681537"/>
                  </a:cubicBezTo>
                  <a:cubicBezTo>
                    <a:pt x="4192424" y="4703613"/>
                    <a:pt x="4094603" y="4651946"/>
                    <a:pt x="3927905" y="4681537"/>
                  </a:cubicBezTo>
                  <a:cubicBezTo>
                    <a:pt x="3761207" y="4711128"/>
                    <a:pt x="3534738" y="4598556"/>
                    <a:pt x="3188120" y="4681537"/>
                  </a:cubicBezTo>
                  <a:cubicBezTo>
                    <a:pt x="2841503" y="4764518"/>
                    <a:pt x="2946222" y="4678092"/>
                    <a:pt x="2829970" y="4681537"/>
                  </a:cubicBezTo>
                  <a:cubicBezTo>
                    <a:pt x="2713718" y="4684982"/>
                    <a:pt x="2567434" y="4672537"/>
                    <a:pt x="2471821" y="4681537"/>
                  </a:cubicBezTo>
                  <a:cubicBezTo>
                    <a:pt x="2376208" y="4690537"/>
                    <a:pt x="2118766" y="4636785"/>
                    <a:pt x="1808363" y="4681537"/>
                  </a:cubicBezTo>
                  <a:cubicBezTo>
                    <a:pt x="1497960" y="4726289"/>
                    <a:pt x="1295138" y="4677289"/>
                    <a:pt x="1144905" y="4681537"/>
                  </a:cubicBezTo>
                  <a:cubicBezTo>
                    <a:pt x="994672" y="4685785"/>
                    <a:pt x="795618" y="4663946"/>
                    <a:pt x="557774" y="4681537"/>
                  </a:cubicBezTo>
                  <a:cubicBezTo>
                    <a:pt x="319930" y="4699128"/>
                    <a:pt x="274698" y="4635693"/>
                    <a:pt x="0" y="4681537"/>
                  </a:cubicBezTo>
                  <a:cubicBezTo>
                    <a:pt x="-59546" y="4347742"/>
                    <a:pt x="54115" y="4200129"/>
                    <a:pt x="0" y="4002714"/>
                  </a:cubicBezTo>
                  <a:cubicBezTo>
                    <a:pt x="-54115" y="3805299"/>
                    <a:pt x="3706" y="3649366"/>
                    <a:pt x="0" y="3417522"/>
                  </a:cubicBezTo>
                  <a:cubicBezTo>
                    <a:pt x="-3706" y="3185678"/>
                    <a:pt x="5538" y="2925637"/>
                    <a:pt x="0" y="2738699"/>
                  </a:cubicBezTo>
                  <a:cubicBezTo>
                    <a:pt x="-5538" y="2551761"/>
                    <a:pt x="43578" y="2347915"/>
                    <a:pt x="0" y="2106692"/>
                  </a:cubicBezTo>
                  <a:cubicBezTo>
                    <a:pt x="-43578" y="1865469"/>
                    <a:pt x="16290" y="1654295"/>
                    <a:pt x="0" y="1521500"/>
                  </a:cubicBezTo>
                  <a:cubicBezTo>
                    <a:pt x="-16290" y="1388705"/>
                    <a:pt x="36302" y="1247412"/>
                    <a:pt x="0" y="1029938"/>
                  </a:cubicBezTo>
                  <a:cubicBezTo>
                    <a:pt x="-36302" y="812464"/>
                    <a:pt x="12908" y="753158"/>
                    <a:pt x="0" y="585192"/>
                  </a:cubicBezTo>
                  <a:cubicBezTo>
                    <a:pt x="-12908" y="417226"/>
                    <a:pt x="50931" y="172676"/>
                    <a:pt x="0" y="0"/>
                  </a:cubicBezTo>
                  <a:close/>
                </a:path>
                <a:path w="7632700" h="4681537" stroke="0" extrusionOk="0">
                  <a:moveTo>
                    <a:pt x="0" y="0"/>
                  </a:moveTo>
                  <a:cubicBezTo>
                    <a:pt x="176374" y="-27052"/>
                    <a:pt x="404551" y="8998"/>
                    <a:pt x="510804" y="0"/>
                  </a:cubicBezTo>
                  <a:cubicBezTo>
                    <a:pt x="617057" y="-8998"/>
                    <a:pt x="775041" y="22534"/>
                    <a:pt x="868954" y="0"/>
                  </a:cubicBezTo>
                  <a:cubicBezTo>
                    <a:pt x="962867" y="-22534"/>
                    <a:pt x="1298922" y="58272"/>
                    <a:pt x="1456084" y="0"/>
                  </a:cubicBezTo>
                  <a:cubicBezTo>
                    <a:pt x="1613246" y="-58272"/>
                    <a:pt x="1791796" y="26121"/>
                    <a:pt x="1890561" y="0"/>
                  </a:cubicBezTo>
                  <a:cubicBezTo>
                    <a:pt x="1989326" y="-26121"/>
                    <a:pt x="2232571" y="27420"/>
                    <a:pt x="2554019" y="0"/>
                  </a:cubicBezTo>
                  <a:cubicBezTo>
                    <a:pt x="2875467" y="-27420"/>
                    <a:pt x="3083067" y="28479"/>
                    <a:pt x="3217477" y="0"/>
                  </a:cubicBezTo>
                  <a:cubicBezTo>
                    <a:pt x="3351887" y="-28479"/>
                    <a:pt x="3417126" y="25767"/>
                    <a:pt x="3575626" y="0"/>
                  </a:cubicBezTo>
                  <a:cubicBezTo>
                    <a:pt x="3734126" y="-25767"/>
                    <a:pt x="3882377" y="8585"/>
                    <a:pt x="4086430" y="0"/>
                  </a:cubicBezTo>
                  <a:cubicBezTo>
                    <a:pt x="4290483" y="-8585"/>
                    <a:pt x="4615614" y="35320"/>
                    <a:pt x="4826215" y="0"/>
                  </a:cubicBezTo>
                  <a:cubicBezTo>
                    <a:pt x="5036816" y="-35320"/>
                    <a:pt x="5214512" y="40134"/>
                    <a:pt x="5337019" y="0"/>
                  </a:cubicBezTo>
                  <a:cubicBezTo>
                    <a:pt x="5459526" y="-40134"/>
                    <a:pt x="5691477" y="56671"/>
                    <a:pt x="6000476" y="0"/>
                  </a:cubicBezTo>
                  <a:cubicBezTo>
                    <a:pt x="6309475" y="-56671"/>
                    <a:pt x="6344445" y="57234"/>
                    <a:pt x="6587607" y="0"/>
                  </a:cubicBezTo>
                  <a:cubicBezTo>
                    <a:pt x="6830769" y="-57234"/>
                    <a:pt x="7110444" y="112822"/>
                    <a:pt x="7632700" y="0"/>
                  </a:cubicBezTo>
                  <a:cubicBezTo>
                    <a:pt x="7643615" y="136080"/>
                    <a:pt x="7596113" y="290645"/>
                    <a:pt x="7632700" y="444746"/>
                  </a:cubicBezTo>
                  <a:cubicBezTo>
                    <a:pt x="7669287" y="598847"/>
                    <a:pt x="7607662" y="783584"/>
                    <a:pt x="7632700" y="983123"/>
                  </a:cubicBezTo>
                  <a:cubicBezTo>
                    <a:pt x="7657738" y="1182662"/>
                    <a:pt x="7631480" y="1368095"/>
                    <a:pt x="7632700" y="1568315"/>
                  </a:cubicBezTo>
                  <a:cubicBezTo>
                    <a:pt x="7633920" y="1768535"/>
                    <a:pt x="7591415" y="1922185"/>
                    <a:pt x="7632700" y="2106692"/>
                  </a:cubicBezTo>
                  <a:cubicBezTo>
                    <a:pt x="7673985" y="2291199"/>
                    <a:pt x="7586284" y="2429029"/>
                    <a:pt x="7632700" y="2691884"/>
                  </a:cubicBezTo>
                  <a:cubicBezTo>
                    <a:pt x="7679116" y="2954739"/>
                    <a:pt x="7587322" y="3153319"/>
                    <a:pt x="7632700" y="3323891"/>
                  </a:cubicBezTo>
                  <a:cubicBezTo>
                    <a:pt x="7678078" y="3494463"/>
                    <a:pt x="7624801" y="3756002"/>
                    <a:pt x="7632700" y="4002714"/>
                  </a:cubicBezTo>
                  <a:cubicBezTo>
                    <a:pt x="7640599" y="4249426"/>
                    <a:pt x="7597647" y="4447055"/>
                    <a:pt x="7632700" y="4681537"/>
                  </a:cubicBezTo>
                  <a:cubicBezTo>
                    <a:pt x="7453919" y="4757219"/>
                    <a:pt x="7079328" y="4641112"/>
                    <a:pt x="6892915" y="4681537"/>
                  </a:cubicBezTo>
                  <a:cubicBezTo>
                    <a:pt x="6706503" y="4721962"/>
                    <a:pt x="6634344" y="4642428"/>
                    <a:pt x="6458438" y="4681537"/>
                  </a:cubicBezTo>
                  <a:cubicBezTo>
                    <a:pt x="6282532" y="4720646"/>
                    <a:pt x="6010972" y="4613213"/>
                    <a:pt x="5871308" y="4681537"/>
                  </a:cubicBezTo>
                  <a:cubicBezTo>
                    <a:pt x="5731644" y="4749861"/>
                    <a:pt x="5616708" y="4645092"/>
                    <a:pt x="5436831" y="4681537"/>
                  </a:cubicBezTo>
                  <a:cubicBezTo>
                    <a:pt x="5256954" y="4717982"/>
                    <a:pt x="5197760" y="4659187"/>
                    <a:pt x="5002354" y="4681537"/>
                  </a:cubicBezTo>
                  <a:cubicBezTo>
                    <a:pt x="4806948" y="4703887"/>
                    <a:pt x="4550437" y="4633271"/>
                    <a:pt x="4415223" y="4681537"/>
                  </a:cubicBezTo>
                  <a:cubicBezTo>
                    <a:pt x="4280009" y="4729803"/>
                    <a:pt x="4165460" y="4647226"/>
                    <a:pt x="3980747" y="4681537"/>
                  </a:cubicBezTo>
                  <a:cubicBezTo>
                    <a:pt x="3796034" y="4715848"/>
                    <a:pt x="3497538" y="4611344"/>
                    <a:pt x="3317289" y="4681537"/>
                  </a:cubicBezTo>
                  <a:cubicBezTo>
                    <a:pt x="3137040" y="4751730"/>
                    <a:pt x="2903380" y="4639677"/>
                    <a:pt x="2730158" y="4681537"/>
                  </a:cubicBezTo>
                  <a:cubicBezTo>
                    <a:pt x="2556936" y="4723397"/>
                    <a:pt x="2209015" y="4668570"/>
                    <a:pt x="2066700" y="4681537"/>
                  </a:cubicBezTo>
                  <a:cubicBezTo>
                    <a:pt x="1924385" y="4694504"/>
                    <a:pt x="1681003" y="4678980"/>
                    <a:pt x="1555897" y="4681537"/>
                  </a:cubicBezTo>
                  <a:cubicBezTo>
                    <a:pt x="1430791" y="4684094"/>
                    <a:pt x="1058571" y="4606099"/>
                    <a:pt x="892439" y="4681537"/>
                  </a:cubicBezTo>
                  <a:cubicBezTo>
                    <a:pt x="726307" y="4756975"/>
                    <a:pt x="181011" y="4617593"/>
                    <a:pt x="0" y="4681537"/>
                  </a:cubicBezTo>
                  <a:cubicBezTo>
                    <a:pt x="-40494" y="4455089"/>
                    <a:pt x="30736" y="4247595"/>
                    <a:pt x="0" y="4096345"/>
                  </a:cubicBezTo>
                  <a:cubicBezTo>
                    <a:pt x="-30736" y="3945095"/>
                    <a:pt x="11405" y="3844125"/>
                    <a:pt x="0" y="3604783"/>
                  </a:cubicBezTo>
                  <a:cubicBezTo>
                    <a:pt x="-11405" y="3365441"/>
                    <a:pt x="46198" y="3249711"/>
                    <a:pt x="0" y="3019591"/>
                  </a:cubicBezTo>
                  <a:cubicBezTo>
                    <a:pt x="-46198" y="2789471"/>
                    <a:pt x="6906" y="2570857"/>
                    <a:pt x="0" y="2387584"/>
                  </a:cubicBezTo>
                  <a:cubicBezTo>
                    <a:pt x="-6906" y="2204311"/>
                    <a:pt x="26249" y="2029355"/>
                    <a:pt x="0" y="1849207"/>
                  </a:cubicBezTo>
                  <a:cubicBezTo>
                    <a:pt x="-26249" y="1669059"/>
                    <a:pt x="14534" y="1468602"/>
                    <a:pt x="0" y="1264015"/>
                  </a:cubicBezTo>
                  <a:cubicBezTo>
                    <a:pt x="-14534" y="1059428"/>
                    <a:pt x="23535" y="992648"/>
                    <a:pt x="0" y="725638"/>
                  </a:cubicBezTo>
                  <a:cubicBezTo>
                    <a:pt x="-23535" y="458628"/>
                    <a:pt x="73639" y="324127"/>
                    <a:pt x="0" y="0"/>
                  </a:cubicBezTo>
                  <a:close/>
                </a:path>
              </a:pathLst>
            </a:custGeom>
            <a:solidFill>
              <a:srgbClr val="E4E8EC"/>
            </a:solidFill>
            <a:ln w="9525">
              <a:solidFill>
                <a:schemeClr val="tx1"/>
              </a:solidFill>
              <a:miter lim="800000"/>
              <a:headEnd/>
              <a:tailEnd/>
              <a:extLst>
                <a:ext uri="{C807C97D-BFC1-408E-A445-0C87EB9F89A2}">
                  <ask:lineSketchStyleProps xmlns:ask="http://schemas.microsoft.com/office/drawing/2018/sketchyshapes" sd="2886846272">
                    <a:prstGeom prst="rect">
                      <a:avLst/>
                    </a:prstGeom>
                    <ask:type>
                      <ask:lineSketchScribble/>
                    </ask:type>
                  </ask:lineSketchStyleProps>
                </a:ext>
              </a:extLst>
            </a:ln>
          </p:spPr>
          <p:txBody>
            <a:bodyPr wrap="none" anchor="ctr"/>
            <a:lstStyle/>
            <a:p>
              <a:endParaRPr lang="es-ES" dirty="0">
                <a:latin typeface="Arial Nova" panose="020B0504020202020204" pitchFamily="34" charset="0"/>
              </a:endParaRPr>
            </a:p>
          </p:txBody>
        </p:sp>
        <p:sp>
          <p:nvSpPr>
            <p:cNvPr id="4" name="AutoShape 4">
              <a:extLst>
                <a:ext uri="{FF2B5EF4-FFF2-40B4-BE49-F238E27FC236}">
                  <a16:creationId xmlns:a16="http://schemas.microsoft.com/office/drawing/2014/main" id="{D1010166-8074-2596-3345-5654F5882395}"/>
                </a:ext>
              </a:extLst>
            </p:cNvPr>
            <p:cNvSpPr>
              <a:spLocks noChangeArrowheads="1"/>
            </p:cNvSpPr>
            <p:nvPr/>
          </p:nvSpPr>
          <p:spPr bwMode="auto">
            <a:xfrm rot="2593447">
              <a:off x="4116389" y="1231900"/>
              <a:ext cx="1817687" cy="5348288"/>
            </a:xfrm>
            <a:prstGeom prst="upArrow">
              <a:avLst>
                <a:gd name="adj1" fmla="val 50000"/>
                <a:gd name="adj2" fmla="val 73559"/>
              </a:avLst>
            </a:prstGeom>
            <a:solidFill>
              <a:srgbClr val="CCCCFF"/>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rot="10800000" vert="eaVert" wrap="none" anchor="ctr">
              <a:flatTx/>
            </a:bodyPr>
            <a:lstStyle/>
            <a:p>
              <a:r>
                <a:rPr lang="es-ES" sz="2000" dirty="0">
                  <a:latin typeface="Arial Nova" panose="020B0504020202020204" pitchFamily="34" charset="0"/>
                </a:rPr>
                <a:t>(-)    </a:t>
              </a:r>
              <a:r>
                <a:rPr lang="es-ES" sz="2000" b="1" dirty="0">
                  <a:latin typeface="Arial Nova" panose="020B0504020202020204" pitchFamily="34" charset="0"/>
                </a:rPr>
                <a:t>Rigurosidad y profundidad</a:t>
              </a:r>
              <a:r>
                <a:rPr lang="es-ES" sz="2000" dirty="0">
                  <a:latin typeface="Arial Nova" panose="020B0504020202020204" pitchFamily="34" charset="0"/>
                </a:rPr>
                <a:t>   (+)</a:t>
              </a:r>
            </a:p>
          </p:txBody>
        </p:sp>
        <p:sp>
          <p:nvSpPr>
            <p:cNvPr id="5" name="Rectangle 6">
              <a:extLst>
                <a:ext uri="{FF2B5EF4-FFF2-40B4-BE49-F238E27FC236}">
                  <a16:creationId xmlns:a16="http://schemas.microsoft.com/office/drawing/2014/main" id="{6950A730-FF0D-2975-32BD-0FA75B474D8A}"/>
                </a:ext>
              </a:extLst>
            </p:cNvPr>
            <p:cNvSpPr>
              <a:spLocks noChangeArrowheads="1"/>
            </p:cNvSpPr>
            <p:nvPr/>
          </p:nvSpPr>
          <p:spPr bwMode="auto">
            <a:xfrm>
              <a:off x="6061075" y="3571875"/>
              <a:ext cx="2520950" cy="431800"/>
            </a:xfrm>
            <a:prstGeom prst="rect">
              <a:avLst/>
            </a:prstGeom>
            <a:noFill/>
            <a:ln w="9525">
              <a:noFill/>
              <a:miter lim="800000"/>
              <a:headEnd/>
              <a:tailEnd/>
            </a:ln>
          </p:spPr>
          <p:txBody>
            <a:bodyPr wrap="none" anchor="ctr"/>
            <a:lstStyle/>
            <a:p>
              <a:r>
                <a:rPr lang="es-ES" b="1">
                  <a:latin typeface="Arial Nova" panose="020B0504020202020204" pitchFamily="34" charset="0"/>
                </a:rPr>
                <a:t>* Tesis de Doctorado.</a:t>
              </a:r>
            </a:p>
          </p:txBody>
        </p:sp>
        <p:sp>
          <p:nvSpPr>
            <p:cNvPr id="6" name="Rectangle 7">
              <a:extLst>
                <a:ext uri="{FF2B5EF4-FFF2-40B4-BE49-F238E27FC236}">
                  <a16:creationId xmlns:a16="http://schemas.microsoft.com/office/drawing/2014/main" id="{9EEC3A71-BAB4-6B7F-B210-8691BD508C41}"/>
                </a:ext>
              </a:extLst>
            </p:cNvPr>
            <p:cNvSpPr>
              <a:spLocks noChangeArrowheads="1"/>
            </p:cNvSpPr>
            <p:nvPr/>
          </p:nvSpPr>
          <p:spPr bwMode="auto">
            <a:xfrm>
              <a:off x="5519738" y="3968750"/>
              <a:ext cx="2520950" cy="431800"/>
            </a:xfrm>
            <a:prstGeom prst="rect">
              <a:avLst/>
            </a:prstGeom>
            <a:noFill/>
            <a:ln w="9525">
              <a:noFill/>
              <a:miter lim="800000"/>
              <a:headEnd/>
              <a:tailEnd/>
            </a:ln>
          </p:spPr>
          <p:txBody>
            <a:bodyPr wrap="none" anchor="ctr"/>
            <a:lstStyle/>
            <a:p>
              <a:r>
                <a:rPr lang="es-ES" b="1">
                  <a:latin typeface="Arial Nova" panose="020B0504020202020204" pitchFamily="34" charset="0"/>
                </a:rPr>
                <a:t>* Tesis de Maestría.</a:t>
              </a:r>
            </a:p>
          </p:txBody>
        </p:sp>
        <p:sp>
          <p:nvSpPr>
            <p:cNvPr id="7" name="Rectangle 8">
              <a:extLst>
                <a:ext uri="{FF2B5EF4-FFF2-40B4-BE49-F238E27FC236}">
                  <a16:creationId xmlns:a16="http://schemas.microsoft.com/office/drawing/2014/main" id="{A687DAD5-AA57-EB69-F7AD-8AD76DFE1C4B}"/>
                </a:ext>
              </a:extLst>
            </p:cNvPr>
            <p:cNvSpPr>
              <a:spLocks noChangeArrowheads="1"/>
            </p:cNvSpPr>
            <p:nvPr/>
          </p:nvSpPr>
          <p:spPr bwMode="auto">
            <a:xfrm>
              <a:off x="5232400" y="4414838"/>
              <a:ext cx="2520950" cy="431800"/>
            </a:xfrm>
            <a:prstGeom prst="rect">
              <a:avLst/>
            </a:prstGeom>
            <a:noFill/>
            <a:ln w="9525">
              <a:noFill/>
              <a:miter lim="800000"/>
              <a:headEnd/>
              <a:tailEnd/>
            </a:ln>
          </p:spPr>
          <p:txBody>
            <a:bodyPr wrap="none" anchor="ctr"/>
            <a:lstStyle/>
            <a:p>
              <a:r>
                <a:rPr lang="es-ES" b="1">
                  <a:latin typeface="Arial Nova" panose="020B0504020202020204" pitchFamily="34" charset="0"/>
                </a:rPr>
                <a:t>* Tesis de Licenciatura.</a:t>
              </a:r>
            </a:p>
          </p:txBody>
        </p:sp>
        <p:sp>
          <p:nvSpPr>
            <p:cNvPr id="8" name="Rectangle 9">
              <a:extLst>
                <a:ext uri="{FF2B5EF4-FFF2-40B4-BE49-F238E27FC236}">
                  <a16:creationId xmlns:a16="http://schemas.microsoft.com/office/drawing/2014/main" id="{537BC2CC-6F50-5FE6-B7F6-04ADA193098D}"/>
                </a:ext>
              </a:extLst>
            </p:cNvPr>
            <p:cNvSpPr>
              <a:spLocks noChangeArrowheads="1"/>
            </p:cNvSpPr>
            <p:nvPr/>
          </p:nvSpPr>
          <p:spPr bwMode="auto">
            <a:xfrm>
              <a:off x="4783138" y="4846639"/>
              <a:ext cx="4824412" cy="433387"/>
            </a:xfrm>
            <a:prstGeom prst="rect">
              <a:avLst/>
            </a:prstGeom>
            <a:noFill/>
            <a:ln w="9525">
              <a:noFill/>
              <a:miter lim="800000"/>
              <a:headEnd/>
              <a:tailEnd/>
            </a:ln>
          </p:spPr>
          <p:txBody>
            <a:bodyPr wrap="none" anchor="ctr"/>
            <a:lstStyle/>
            <a:p>
              <a:r>
                <a:rPr lang="es-ES" b="1">
                  <a:latin typeface="Arial Nova" panose="020B0504020202020204" pitchFamily="34" charset="0"/>
                </a:rPr>
                <a:t>* Proyectos de investigación formalizados.</a:t>
              </a:r>
            </a:p>
          </p:txBody>
        </p:sp>
        <p:sp>
          <p:nvSpPr>
            <p:cNvPr id="9" name="Rectangle 10">
              <a:extLst>
                <a:ext uri="{FF2B5EF4-FFF2-40B4-BE49-F238E27FC236}">
                  <a16:creationId xmlns:a16="http://schemas.microsoft.com/office/drawing/2014/main" id="{C435E4DD-9391-C520-BC0A-3F00454B72B3}"/>
                </a:ext>
              </a:extLst>
            </p:cNvPr>
            <p:cNvSpPr>
              <a:spLocks noChangeArrowheads="1"/>
            </p:cNvSpPr>
            <p:nvPr/>
          </p:nvSpPr>
          <p:spPr bwMode="auto">
            <a:xfrm>
              <a:off x="4367213" y="5240339"/>
              <a:ext cx="4824412" cy="433387"/>
            </a:xfrm>
            <a:prstGeom prst="rect">
              <a:avLst/>
            </a:prstGeom>
            <a:noFill/>
            <a:ln w="9525">
              <a:noFill/>
              <a:miter lim="800000"/>
              <a:headEnd/>
              <a:tailEnd/>
            </a:ln>
          </p:spPr>
          <p:txBody>
            <a:bodyPr wrap="none" anchor="ctr"/>
            <a:lstStyle/>
            <a:p>
              <a:r>
                <a:rPr lang="es-ES" b="1">
                  <a:latin typeface="Arial Nova" panose="020B0504020202020204" pitchFamily="34" charset="0"/>
                </a:rPr>
                <a:t>* Estudios y reportes en el trabajo.</a:t>
              </a:r>
            </a:p>
          </p:txBody>
        </p:sp>
        <p:sp>
          <p:nvSpPr>
            <p:cNvPr id="10" name="Rectangle 11">
              <a:extLst>
                <a:ext uri="{FF2B5EF4-FFF2-40B4-BE49-F238E27FC236}">
                  <a16:creationId xmlns:a16="http://schemas.microsoft.com/office/drawing/2014/main" id="{1DE5735A-D1F6-7B1E-0714-30D66DCF990C}"/>
                </a:ext>
              </a:extLst>
            </p:cNvPr>
            <p:cNvSpPr>
              <a:spLocks noChangeArrowheads="1"/>
            </p:cNvSpPr>
            <p:nvPr/>
          </p:nvSpPr>
          <p:spPr bwMode="auto">
            <a:xfrm>
              <a:off x="3863976" y="5589589"/>
              <a:ext cx="4824413" cy="433387"/>
            </a:xfrm>
            <a:prstGeom prst="rect">
              <a:avLst/>
            </a:prstGeom>
            <a:noFill/>
            <a:ln w="9525">
              <a:noFill/>
              <a:miter lim="800000"/>
              <a:headEnd/>
              <a:tailEnd/>
            </a:ln>
          </p:spPr>
          <p:txBody>
            <a:bodyPr wrap="none" anchor="ctr"/>
            <a:lstStyle/>
            <a:p>
              <a:r>
                <a:rPr lang="es-ES" b="1">
                  <a:latin typeface="Arial Nova" panose="020B0504020202020204" pitchFamily="34" charset="0"/>
                </a:rPr>
                <a:t>* Estudios y reportes en la escuela.</a:t>
              </a:r>
            </a:p>
          </p:txBody>
        </p:sp>
      </p:grpSp>
      <p:sp>
        <p:nvSpPr>
          <p:cNvPr id="11" name="标题 4">
            <a:extLst>
              <a:ext uri="{FF2B5EF4-FFF2-40B4-BE49-F238E27FC236}">
                <a16:creationId xmlns:a16="http://schemas.microsoft.com/office/drawing/2014/main" id="{9F5CFF28-8F98-C798-4241-6EC07A45ADD9}"/>
              </a:ext>
            </a:extLst>
          </p:cNvPr>
          <p:cNvSpPr txBox="1">
            <a:spLocks/>
          </p:cNvSpPr>
          <p:nvPr/>
        </p:nvSpPr>
        <p:spPr>
          <a:xfrm>
            <a:off x="170688" y="141288"/>
            <a:ext cx="7144814" cy="519112"/>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s-MX" altLang="zh-CN" sz="2800" dirty="0">
                <a:solidFill>
                  <a:schemeClr val="bg1"/>
                </a:solidFill>
                <a:latin typeface="Arial Nova" panose="020B0504020202020204" pitchFamily="34" charset="0"/>
              </a:rPr>
              <a:t>Niveles de investigación</a:t>
            </a:r>
            <a:endParaRPr lang="zh-CN" altLang="en-US" sz="2800"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370545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Tabla">
            <a:extLst>
              <a:ext uri="{FF2B5EF4-FFF2-40B4-BE49-F238E27FC236}">
                <a16:creationId xmlns:a16="http://schemas.microsoft.com/office/drawing/2014/main" id="{14EF1F19-34E2-3194-BAF0-2689B59B4CF0}"/>
              </a:ext>
            </a:extLst>
          </p:cNvPr>
          <p:cNvGraphicFramePr>
            <a:graphicFrameLocks noGrp="1"/>
          </p:cNvGraphicFramePr>
          <p:nvPr>
            <p:extLst>
              <p:ext uri="{D42A27DB-BD31-4B8C-83A1-F6EECF244321}">
                <p14:modId xmlns:p14="http://schemas.microsoft.com/office/powerpoint/2010/main" val="314207853"/>
              </p:ext>
            </p:extLst>
          </p:nvPr>
        </p:nvGraphicFramePr>
        <p:xfrm>
          <a:off x="773150" y="755485"/>
          <a:ext cx="7196253" cy="3799395"/>
        </p:xfrm>
        <a:graphic>
          <a:graphicData uri="http://schemas.openxmlformats.org/drawingml/2006/table">
            <a:tbl>
              <a:tblPr firstRow="1" bandRow="1">
                <a:tableStyleId>{5C22544A-7EE6-4342-B048-85BDC9FD1C3A}</a:tableStyleId>
              </a:tblPr>
              <a:tblGrid>
                <a:gridCol w="1951526">
                  <a:extLst>
                    <a:ext uri="{9D8B030D-6E8A-4147-A177-3AD203B41FA5}">
                      <a16:colId xmlns:a16="http://schemas.microsoft.com/office/drawing/2014/main" val="20000"/>
                    </a:ext>
                  </a:extLst>
                </a:gridCol>
                <a:gridCol w="5244727">
                  <a:extLst>
                    <a:ext uri="{9D8B030D-6E8A-4147-A177-3AD203B41FA5}">
                      <a16:colId xmlns:a16="http://schemas.microsoft.com/office/drawing/2014/main" val="20001"/>
                    </a:ext>
                  </a:extLst>
                </a:gridCol>
              </a:tblGrid>
              <a:tr h="544995">
                <a:tc>
                  <a:txBody>
                    <a:bodyPr/>
                    <a:lstStyle/>
                    <a:p>
                      <a:pPr algn="ctr"/>
                      <a:endParaRPr lang="es-MX" sz="1050" b="1" dirty="0">
                        <a:latin typeface="Arial Nova" panose="020B0504020202020204" pitchFamily="34" charset="0"/>
                      </a:endParaRPr>
                    </a:p>
                  </a:txBody>
                  <a:tcPr/>
                </a:tc>
                <a:tc>
                  <a:txBody>
                    <a:bodyPr/>
                    <a:lstStyle/>
                    <a:p>
                      <a:endParaRPr lang="es-MX" sz="1050" dirty="0">
                        <a:latin typeface="Arial Nova" panose="020B0504020202020204" pitchFamily="34" charset="0"/>
                      </a:endParaRPr>
                    </a:p>
                  </a:txBody>
                  <a:tcPr/>
                </a:tc>
                <a:extLst>
                  <a:ext uri="{0D108BD9-81ED-4DB2-BD59-A6C34878D82A}">
                    <a16:rowId xmlns:a16="http://schemas.microsoft.com/office/drawing/2014/main" val="10000"/>
                  </a:ext>
                </a:extLst>
              </a:tr>
              <a:tr h="813600">
                <a:tc>
                  <a:txBody>
                    <a:bodyPr/>
                    <a:lstStyle/>
                    <a:p>
                      <a:pPr algn="ctr"/>
                      <a:endParaRPr lang="es-MX" sz="1050" dirty="0">
                        <a:latin typeface="Arial Nova" panose="020B0504020202020204" pitchFamily="34" charset="0"/>
                      </a:endParaRPr>
                    </a:p>
                  </a:txBody>
                  <a:tcPr/>
                </a:tc>
                <a:tc>
                  <a:txBody>
                    <a:bodyPr/>
                    <a:lstStyle/>
                    <a:p>
                      <a:endParaRPr lang="es-MX" sz="1050" dirty="0">
                        <a:latin typeface="Arial Nova" panose="020B0504020202020204" pitchFamily="34" charset="0"/>
                      </a:endParaRPr>
                    </a:p>
                  </a:txBody>
                  <a:tcPr/>
                </a:tc>
                <a:extLst>
                  <a:ext uri="{0D108BD9-81ED-4DB2-BD59-A6C34878D82A}">
                    <a16:rowId xmlns:a16="http://schemas.microsoft.com/office/drawing/2014/main" val="10001"/>
                  </a:ext>
                </a:extLst>
              </a:tr>
              <a:tr h="813600">
                <a:tc>
                  <a:txBody>
                    <a:bodyPr/>
                    <a:lstStyle/>
                    <a:p>
                      <a:pPr algn="ctr"/>
                      <a:endParaRPr lang="es-MX" sz="1050" dirty="0">
                        <a:latin typeface="Arial Nova" panose="020B0504020202020204" pitchFamily="34" charset="0"/>
                      </a:endParaRPr>
                    </a:p>
                  </a:txBody>
                  <a:tcPr/>
                </a:tc>
                <a:tc>
                  <a:txBody>
                    <a:bodyPr/>
                    <a:lstStyle/>
                    <a:p>
                      <a:endParaRPr lang="es-MX" sz="1050" dirty="0">
                        <a:latin typeface="Arial Nova" panose="020B0504020202020204" pitchFamily="34" charset="0"/>
                      </a:endParaRPr>
                    </a:p>
                  </a:txBody>
                  <a:tcPr/>
                </a:tc>
                <a:extLst>
                  <a:ext uri="{0D108BD9-81ED-4DB2-BD59-A6C34878D82A}">
                    <a16:rowId xmlns:a16="http://schemas.microsoft.com/office/drawing/2014/main" val="10002"/>
                  </a:ext>
                </a:extLst>
              </a:tr>
              <a:tr h="813600">
                <a:tc>
                  <a:txBody>
                    <a:bodyPr/>
                    <a:lstStyle/>
                    <a:p>
                      <a:pPr algn="ctr"/>
                      <a:endParaRPr lang="es-MX" sz="1050" dirty="0">
                        <a:latin typeface="Arial Nova" panose="020B0504020202020204" pitchFamily="34" charset="0"/>
                      </a:endParaRPr>
                    </a:p>
                  </a:txBody>
                  <a:tcPr/>
                </a:tc>
                <a:tc>
                  <a:txBody>
                    <a:bodyPr/>
                    <a:lstStyle/>
                    <a:p>
                      <a:endParaRPr lang="es-MX" sz="1050" dirty="0">
                        <a:latin typeface="Arial Nova" panose="020B0504020202020204" pitchFamily="34" charset="0"/>
                      </a:endParaRPr>
                    </a:p>
                  </a:txBody>
                  <a:tcPr/>
                </a:tc>
                <a:extLst>
                  <a:ext uri="{0D108BD9-81ED-4DB2-BD59-A6C34878D82A}">
                    <a16:rowId xmlns:a16="http://schemas.microsoft.com/office/drawing/2014/main" val="10003"/>
                  </a:ext>
                </a:extLst>
              </a:tr>
              <a:tr h="813600">
                <a:tc>
                  <a:txBody>
                    <a:bodyPr/>
                    <a:lstStyle/>
                    <a:p>
                      <a:pPr algn="ctr"/>
                      <a:endParaRPr lang="es-MX" sz="1050" dirty="0">
                        <a:latin typeface="Arial Nova" panose="020B0504020202020204" pitchFamily="34" charset="0"/>
                      </a:endParaRPr>
                    </a:p>
                  </a:txBody>
                  <a:tcPr/>
                </a:tc>
                <a:tc>
                  <a:txBody>
                    <a:bodyPr/>
                    <a:lstStyle/>
                    <a:p>
                      <a:endParaRPr lang="es-MX" sz="1050" dirty="0">
                        <a:latin typeface="Arial Nova" panose="020B0504020202020204" pitchFamily="34" charset="0"/>
                      </a:endParaRPr>
                    </a:p>
                  </a:txBody>
                  <a:tcPr/>
                </a:tc>
                <a:extLst>
                  <a:ext uri="{0D108BD9-81ED-4DB2-BD59-A6C34878D82A}">
                    <a16:rowId xmlns:a16="http://schemas.microsoft.com/office/drawing/2014/main" val="10004"/>
                  </a:ext>
                </a:extLst>
              </a:tr>
            </a:tbl>
          </a:graphicData>
        </a:graphic>
      </p:graphicFrame>
      <p:grpSp>
        <p:nvGrpSpPr>
          <p:cNvPr id="3" name="Grupo 2">
            <a:extLst>
              <a:ext uri="{FF2B5EF4-FFF2-40B4-BE49-F238E27FC236}">
                <a16:creationId xmlns:a16="http://schemas.microsoft.com/office/drawing/2014/main" id="{67D0C079-2297-ACE0-6CC2-AA507149515F}"/>
              </a:ext>
            </a:extLst>
          </p:cNvPr>
          <p:cNvGrpSpPr/>
          <p:nvPr/>
        </p:nvGrpSpPr>
        <p:grpSpPr>
          <a:xfrm>
            <a:off x="995320" y="832217"/>
            <a:ext cx="6685752" cy="3414764"/>
            <a:chOff x="2166939" y="1428751"/>
            <a:chExt cx="7831685" cy="4324091"/>
          </a:xfrm>
        </p:grpSpPr>
        <p:sp>
          <p:nvSpPr>
            <p:cNvPr id="4" name="6 CuadroTexto">
              <a:extLst>
                <a:ext uri="{FF2B5EF4-FFF2-40B4-BE49-F238E27FC236}">
                  <a16:creationId xmlns:a16="http://schemas.microsoft.com/office/drawing/2014/main" id="{536463BC-C78F-F4A9-0834-D32B6CB98EED}"/>
                </a:ext>
              </a:extLst>
            </p:cNvPr>
            <p:cNvSpPr txBox="1">
              <a:spLocks noChangeArrowheads="1"/>
            </p:cNvSpPr>
            <p:nvPr/>
          </p:nvSpPr>
          <p:spPr bwMode="auto">
            <a:xfrm>
              <a:off x="2166939" y="1428751"/>
              <a:ext cx="1845522" cy="461665"/>
            </a:xfrm>
            <a:prstGeom prst="rect">
              <a:avLst/>
            </a:prstGeom>
            <a:noFill/>
            <a:ln w="9525">
              <a:noFill/>
              <a:miter lim="800000"/>
              <a:headEnd/>
              <a:tailEnd/>
            </a:ln>
          </p:spPr>
          <p:txBody>
            <a:bodyPr wrap="square">
              <a:spAutoFit/>
            </a:bodyPr>
            <a:lstStyle/>
            <a:p>
              <a:pPr algn="ctr"/>
              <a:r>
                <a:rPr lang="es-MX" sz="1200" b="1" dirty="0">
                  <a:solidFill>
                    <a:schemeClr val="bg1"/>
                  </a:solidFill>
                  <a:latin typeface="Arial Nova" panose="020B0504020202020204" pitchFamily="34" charset="0"/>
                </a:rPr>
                <a:t>TIPO DE INVESTIGACIÓN</a:t>
              </a:r>
            </a:p>
          </p:txBody>
        </p:sp>
        <p:sp>
          <p:nvSpPr>
            <p:cNvPr id="5" name="9 CuadroTexto">
              <a:extLst>
                <a:ext uri="{FF2B5EF4-FFF2-40B4-BE49-F238E27FC236}">
                  <a16:creationId xmlns:a16="http://schemas.microsoft.com/office/drawing/2014/main" id="{C1330082-E915-4504-3CB4-72EC48F62955}"/>
                </a:ext>
              </a:extLst>
            </p:cNvPr>
            <p:cNvSpPr txBox="1">
              <a:spLocks noChangeArrowheads="1"/>
            </p:cNvSpPr>
            <p:nvPr/>
          </p:nvSpPr>
          <p:spPr bwMode="auto">
            <a:xfrm>
              <a:off x="2166939" y="2262977"/>
              <a:ext cx="1845522" cy="276999"/>
            </a:xfrm>
            <a:prstGeom prst="rect">
              <a:avLst/>
            </a:prstGeom>
            <a:noFill/>
            <a:ln w="9525">
              <a:noFill/>
              <a:miter lim="800000"/>
              <a:headEnd/>
              <a:tailEnd/>
            </a:ln>
          </p:spPr>
          <p:txBody>
            <a:bodyPr wrap="square">
              <a:spAutoFit/>
            </a:bodyPr>
            <a:lstStyle/>
            <a:p>
              <a:pPr algn="ctr"/>
              <a:r>
                <a:rPr lang="es-MX" sz="1200" dirty="0">
                  <a:latin typeface="Arial Nova" panose="020B0504020202020204" pitchFamily="34" charset="0"/>
                </a:rPr>
                <a:t>EXPLORATORIA</a:t>
              </a:r>
            </a:p>
          </p:txBody>
        </p:sp>
        <p:sp>
          <p:nvSpPr>
            <p:cNvPr id="6" name="10 CuadroTexto">
              <a:extLst>
                <a:ext uri="{FF2B5EF4-FFF2-40B4-BE49-F238E27FC236}">
                  <a16:creationId xmlns:a16="http://schemas.microsoft.com/office/drawing/2014/main" id="{AD239FCD-175A-7C71-3825-7A19F9EBD60B}"/>
                </a:ext>
              </a:extLst>
            </p:cNvPr>
            <p:cNvSpPr txBox="1">
              <a:spLocks noChangeArrowheads="1"/>
            </p:cNvSpPr>
            <p:nvPr/>
          </p:nvSpPr>
          <p:spPr bwMode="auto">
            <a:xfrm>
              <a:off x="2238377" y="3263101"/>
              <a:ext cx="1845523" cy="276999"/>
            </a:xfrm>
            <a:prstGeom prst="rect">
              <a:avLst/>
            </a:prstGeom>
            <a:noFill/>
            <a:ln w="9525">
              <a:noFill/>
              <a:miter lim="800000"/>
              <a:headEnd/>
              <a:tailEnd/>
            </a:ln>
          </p:spPr>
          <p:txBody>
            <a:bodyPr wrap="square">
              <a:spAutoFit/>
            </a:bodyPr>
            <a:lstStyle/>
            <a:p>
              <a:pPr algn="ctr"/>
              <a:r>
                <a:rPr lang="es-MX" sz="1200" dirty="0">
                  <a:latin typeface="Arial Nova" panose="020B0504020202020204" pitchFamily="34" charset="0"/>
                </a:rPr>
                <a:t>DESCRIPTIVA</a:t>
              </a:r>
            </a:p>
          </p:txBody>
        </p:sp>
        <p:sp>
          <p:nvSpPr>
            <p:cNvPr id="7" name="11 CuadroTexto">
              <a:extLst>
                <a:ext uri="{FF2B5EF4-FFF2-40B4-BE49-F238E27FC236}">
                  <a16:creationId xmlns:a16="http://schemas.microsoft.com/office/drawing/2014/main" id="{70FF2460-9D12-EB82-E43E-24F3D97843C3}"/>
                </a:ext>
              </a:extLst>
            </p:cNvPr>
            <p:cNvSpPr txBox="1">
              <a:spLocks noChangeArrowheads="1"/>
            </p:cNvSpPr>
            <p:nvPr/>
          </p:nvSpPr>
          <p:spPr bwMode="auto">
            <a:xfrm>
              <a:off x="2166939" y="4263228"/>
              <a:ext cx="1845522" cy="276999"/>
            </a:xfrm>
            <a:prstGeom prst="rect">
              <a:avLst/>
            </a:prstGeom>
            <a:noFill/>
            <a:ln w="9525">
              <a:noFill/>
              <a:miter lim="800000"/>
              <a:headEnd/>
              <a:tailEnd/>
            </a:ln>
          </p:spPr>
          <p:txBody>
            <a:bodyPr wrap="square">
              <a:spAutoFit/>
            </a:bodyPr>
            <a:lstStyle/>
            <a:p>
              <a:pPr algn="ctr"/>
              <a:r>
                <a:rPr lang="es-MX" sz="1200" dirty="0">
                  <a:latin typeface="Arial Nova" panose="020B0504020202020204" pitchFamily="34" charset="0"/>
                </a:rPr>
                <a:t>CORRELACIONAL</a:t>
              </a:r>
            </a:p>
          </p:txBody>
        </p:sp>
        <p:sp>
          <p:nvSpPr>
            <p:cNvPr id="8" name="12 CuadroTexto">
              <a:extLst>
                <a:ext uri="{FF2B5EF4-FFF2-40B4-BE49-F238E27FC236}">
                  <a16:creationId xmlns:a16="http://schemas.microsoft.com/office/drawing/2014/main" id="{6AA7EE16-D2BB-BF50-86AC-2590E06D18B0}"/>
                </a:ext>
              </a:extLst>
            </p:cNvPr>
            <p:cNvSpPr txBox="1">
              <a:spLocks noChangeArrowheads="1"/>
            </p:cNvSpPr>
            <p:nvPr/>
          </p:nvSpPr>
          <p:spPr bwMode="auto">
            <a:xfrm>
              <a:off x="2166939" y="5334794"/>
              <a:ext cx="1845522" cy="276999"/>
            </a:xfrm>
            <a:prstGeom prst="rect">
              <a:avLst/>
            </a:prstGeom>
            <a:noFill/>
            <a:ln w="9525">
              <a:noFill/>
              <a:miter lim="800000"/>
              <a:headEnd/>
              <a:tailEnd/>
            </a:ln>
          </p:spPr>
          <p:txBody>
            <a:bodyPr wrap="square">
              <a:spAutoFit/>
            </a:bodyPr>
            <a:lstStyle/>
            <a:p>
              <a:pPr algn="ctr"/>
              <a:r>
                <a:rPr lang="es-MX" sz="1200" dirty="0">
                  <a:latin typeface="Arial Nova" panose="020B0504020202020204" pitchFamily="34" charset="0"/>
                </a:rPr>
                <a:t>EXPLICATIVA</a:t>
              </a:r>
            </a:p>
          </p:txBody>
        </p:sp>
        <p:sp>
          <p:nvSpPr>
            <p:cNvPr id="9" name="13 CuadroTexto">
              <a:extLst>
                <a:ext uri="{FF2B5EF4-FFF2-40B4-BE49-F238E27FC236}">
                  <a16:creationId xmlns:a16="http://schemas.microsoft.com/office/drawing/2014/main" id="{0DB5B27C-4773-EE85-FA55-EA76B04BAD44}"/>
                </a:ext>
              </a:extLst>
            </p:cNvPr>
            <p:cNvSpPr txBox="1">
              <a:spLocks noChangeArrowheads="1"/>
            </p:cNvSpPr>
            <p:nvPr/>
          </p:nvSpPr>
          <p:spPr bwMode="auto">
            <a:xfrm>
              <a:off x="5966752" y="1521084"/>
              <a:ext cx="2734108" cy="389736"/>
            </a:xfrm>
            <a:prstGeom prst="rect">
              <a:avLst/>
            </a:prstGeom>
            <a:noFill/>
            <a:ln w="9525">
              <a:noFill/>
              <a:miter lim="800000"/>
              <a:headEnd/>
              <a:tailEnd/>
            </a:ln>
          </p:spPr>
          <p:txBody>
            <a:bodyPr wrap="square">
              <a:spAutoFit/>
            </a:bodyPr>
            <a:lstStyle/>
            <a:p>
              <a:pPr algn="ctr"/>
              <a:r>
                <a:rPr lang="es-MX" sz="1400" b="1" dirty="0">
                  <a:solidFill>
                    <a:schemeClr val="bg1"/>
                  </a:solidFill>
                  <a:latin typeface="Arial Nova" panose="020B0504020202020204" pitchFamily="34" charset="0"/>
                </a:rPr>
                <a:t>CARACTERÍSTICAS</a:t>
              </a:r>
            </a:p>
          </p:txBody>
        </p:sp>
        <p:sp>
          <p:nvSpPr>
            <p:cNvPr id="10" name="14 CuadroTexto">
              <a:extLst>
                <a:ext uri="{FF2B5EF4-FFF2-40B4-BE49-F238E27FC236}">
                  <a16:creationId xmlns:a16="http://schemas.microsoft.com/office/drawing/2014/main" id="{EC841145-3993-30BD-E6ED-515E895603EB}"/>
                </a:ext>
              </a:extLst>
            </p:cNvPr>
            <p:cNvSpPr txBox="1">
              <a:spLocks noChangeArrowheads="1"/>
            </p:cNvSpPr>
            <p:nvPr/>
          </p:nvSpPr>
          <p:spPr bwMode="auto">
            <a:xfrm>
              <a:off x="4238624" y="1977228"/>
              <a:ext cx="5760000" cy="646331"/>
            </a:xfrm>
            <a:prstGeom prst="rect">
              <a:avLst/>
            </a:prstGeom>
            <a:noFill/>
            <a:ln w="9525">
              <a:noFill/>
              <a:miter lim="800000"/>
              <a:headEnd/>
              <a:tailEnd/>
            </a:ln>
          </p:spPr>
          <p:txBody>
            <a:bodyPr wrap="square">
              <a:spAutoFit/>
            </a:bodyPr>
            <a:lstStyle/>
            <a:p>
              <a:pPr algn="just"/>
              <a:r>
                <a:rPr lang="es-MX" sz="1200" dirty="0">
                  <a:latin typeface="Arial Nova" panose="020B0504020202020204" pitchFamily="34" charset="0"/>
                </a:rPr>
                <a:t>Se generaliza básicamente para familiarizarse con un objeto de estudio poco conocido o poco estudiado y sobre el cual únicamente hay guías generales o muy vagas.</a:t>
              </a:r>
            </a:p>
          </p:txBody>
        </p:sp>
        <p:sp>
          <p:nvSpPr>
            <p:cNvPr id="11" name="15 CuadroTexto">
              <a:extLst>
                <a:ext uri="{FF2B5EF4-FFF2-40B4-BE49-F238E27FC236}">
                  <a16:creationId xmlns:a16="http://schemas.microsoft.com/office/drawing/2014/main" id="{A9E8DBC9-AC4E-78A9-957E-C4A2FE3D99F4}"/>
                </a:ext>
              </a:extLst>
            </p:cNvPr>
            <p:cNvSpPr txBox="1">
              <a:spLocks noChangeArrowheads="1"/>
            </p:cNvSpPr>
            <p:nvPr/>
          </p:nvSpPr>
          <p:spPr bwMode="auto">
            <a:xfrm>
              <a:off x="4238624" y="3078437"/>
              <a:ext cx="5760000" cy="646331"/>
            </a:xfrm>
            <a:prstGeom prst="rect">
              <a:avLst/>
            </a:prstGeom>
            <a:noFill/>
            <a:ln w="9525">
              <a:noFill/>
              <a:miter lim="800000"/>
              <a:headEnd/>
              <a:tailEnd/>
            </a:ln>
          </p:spPr>
          <p:txBody>
            <a:bodyPr wrap="square">
              <a:spAutoFit/>
            </a:bodyPr>
            <a:lstStyle/>
            <a:p>
              <a:pPr algn="just"/>
              <a:r>
                <a:rPr lang="es-MX" sz="1200" dirty="0">
                  <a:latin typeface="Arial Nova" panose="020B0504020202020204" pitchFamily="34" charset="0"/>
                </a:rPr>
                <a:t>Pretende obtener conocimiento sobre cómo es, cómo se manifiesta y cuáles son las propiedades importantes de un fenómeno determinado, pero sin llegar a ubicar las causas que lo determinan.</a:t>
              </a:r>
            </a:p>
          </p:txBody>
        </p:sp>
        <p:sp>
          <p:nvSpPr>
            <p:cNvPr id="12" name="16 CuadroTexto">
              <a:extLst>
                <a:ext uri="{FF2B5EF4-FFF2-40B4-BE49-F238E27FC236}">
                  <a16:creationId xmlns:a16="http://schemas.microsoft.com/office/drawing/2014/main" id="{769A0572-70DC-C16A-E998-7040A2E6EBC1}"/>
                </a:ext>
              </a:extLst>
            </p:cNvPr>
            <p:cNvSpPr txBox="1">
              <a:spLocks noChangeArrowheads="1"/>
            </p:cNvSpPr>
            <p:nvPr/>
          </p:nvSpPr>
          <p:spPr bwMode="auto">
            <a:xfrm>
              <a:off x="4238624" y="4041932"/>
              <a:ext cx="5760000" cy="646331"/>
            </a:xfrm>
            <a:prstGeom prst="rect">
              <a:avLst/>
            </a:prstGeom>
            <a:noFill/>
            <a:ln w="9525">
              <a:noFill/>
              <a:miter lim="800000"/>
              <a:headEnd/>
              <a:tailEnd/>
            </a:ln>
          </p:spPr>
          <p:txBody>
            <a:bodyPr wrap="square">
              <a:spAutoFit/>
            </a:bodyPr>
            <a:lstStyle/>
            <a:p>
              <a:pPr algn="just"/>
              <a:r>
                <a:rPr lang="es-MX" sz="1200" dirty="0">
                  <a:latin typeface="Arial Nova" panose="020B0504020202020204" pitchFamily="34" charset="0"/>
                </a:rPr>
                <a:t>Se realiza tratando de ubicar la relación que existe entre dos o más variables de un fenómeno para saber cómo se comportará una variable conociendo el comportamiento de otras variables relacionadas.</a:t>
              </a:r>
            </a:p>
          </p:txBody>
        </p:sp>
        <p:sp>
          <p:nvSpPr>
            <p:cNvPr id="13" name="17 CuadroTexto">
              <a:extLst>
                <a:ext uri="{FF2B5EF4-FFF2-40B4-BE49-F238E27FC236}">
                  <a16:creationId xmlns:a16="http://schemas.microsoft.com/office/drawing/2014/main" id="{2D6245C3-47F6-0A2D-6F23-73257C477927}"/>
                </a:ext>
              </a:extLst>
            </p:cNvPr>
            <p:cNvSpPr txBox="1">
              <a:spLocks noChangeArrowheads="1"/>
            </p:cNvSpPr>
            <p:nvPr/>
          </p:nvSpPr>
          <p:spPr bwMode="auto">
            <a:xfrm>
              <a:off x="4238624" y="5106511"/>
              <a:ext cx="5760000" cy="646331"/>
            </a:xfrm>
            <a:prstGeom prst="rect">
              <a:avLst/>
            </a:prstGeom>
            <a:noFill/>
            <a:ln w="9525">
              <a:noFill/>
              <a:miter lim="800000"/>
              <a:headEnd/>
              <a:tailEnd/>
            </a:ln>
          </p:spPr>
          <p:txBody>
            <a:bodyPr wrap="square">
              <a:spAutoFit/>
            </a:bodyPr>
            <a:lstStyle/>
            <a:p>
              <a:pPr algn="just"/>
              <a:r>
                <a:rPr lang="es-MX" sz="1200" dirty="0">
                  <a:latin typeface="Arial Nova" panose="020B0504020202020204" pitchFamily="34" charset="0"/>
                </a:rPr>
                <a:t>Busca determinar las causas de los eventos o fenómenos físicos y sociales de estudio; específicamente, explica por qué ocurre un fenómeno y en qué condiciones se da éste, o por qué dos o más variables están relacionadas.</a:t>
              </a:r>
            </a:p>
          </p:txBody>
        </p:sp>
      </p:grpSp>
      <p:sp>
        <p:nvSpPr>
          <p:cNvPr id="16" name="标题 4">
            <a:extLst>
              <a:ext uri="{FF2B5EF4-FFF2-40B4-BE49-F238E27FC236}">
                <a16:creationId xmlns:a16="http://schemas.microsoft.com/office/drawing/2014/main" id="{70CDD2FE-393F-EE8A-6586-7671BE31EEB5}"/>
              </a:ext>
            </a:extLst>
          </p:cNvPr>
          <p:cNvSpPr txBox="1">
            <a:spLocks/>
          </p:cNvSpPr>
          <p:nvPr/>
        </p:nvSpPr>
        <p:spPr>
          <a:xfrm>
            <a:off x="170688" y="141288"/>
            <a:ext cx="7568258" cy="519112"/>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s-ES" altLang="zh-CN" sz="2400" dirty="0">
                <a:solidFill>
                  <a:schemeClr val="bg1"/>
                </a:solidFill>
                <a:latin typeface="Arial Nova" panose="020B0504020202020204" pitchFamily="34" charset="0"/>
              </a:rPr>
              <a:t>Tipos de investigación por sus alcances y profundidad</a:t>
            </a:r>
          </a:p>
        </p:txBody>
      </p:sp>
      <p:sp>
        <p:nvSpPr>
          <p:cNvPr id="17" name="18 CuadroTexto">
            <a:extLst>
              <a:ext uri="{FF2B5EF4-FFF2-40B4-BE49-F238E27FC236}">
                <a16:creationId xmlns:a16="http://schemas.microsoft.com/office/drawing/2014/main" id="{81E3A10F-4993-AE76-A1AC-AF9C060A9B62}"/>
              </a:ext>
            </a:extLst>
          </p:cNvPr>
          <p:cNvSpPr txBox="1">
            <a:spLocks noChangeArrowheads="1"/>
          </p:cNvSpPr>
          <p:nvPr/>
        </p:nvSpPr>
        <p:spPr bwMode="auto">
          <a:xfrm>
            <a:off x="621349" y="4704528"/>
            <a:ext cx="7882571" cy="246221"/>
          </a:xfrm>
          <a:prstGeom prst="rect">
            <a:avLst/>
          </a:prstGeom>
          <a:noFill/>
          <a:ln w="9525">
            <a:noFill/>
            <a:miter lim="800000"/>
            <a:headEnd/>
            <a:tailEnd/>
          </a:ln>
        </p:spPr>
        <p:txBody>
          <a:bodyPr wrap="square">
            <a:spAutoFit/>
          </a:bodyPr>
          <a:lstStyle/>
          <a:p>
            <a:r>
              <a:rPr lang="es-MX" sz="1000" b="1" dirty="0">
                <a:latin typeface="Arial Nova" panose="020B0504020202020204" pitchFamily="34" charset="0"/>
              </a:rPr>
              <a:t>Fuente</a:t>
            </a:r>
            <a:r>
              <a:rPr lang="es-MX" sz="1000" dirty="0">
                <a:latin typeface="Arial Nova" panose="020B0504020202020204" pitchFamily="34" charset="0"/>
              </a:rPr>
              <a:t>: Con base en: Hernández Sampieri, Roberto. </a:t>
            </a:r>
            <a:r>
              <a:rPr lang="es-MX" sz="1000" u="sng" dirty="0">
                <a:latin typeface="Arial Nova" panose="020B0504020202020204" pitchFamily="34" charset="0"/>
              </a:rPr>
              <a:t>Metodología de la investigación. </a:t>
            </a:r>
            <a:r>
              <a:rPr lang="es-MX" sz="1000" dirty="0">
                <a:latin typeface="Arial Nova" panose="020B0504020202020204" pitchFamily="34" charset="0"/>
              </a:rPr>
              <a:t>2ª. Ed. Mc. Graw Hill México 1998, pp. 58-67</a:t>
            </a:r>
            <a:endParaRPr lang="es-MX" sz="1050" dirty="0">
              <a:latin typeface="Arial Nova" panose="020B0504020202020204" pitchFamily="34" charset="0"/>
            </a:endParaRPr>
          </a:p>
        </p:txBody>
      </p:sp>
    </p:spTree>
    <p:extLst>
      <p:ext uri="{BB962C8B-B14F-4D97-AF65-F5344CB8AC3E}">
        <p14:creationId xmlns:p14="http://schemas.microsoft.com/office/powerpoint/2010/main" val="27884409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6"/>
                                        </p:tgtEl>
                                        <p:attrNameLst>
                                          <p:attrName>ppt_y</p:attrName>
                                        </p:attrNameLst>
                                      </p:cBhvr>
                                      <p:tavLst>
                                        <p:tav tm="0">
                                          <p:val>
                                            <p:strVal val="#ppt_y"/>
                                          </p:val>
                                        </p:tav>
                                        <p:tav tm="100000">
                                          <p:val>
                                            <p:strVal val="#ppt_y"/>
                                          </p:val>
                                        </p:tav>
                                      </p:tavLst>
                                    </p:anim>
                                    <p:anim calcmode="lin" valueType="num">
                                      <p:cBhvr>
                                        <p:cTn id="1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heckerboard(across)">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a:extLst>
              <a:ext uri="{FF2B5EF4-FFF2-40B4-BE49-F238E27FC236}">
                <a16:creationId xmlns:a16="http://schemas.microsoft.com/office/drawing/2014/main" id="{3FFA1997-6404-4967-9249-47FE118BD721}"/>
              </a:ext>
            </a:extLst>
          </p:cNvPr>
          <p:cNvSpPr txBox="1">
            <a:spLocks/>
          </p:cNvSpPr>
          <p:nvPr/>
        </p:nvSpPr>
        <p:spPr>
          <a:xfrm>
            <a:off x="170688" y="141288"/>
            <a:ext cx="7568258" cy="519112"/>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s-ES" altLang="zh-CN" sz="2400" dirty="0">
                <a:solidFill>
                  <a:schemeClr val="bg1"/>
                </a:solidFill>
                <a:latin typeface="Arial Nova" panose="020B0504020202020204" pitchFamily="34" charset="0"/>
              </a:rPr>
              <a:t>Tipos de investigación por fuente principal de información</a:t>
            </a:r>
          </a:p>
        </p:txBody>
      </p:sp>
      <p:graphicFrame>
        <p:nvGraphicFramePr>
          <p:cNvPr id="3" name="3 Tabla">
            <a:extLst>
              <a:ext uri="{FF2B5EF4-FFF2-40B4-BE49-F238E27FC236}">
                <a16:creationId xmlns:a16="http://schemas.microsoft.com/office/drawing/2014/main" id="{D1A0D541-6322-E8B5-D435-BE3EF9911254}"/>
              </a:ext>
            </a:extLst>
          </p:cNvPr>
          <p:cNvGraphicFramePr>
            <a:graphicFrameLocks noGrp="1"/>
          </p:cNvGraphicFramePr>
          <p:nvPr>
            <p:extLst>
              <p:ext uri="{D42A27DB-BD31-4B8C-83A1-F6EECF244321}">
                <p14:modId xmlns:p14="http://schemas.microsoft.com/office/powerpoint/2010/main" val="3120249648"/>
              </p:ext>
            </p:extLst>
          </p:nvPr>
        </p:nvGraphicFramePr>
        <p:xfrm>
          <a:off x="872367" y="1055649"/>
          <a:ext cx="7181385" cy="3657672"/>
        </p:xfrm>
        <a:graphic>
          <a:graphicData uri="http://schemas.openxmlformats.org/drawingml/2006/table">
            <a:tbl>
              <a:tblPr firstRow="1" bandRow="1">
                <a:tableStyleId>{00A15C55-8517-42AA-B614-E9B94910E393}</a:tableStyleId>
              </a:tblPr>
              <a:tblGrid>
                <a:gridCol w="1967568">
                  <a:extLst>
                    <a:ext uri="{9D8B030D-6E8A-4147-A177-3AD203B41FA5}">
                      <a16:colId xmlns:a16="http://schemas.microsoft.com/office/drawing/2014/main" val="20000"/>
                    </a:ext>
                  </a:extLst>
                </a:gridCol>
                <a:gridCol w="5213817">
                  <a:extLst>
                    <a:ext uri="{9D8B030D-6E8A-4147-A177-3AD203B41FA5}">
                      <a16:colId xmlns:a16="http://schemas.microsoft.com/office/drawing/2014/main" val="20001"/>
                    </a:ext>
                  </a:extLst>
                </a:gridCol>
              </a:tblGrid>
              <a:tr h="914418">
                <a:tc>
                  <a:txBody>
                    <a:bodyPr/>
                    <a:lstStyle/>
                    <a:p>
                      <a:pPr algn="ctr"/>
                      <a:endParaRPr lang="es-MX" sz="2000" b="1" dirty="0"/>
                    </a:p>
                  </a:txBody>
                  <a:tcPr/>
                </a:tc>
                <a:tc>
                  <a:txBody>
                    <a:bodyPr/>
                    <a:lstStyle/>
                    <a:p>
                      <a:endParaRPr lang="es-MX" dirty="0"/>
                    </a:p>
                  </a:txBody>
                  <a:tcPr/>
                </a:tc>
                <a:extLst>
                  <a:ext uri="{0D108BD9-81ED-4DB2-BD59-A6C34878D82A}">
                    <a16:rowId xmlns:a16="http://schemas.microsoft.com/office/drawing/2014/main" val="10000"/>
                  </a:ext>
                </a:extLst>
              </a:tr>
              <a:tr h="914418">
                <a:tc>
                  <a:txBody>
                    <a:bodyPr/>
                    <a:lstStyle/>
                    <a:p>
                      <a:pPr algn="ctr"/>
                      <a:endParaRPr lang="es-MX" sz="2000" dirty="0"/>
                    </a:p>
                  </a:txBody>
                  <a:tcPr/>
                </a:tc>
                <a:tc>
                  <a:txBody>
                    <a:bodyPr/>
                    <a:lstStyle/>
                    <a:p>
                      <a:endParaRPr lang="es-MX" dirty="0"/>
                    </a:p>
                  </a:txBody>
                  <a:tcPr/>
                </a:tc>
                <a:extLst>
                  <a:ext uri="{0D108BD9-81ED-4DB2-BD59-A6C34878D82A}">
                    <a16:rowId xmlns:a16="http://schemas.microsoft.com/office/drawing/2014/main" val="10001"/>
                  </a:ext>
                </a:extLst>
              </a:tr>
              <a:tr h="914418">
                <a:tc>
                  <a:txBody>
                    <a:bodyPr/>
                    <a:lstStyle/>
                    <a:p>
                      <a:pPr algn="ctr"/>
                      <a:endParaRPr lang="es-MX" sz="2000" dirty="0"/>
                    </a:p>
                  </a:txBody>
                  <a:tcPr/>
                </a:tc>
                <a:tc>
                  <a:txBody>
                    <a:bodyPr/>
                    <a:lstStyle/>
                    <a:p>
                      <a:endParaRPr lang="es-MX" dirty="0"/>
                    </a:p>
                  </a:txBody>
                  <a:tcPr/>
                </a:tc>
                <a:extLst>
                  <a:ext uri="{0D108BD9-81ED-4DB2-BD59-A6C34878D82A}">
                    <a16:rowId xmlns:a16="http://schemas.microsoft.com/office/drawing/2014/main" val="10002"/>
                  </a:ext>
                </a:extLst>
              </a:tr>
              <a:tr h="914418">
                <a:tc>
                  <a:txBody>
                    <a:bodyPr/>
                    <a:lstStyle/>
                    <a:p>
                      <a:pPr algn="ctr"/>
                      <a:endParaRPr lang="es-MX" sz="2000" dirty="0"/>
                    </a:p>
                  </a:txBody>
                  <a:tcPr/>
                </a:tc>
                <a:tc>
                  <a:txBody>
                    <a:bodyPr/>
                    <a:lstStyle/>
                    <a:p>
                      <a:endParaRPr lang="es-MX" dirty="0"/>
                    </a:p>
                  </a:txBody>
                  <a:tcPr/>
                </a:tc>
                <a:extLst>
                  <a:ext uri="{0D108BD9-81ED-4DB2-BD59-A6C34878D82A}">
                    <a16:rowId xmlns:a16="http://schemas.microsoft.com/office/drawing/2014/main" val="10003"/>
                  </a:ext>
                </a:extLst>
              </a:tr>
            </a:tbl>
          </a:graphicData>
        </a:graphic>
      </p:graphicFrame>
      <p:grpSp>
        <p:nvGrpSpPr>
          <p:cNvPr id="12" name="Grupo 11">
            <a:extLst>
              <a:ext uri="{FF2B5EF4-FFF2-40B4-BE49-F238E27FC236}">
                <a16:creationId xmlns:a16="http://schemas.microsoft.com/office/drawing/2014/main" id="{A031E81E-9919-FC7D-29CD-BAE88B9B424F}"/>
              </a:ext>
            </a:extLst>
          </p:cNvPr>
          <p:cNvGrpSpPr/>
          <p:nvPr/>
        </p:nvGrpSpPr>
        <p:grpSpPr>
          <a:xfrm>
            <a:off x="1005840" y="1307100"/>
            <a:ext cx="6881790" cy="3154770"/>
            <a:chOff x="73056" y="746791"/>
            <a:chExt cx="7981100" cy="3827902"/>
          </a:xfrm>
        </p:grpSpPr>
        <p:sp>
          <p:nvSpPr>
            <p:cNvPr id="4" name="4 CuadroTexto">
              <a:extLst>
                <a:ext uri="{FF2B5EF4-FFF2-40B4-BE49-F238E27FC236}">
                  <a16:creationId xmlns:a16="http://schemas.microsoft.com/office/drawing/2014/main" id="{FCCBF35B-EAEB-375C-6215-97CBA5C77A7F}"/>
                </a:ext>
              </a:extLst>
            </p:cNvPr>
            <p:cNvSpPr txBox="1">
              <a:spLocks noChangeArrowheads="1"/>
            </p:cNvSpPr>
            <p:nvPr/>
          </p:nvSpPr>
          <p:spPr bwMode="auto">
            <a:xfrm>
              <a:off x="144495" y="746791"/>
              <a:ext cx="1983494" cy="634859"/>
            </a:xfrm>
            <a:prstGeom prst="rect">
              <a:avLst/>
            </a:prstGeom>
            <a:noFill/>
            <a:ln w="9525">
              <a:noFill/>
              <a:miter lim="800000"/>
              <a:headEnd/>
              <a:tailEnd/>
            </a:ln>
          </p:spPr>
          <p:txBody>
            <a:bodyPr wrap="square">
              <a:spAutoFit/>
            </a:bodyPr>
            <a:lstStyle/>
            <a:p>
              <a:pPr algn="ctr"/>
              <a:r>
                <a:rPr lang="es-MX" sz="1400" b="1" dirty="0">
                  <a:solidFill>
                    <a:schemeClr val="bg1"/>
                  </a:solidFill>
                  <a:latin typeface="Arial Nova" panose="020B0504020202020204" pitchFamily="34" charset="0"/>
                </a:rPr>
                <a:t>TIPO DE INVESTIGACIÓN</a:t>
              </a:r>
            </a:p>
          </p:txBody>
        </p:sp>
        <p:sp>
          <p:nvSpPr>
            <p:cNvPr id="5" name="5 CuadroTexto">
              <a:extLst>
                <a:ext uri="{FF2B5EF4-FFF2-40B4-BE49-F238E27FC236}">
                  <a16:creationId xmlns:a16="http://schemas.microsoft.com/office/drawing/2014/main" id="{EA8025C4-FE55-D277-AF99-24BAE7502165}"/>
                </a:ext>
              </a:extLst>
            </p:cNvPr>
            <p:cNvSpPr txBox="1">
              <a:spLocks noChangeArrowheads="1"/>
            </p:cNvSpPr>
            <p:nvPr/>
          </p:nvSpPr>
          <p:spPr bwMode="auto">
            <a:xfrm>
              <a:off x="73056" y="1871659"/>
              <a:ext cx="1765587" cy="307777"/>
            </a:xfrm>
            <a:prstGeom prst="rect">
              <a:avLst/>
            </a:prstGeom>
            <a:noFill/>
            <a:ln w="9525">
              <a:noFill/>
              <a:miter lim="800000"/>
              <a:headEnd/>
              <a:tailEnd/>
            </a:ln>
          </p:spPr>
          <p:txBody>
            <a:bodyPr wrap="square">
              <a:spAutoFit/>
            </a:bodyPr>
            <a:lstStyle/>
            <a:p>
              <a:pPr algn="ctr"/>
              <a:r>
                <a:rPr lang="es-MX" sz="1400" dirty="0">
                  <a:latin typeface="Arial Nova" panose="020B0504020202020204" pitchFamily="34" charset="0"/>
                </a:rPr>
                <a:t>DOCUMENTAL</a:t>
              </a:r>
            </a:p>
          </p:txBody>
        </p:sp>
        <p:sp>
          <p:nvSpPr>
            <p:cNvPr id="6" name="6 CuadroTexto">
              <a:extLst>
                <a:ext uri="{FF2B5EF4-FFF2-40B4-BE49-F238E27FC236}">
                  <a16:creationId xmlns:a16="http://schemas.microsoft.com/office/drawing/2014/main" id="{0B8E3AC1-552E-61BE-DBCF-66B525A989CE}"/>
                </a:ext>
              </a:extLst>
            </p:cNvPr>
            <p:cNvSpPr txBox="1">
              <a:spLocks noChangeArrowheads="1"/>
            </p:cNvSpPr>
            <p:nvPr/>
          </p:nvSpPr>
          <p:spPr bwMode="auto">
            <a:xfrm>
              <a:off x="144495" y="2943220"/>
              <a:ext cx="1765588" cy="307777"/>
            </a:xfrm>
            <a:prstGeom prst="rect">
              <a:avLst/>
            </a:prstGeom>
            <a:noFill/>
            <a:ln w="9525">
              <a:noFill/>
              <a:miter lim="800000"/>
              <a:headEnd/>
              <a:tailEnd/>
            </a:ln>
          </p:spPr>
          <p:txBody>
            <a:bodyPr wrap="square">
              <a:spAutoFit/>
            </a:bodyPr>
            <a:lstStyle/>
            <a:p>
              <a:pPr algn="ctr"/>
              <a:r>
                <a:rPr lang="es-MX" sz="1400" dirty="0">
                  <a:latin typeface="Arial Nova" panose="020B0504020202020204" pitchFamily="34" charset="0"/>
                </a:rPr>
                <a:t>EXPERIMENTAL</a:t>
              </a:r>
            </a:p>
          </p:txBody>
        </p:sp>
        <p:sp>
          <p:nvSpPr>
            <p:cNvPr id="7" name="7 CuadroTexto">
              <a:extLst>
                <a:ext uri="{FF2B5EF4-FFF2-40B4-BE49-F238E27FC236}">
                  <a16:creationId xmlns:a16="http://schemas.microsoft.com/office/drawing/2014/main" id="{01FB506F-D5B7-433D-0356-600A7C781288}"/>
                </a:ext>
              </a:extLst>
            </p:cNvPr>
            <p:cNvSpPr txBox="1">
              <a:spLocks noChangeArrowheads="1"/>
            </p:cNvSpPr>
            <p:nvPr/>
          </p:nvSpPr>
          <p:spPr bwMode="auto">
            <a:xfrm>
              <a:off x="73056" y="4014784"/>
              <a:ext cx="1765587" cy="307777"/>
            </a:xfrm>
            <a:prstGeom prst="rect">
              <a:avLst/>
            </a:prstGeom>
            <a:noFill/>
            <a:ln w="9525">
              <a:noFill/>
              <a:miter lim="800000"/>
              <a:headEnd/>
              <a:tailEnd/>
            </a:ln>
          </p:spPr>
          <p:txBody>
            <a:bodyPr wrap="square">
              <a:spAutoFit/>
            </a:bodyPr>
            <a:lstStyle/>
            <a:p>
              <a:pPr algn="ctr"/>
              <a:r>
                <a:rPr lang="es-MX" sz="1400" dirty="0">
                  <a:latin typeface="Arial Nova" panose="020B0504020202020204" pitchFamily="34" charset="0"/>
                </a:rPr>
                <a:t>DE CAMPO</a:t>
              </a:r>
            </a:p>
          </p:txBody>
        </p:sp>
        <p:sp>
          <p:nvSpPr>
            <p:cNvPr id="8" name="8 CuadroTexto">
              <a:extLst>
                <a:ext uri="{FF2B5EF4-FFF2-40B4-BE49-F238E27FC236}">
                  <a16:creationId xmlns:a16="http://schemas.microsoft.com/office/drawing/2014/main" id="{E49AED75-DE15-0B37-4868-028DC428AB2C}"/>
                </a:ext>
              </a:extLst>
            </p:cNvPr>
            <p:cNvSpPr txBox="1">
              <a:spLocks noChangeArrowheads="1"/>
            </p:cNvSpPr>
            <p:nvPr/>
          </p:nvSpPr>
          <p:spPr bwMode="auto">
            <a:xfrm>
              <a:off x="3794958" y="804630"/>
              <a:ext cx="2784888" cy="448136"/>
            </a:xfrm>
            <a:prstGeom prst="rect">
              <a:avLst/>
            </a:prstGeom>
            <a:noFill/>
            <a:ln w="9525">
              <a:noFill/>
              <a:miter lim="800000"/>
              <a:headEnd/>
              <a:tailEnd/>
            </a:ln>
          </p:spPr>
          <p:txBody>
            <a:bodyPr wrap="square">
              <a:spAutoFit/>
            </a:bodyPr>
            <a:lstStyle/>
            <a:p>
              <a:pPr algn="ctr"/>
              <a:r>
                <a:rPr lang="es-MX" sz="1800" b="1" dirty="0">
                  <a:solidFill>
                    <a:schemeClr val="bg1"/>
                  </a:solidFill>
                  <a:latin typeface="Arial Nova" panose="020B0504020202020204" pitchFamily="34" charset="0"/>
                </a:rPr>
                <a:t>CARACTERÍSTICAS</a:t>
              </a:r>
            </a:p>
          </p:txBody>
        </p:sp>
        <p:sp>
          <p:nvSpPr>
            <p:cNvPr id="9" name="9 CuadroTexto">
              <a:extLst>
                <a:ext uri="{FF2B5EF4-FFF2-40B4-BE49-F238E27FC236}">
                  <a16:creationId xmlns:a16="http://schemas.microsoft.com/office/drawing/2014/main" id="{C4796456-258F-F895-9B1B-8834565C2435}"/>
                </a:ext>
              </a:extLst>
            </p:cNvPr>
            <p:cNvSpPr txBox="1">
              <a:spLocks noChangeArrowheads="1"/>
            </p:cNvSpPr>
            <p:nvPr/>
          </p:nvSpPr>
          <p:spPr bwMode="auto">
            <a:xfrm>
              <a:off x="2560767" y="1758249"/>
              <a:ext cx="5492939" cy="646331"/>
            </a:xfrm>
            <a:prstGeom prst="rect">
              <a:avLst/>
            </a:prstGeom>
            <a:noFill/>
            <a:ln w="9525">
              <a:noFill/>
              <a:miter lim="800000"/>
              <a:headEnd/>
              <a:tailEnd/>
            </a:ln>
          </p:spPr>
          <p:txBody>
            <a:bodyPr wrap="square">
              <a:spAutoFit/>
            </a:bodyPr>
            <a:lstStyle/>
            <a:p>
              <a:pPr algn="just"/>
              <a:r>
                <a:rPr lang="es-MX" sz="1200" dirty="0">
                  <a:latin typeface="Arial Nova" panose="020B0504020202020204" pitchFamily="34" charset="0"/>
                </a:rPr>
                <a:t>Se realiza utilizando principalmente información o datos de fuentes documentales, tales como: libros, revistas, periódicos, videos, casetes, internet, etc.</a:t>
              </a:r>
            </a:p>
          </p:txBody>
        </p:sp>
        <p:sp>
          <p:nvSpPr>
            <p:cNvPr id="10" name="10 CuadroTexto">
              <a:extLst>
                <a:ext uri="{FF2B5EF4-FFF2-40B4-BE49-F238E27FC236}">
                  <a16:creationId xmlns:a16="http://schemas.microsoft.com/office/drawing/2014/main" id="{3B260774-5BDC-2319-A6A8-E54BA1AF8A0A}"/>
                </a:ext>
              </a:extLst>
            </p:cNvPr>
            <p:cNvSpPr txBox="1">
              <a:spLocks noChangeArrowheads="1"/>
            </p:cNvSpPr>
            <p:nvPr/>
          </p:nvSpPr>
          <p:spPr bwMode="auto">
            <a:xfrm>
              <a:off x="2560767" y="2829812"/>
              <a:ext cx="5492939" cy="646331"/>
            </a:xfrm>
            <a:prstGeom prst="rect">
              <a:avLst/>
            </a:prstGeom>
            <a:noFill/>
            <a:ln w="9525">
              <a:noFill/>
              <a:miter lim="800000"/>
              <a:headEnd/>
              <a:tailEnd/>
            </a:ln>
          </p:spPr>
          <p:txBody>
            <a:bodyPr wrap="square">
              <a:spAutoFit/>
            </a:bodyPr>
            <a:lstStyle/>
            <a:p>
              <a:pPr algn="just"/>
              <a:r>
                <a:rPr lang="es-MX" sz="1200" dirty="0">
                  <a:latin typeface="Arial Nova" panose="020B0504020202020204" pitchFamily="34" charset="0"/>
                </a:rPr>
                <a:t>Se realiza utilizando fundamentalmente información o datos resultantes de la reproducción artificial de un fenómeno mediante la manipulación de las variables que intervienen en él. .</a:t>
              </a:r>
            </a:p>
          </p:txBody>
        </p:sp>
        <p:sp>
          <p:nvSpPr>
            <p:cNvPr id="11" name="11 CuadroTexto">
              <a:extLst>
                <a:ext uri="{FF2B5EF4-FFF2-40B4-BE49-F238E27FC236}">
                  <a16:creationId xmlns:a16="http://schemas.microsoft.com/office/drawing/2014/main" id="{B7BA6E9E-F869-6110-4CDF-B379BC973537}"/>
                </a:ext>
              </a:extLst>
            </p:cNvPr>
            <p:cNvSpPr txBox="1">
              <a:spLocks noChangeArrowheads="1"/>
            </p:cNvSpPr>
            <p:nvPr/>
          </p:nvSpPr>
          <p:spPr bwMode="auto">
            <a:xfrm>
              <a:off x="2560805" y="3928362"/>
              <a:ext cx="5493351" cy="646331"/>
            </a:xfrm>
            <a:prstGeom prst="rect">
              <a:avLst/>
            </a:prstGeom>
            <a:noFill/>
            <a:ln w="9525">
              <a:noFill/>
              <a:miter lim="800000"/>
              <a:headEnd/>
              <a:tailEnd/>
            </a:ln>
          </p:spPr>
          <p:txBody>
            <a:bodyPr wrap="square">
              <a:spAutoFit/>
            </a:bodyPr>
            <a:lstStyle/>
            <a:p>
              <a:pPr algn="just"/>
              <a:r>
                <a:rPr lang="es-MX" sz="1200" dirty="0">
                  <a:latin typeface="Arial Nova" panose="020B0504020202020204" pitchFamily="34" charset="0"/>
                </a:rPr>
                <a:t>Se realiza utilizando información o datos obtenidos principalmente de la observación directa de un fenómeno o de los actores principales de un suceso o evento social o natural</a:t>
              </a:r>
            </a:p>
          </p:txBody>
        </p:sp>
      </p:grpSp>
    </p:spTree>
    <p:extLst>
      <p:ext uri="{BB962C8B-B14F-4D97-AF65-F5344CB8AC3E}">
        <p14:creationId xmlns:p14="http://schemas.microsoft.com/office/powerpoint/2010/main" val="14969738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4 Tabla">
            <a:extLst>
              <a:ext uri="{FF2B5EF4-FFF2-40B4-BE49-F238E27FC236}">
                <a16:creationId xmlns:a16="http://schemas.microsoft.com/office/drawing/2014/main" id="{5B2E8C8C-3645-EF3F-433A-B568CF6313F1}"/>
              </a:ext>
            </a:extLst>
          </p:cNvPr>
          <p:cNvGraphicFramePr>
            <a:graphicFrameLocks noGrp="1"/>
          </p:cNvGraphicFramePr>
          <p:nvPr>
            <p:extLst>
              <p:ext uri="{D42A27DB-BD31-4B8C-83A1-F6EECF244321}">
                <p14:modId xmlns:p14="http://schemas.microsoft.com/office/powerpoint/2010/main" val="264391157"/>
              </p:ext>
            </p:extLst>
          </p:nvPr>
        </p:nvGraphicFramePr>
        <p:xfrm>
          <a:off x="1085789" y="744088"/>
          <a:ext cx="7143663" cy="3838071"/>
        </p:xfrm>
        <a:graphic>
          <a:graphicData uri="http://schemas.openxmlformats.org/drawingml/2006/table">
            <a:tbl>
              <a:tblPr firstRow="1" bandRow="1">
                <a:tableStyleId>{5C22544A-7EE6-4342-B048-85BDC9FD1C3A}</a:tableStyleId>
              </a:tblPr>
              <a:tblGrid>
                <a:gridCol w="3570332">
                  <a:extLst>
                    <a:ext uri="{9D8B030D-6E8A-4147-A177-3AD203B41FA5}">
                      <a16:colId xmlns:a16="http://schemas.microsoft.com/office/drawing/2014/main" val="20000"/>
                    </a:ext>
                  </a:extLst>
                </a:gridCol>
                <a:gridCol w="3573331">
                  <a:extLst>
                    <a:ext uri="{9D8B030D-6E8A-4147-A177-3AD203B41FA5}">
                      <a16:colId xmlns:a16="http://schemas.microsoft.com/office/drawing/2014/main" val="20001"/>
                    </a:ext>
                  </a:extLst>
                </a:gridCol>
              </a:tblGrid>
              <a:tr h="759606">
                <a:tc>
                  <a:txBody>
                    <a:bodyPr/>
                    <a:lstStyle/>
                    <a:p>
                      <a:endParaRPr lang="es-MX" dirty="0"/>
                    </a:p>
                  </a:txBody>
                  <a:tcPr>
                    <a:solidFill>
                      <a:srgbClr val="FF99FF"/>
                    </a:solidFill>
                  </a:tcPr>
                </a:tc>
                <a:tc>
                  <a:txBody>
                    <a:bodyPr/>
                    <a:lstStyle/>
                    <a:p>
                      <a:endParaRPr lang="es-MX" dirty="0"/>
                    </a:p>
                  </a:txBody>
                  <a:tcPr>
                    <a:solidFill>
                      <a:srgbClr val="FF99FF"/>
                    </a:solidFill>
                  </a:tcPr>
                </a:tc>
                <a:extLst>
                  <a:ext uri="{0D108BD9-81ED-4DB2-BD59-A6C34878D82A}">
                    <a16:rowId xmlns:a16="http://schemas.microsoft.com/office/drawing/2014/main" val="10000"/>
                  </a:ext>
                </a:extLst>
              </a:tr>
              <a:tr h="3078465">
                <a:tc>
                  <a:txBody>
                    <a:bodyPr/>
                    <a:lstStyle/>
                    <a:p>
                      <a:endParaRPr lang="es-MX" dirty="0"/>
                    </a:p>
                  </a:txBody>
                  <a:tcPr>
                    <a:solidFill>
                      <a:srgbClr val="FFCCFF"/>
                    </a:solidFill>
                  </a:tcPr>
                </a:tc>
                <a:tc>
                  <a:txBody>
                    <a:bodyPr/>
                    <a:lstStyle/>
                    <a:p>
                      <a:endParaRPr lang="es-MX" dirty="0"/>
                    </a:p>
                  </a:txBody>
                  <a:tcPr>
                    <a:solidFill>
                      <a:srgbClr val="FFCCFF"/>
                    </a:solidFill>
                  </a:tcPr>
                </a:tc>
                <a:extLst>
                  <a:ext uri="{0D108BD9-81ED-4DB2-BD59-A6C34878D82A}">
                    <a16:rowId xmlns:a16="http://schemas.microsoft.com/office/drawing/2014/main" val="10001"/>
                  </a:ext>
                </a:extLst>
              </a:tr>
            </a:tbl>
          </a:graphicData>
        </a:graphic>
      </p:graphicFrame>
      <p:grpSp>
        <p:nvGrpSpPr>
          <p:cNvPr id="2" name="Grupo 1">
            <a:extLst>
              <a:ext uri="{FF2B5EF4-FFF2-40B4-BE49-F238E27FC236}">
                <a16:creationId xmlns:a16="http://schemas.microsoft.com/office/drawing/2014/main" id="{FDDC7257-2334-164E-6610-2E2DB6838954}"/>
              </a:ext>
            </a:extLst>
          </p:cNvPr>
          <p:cNvGrpSpPr/>
          <p:nvPr/>
        </p:nvGrpSpPr>
        <p:grpSpPr>
          <a:xfrm>
            <a:off x="1458827" y="822960"/>
            <a:ext cx="6476133" cy="3737529"/>
            <a:chOff x="2238375" y="1928814"/>
            <a:chExt cx="8072439" cy="3821035"/>
          </a:xfrm>
        </p:grpSpPr>
        <p:sp>
          <p:nvSpPr>
            <p:cNvPr id="3" name="5 CuadroTexto">
              <a:extLst>
                <a:ext uri="{FF2B5EF4-FFF2-40B4-BE49-F238E27FC236}">
                  <a16:creationId xmlns:a16="http://schemas.microsoft.com/office/drawing/2014/main" id="{E499569E-1C17-0193-56D8-A537D95FAC24}"/>
                </a:ext>
              </a:extLst>
            </p:cNvPr>
            <p:cNvSpPr txBox="1">
              <a:spLocks noChangeArrowheads="1"/>
            </p:cNvSpPr>
            <p:nvPr/>
          </p:nvSpPr>
          <p:spPr bwMode="auto">
            <a:xfrm>
              <a:off x="2595564" y="1928814"/>
              <a:ext cx="3143250" cy="597840"/>
            </a:xfrm>
            <a:prstGeom prst="rect">
              <a:avLst/>
            </a:prstGeom>
            <a:noFill/>
            <a:ln w="9525">
              <a:noFill/>
              <a:miter lim="800000"/>
              <a:headEnd/>
              <a:tailEnd/>
            </a:ln>
          </p:spPr>
          <p:txBody>
            <a:bodyPr>
              <a:spAutoFit/>
            </a:bodyPr>
            <a:lstStyle/>
            <a:p>
              <a:pPr algn="ctr"/>
              <a:r>
                <a:rPr lang="es-MX" sz="1600" b="1" dirty="0">
                  <a:solidFill>
                    <a:schemeClr val="bg1"/>
                  </a:solidFill>
                  <a:latin typeface="Arial Nova" panose="020B0504020202020204" pitchFamily="34" charset="0"/>
                </a:rPr>
                <a:t>INVESTIGACIÓN CUANTITATIVA</a:t>
              </a:r>
            </a:p>
          </p:txBody>
        </p:sp>
        <p:sp>
          <p:nvSpPr>
            <p:cNvPr id="4" name="13 CuadroTexto">
              <a:extLst>
                <a:ext uri="{FF2B5EF4-FFF2-40B4-BE49-F238E27FC236}">
                  <a16:creationId xmlns:a16="http://schemas.microsoft.com/office/drawing/2014/main" id="{E26573D7-91A2-39CE-B634-E815731ED711}"/>
                </a:ext>
              </a:extLst>
            </p:cNvPr>
            <p:cNvSpPr txBox="1">
              <a:spLocks noChangeArrowheads="1"/>
            </p:cNvSpPr>
            <p:nvPr/>
          </p:nvSpPr>
          <p:spPr bwMode="auto">
            <a:xfrm>
              <a:off x="2238376" y="2643189"/>
              <a:ext cx="3000375" cy="350587"/>
            </a:xfrm>
            <a:prstGeom prst="rect">
              <a:avLst/>
            </a:prstGeom>
            <a:noFill/>
            <a:ln w="9525">
              <a:noFill/>
              <a:miter lim="800000"/>
              <a:headEnd/>
              <a:tailEnd/>
            </a:ln>
          </p:spPr>
          <p:txBody>
            <a:bodyPr>
              <a:spAutoFit/>
            </a:bodyPr>
            <a:lstStyle/>
            <a:p>
              <a:pPr marL="285750" indent="-285750">
                <a:buFont typeface="Wingdings" panose="05000000000000000000" pitchFamily="2" charset="2"/>
                <a:buChar char="ü"/>
              </a:pPr>
              <a:r>
                <a:rPr lang="es-MX" sz="1400" dirty="0">
                  <a:latin typeface="Arial Nova" panose="020B0504020202020204" pitchFamily="34" charset="0"/>
                </a:rPr>
                <a:t>Datos cuantitativos</a:t>
              </a:r>
            </a:p>
          </p:txBody>
        </p:sp>
        <p:sp>
          <p:nvSpPr>
            <p:cNvPr id="5" name="14 CuadroTexto">
              <a:extLst>
                <a:ext uri="{FF2B5EF4-FFF2-40B4-BE49-F238E27FC236}">
                  <a16:creationId xmlns:a16="http://schemas.microsoft.com/office/drawing/2014/main" id="{74BCD157-AA70-8319-0B94-58DA585BB40A}"/>
                </a:ext>
              </a:extLst>
            </p:cNvPr>
            <p:cNvSpPr txBox="1">
              <a:spLocks noChangeArrowheads="1"/>
            </p:cNvSpPr>
            <p:nvPr/>
          </p:nvSpPr>
          <p:spPr bwMode="auto">
            <a:xfrm>
              <a:off x="2238376" y="3071814"/>
              <a:ext cx="3857625" cy="534910"/>
            </a:xfrm>
            <a:prstGeom prst="rect">
              <a:avLst/>
            </a:prstGeom>
            <a:noFill/>
            <a:ln w="9525">
              <a:noFill/>
              <a:miter lim="800000"/>
              <a:headEnd/>
              <a:tailEnd/>
            </a:ln>
          </p:spPr>
          <p:txBody>
            <a:bodyPr>
              <a:spAutoFit/>
            </a:bodyPr>
            <a:lstStyle/>
            <a:p>
              <a:pPr marL="285750" indent="-285750">
                <a:buFont typeface="Wingdings" panose="05000000000000000000" pitchFamily="2" charset="2"/>
                <a:buChar char="ü"/>
              </a:pPr>
              <a:r>
                <a:rPr lang="es-MX" sz="1400" dirty="0">
                  <a:latin typeface="Arial Nova" panose="020B0504020202020204" pitchFamily="34" charset="0"/>
                </a:rPr>
                <a:t>Investigación en contextos artificiales</a:t>
              </a:r>
            </a:p>
          </p:txBody>
        </p:sp>
        <p:sp>
          <p:nvSpPr>
            <p:cNvPr id="6" name="15 CuadroTexto">
              <a:extLst>
                <a:ext uri="{FF2B5EF4-FFF2-40B4-BE49-F238E27FC236}">
                  <a16:creationId xmlns:a16="http://schemas.microsoft.com/office/drawing/2014/main" id="{036B0762-1544-98AF-09F4-938412D3F786}"/>
                </a:ext>
              </a:extLst>
            </p:cNvPr>
            <p:cNvSpPr txBox="1">
              <a:spLocks noChangeArrowheads="1"/>
            </p:cNvSpPr>
            <p:nvPr/>
          </p:nvSpPr>
          <p:spPr bwMode="auto">
            <a:xfrm>
              <a:off x="2238375" y="3571875"/>
              <a:ext cx="3429000" cy="534910"/>
            </a:xfrm>
            <a:prstGeom prst="rect">
              <a:avLst/>
            </a:prstGeom>
            <a:noFill/>
            <a:ln w="9525">
              <a:noFill/>
              <a:miter lim="800000"/>
              <a:headEnd/>
              <a:tailEnd/>
            </a:ln>
          </p:spPr>
          <p:txBody>
            <a:bodyPr>
              <a:spAutoFit/>
            </a:bodyPr>
            <a:lstStyle/>
            <a:p>
              <a:pPr marL="285750" indent="-285750">
                <a:buFont typeface="Wingdings" panose="05000000000000000000" pitchFamily="2" charset="2"/>
                <a:buChar char="ü"/>
              </a:pPr>
              <a:r>
                <a:rPr lang="es-MX" sz="1400" dirty="0">
                  <a:latin typeface="Arial Nova" panose="020B0504020202020204" pitchFamily="34" charset="0"/>
                </a:rPr>
                <a:t>Preferencia por las conductas</a:t>
              </a:r>
            </a:p>
          </p:txBody>
        </p:sp>
        <p:sp>
          <p:nvSpPr>
            <p:cNvPr id="7" name="16 CuadroTexto">
              <a:extLst>
                <a:ext uri="{FF2B5EF4-FFF2-40B4-BE49-F238E27FC236}">
                  <a16:creationId xmlns:a16="http://schemas.microsoft.com/office/drawing/2014/main" id="{1409F44E-0BFA-C320-0686-0F108FAC0F04}"/>
                </a:ext>
              </a:extLst>
            </p:cNvPr>
            <p:cNvSpPr txBox="1">
              <a:spLocks noChangeArrowheads="1"/>
            </p:cNvSpPr>
            <p:nvPr/>
          </p:nvSpPr>
          <p:spPr bwMode="auto">
            <a:xfrm>
              <a:off x="2238375" y="4125145"/>
              <a:ext cx="3786188" cy="534910"/>
            </a:xfrm>
            <a:prstGeom prst="rect">
              <a:avLst/>
            </a:prstGeom>
            <a:noFill/>
            <a:ln w="9525">
              <a:noFill/>
              <a:miter lim="800000"/>
              <a:headEnd/>
              <a:tailEnd/>
            </a:ln>
          </p:spPr>
          <p:txBody>
            <a:bodyPr>
              <a:spAutoFit/>
            </a:bodyPr>
            <a:lstStyle/>
            <a:p>
              <a:pPr marL="285750" indent="-285750">
                <a:buFont typeface="Wingdings" panose="05000000000000000000" pitchFamily="2" charset="2"/>
                <a:buChar char="ü"/>
              </a:pPr>
              <a:r>
                <a:rPr lang="es-MX" sz="1400" dirty="0">
                  <a:latin typeface="Arial Nova" panose="020B0504020202020204" pitchFamily="34" charset="0"/>
                </a:rPr>
                <a:t>Adopción de las ciencias naturales como modelo</a:t>
              </a:r>
            </a:p>
          </p:txBody>
        </p:sp>
        <p:sp>
          <p:nvSpPr>
            <p:cNvPr id="8" name="17 CuadroTexto">
              <a:extLst>
                <a:ext uri="{FF2B5EF4-FFF2-40B4-BE49-F238E27FC236}">
                  <a16:creationId xmlns:a16="http://schemas.microsoft.com/office/drawing/2014/main" id="{0455D617-1D95-8289-E12D-CD7D195068EE}"/>
                </a:ext>
              </a:extLst>
            </p:cNvPr>
            <p:cNvSpPr txBox="1">
              <a:spLocks noChangeArrowheads="1"/>
            </p:cNvSpPr>
            <p:nvPr/>
          </p:nvSpPr>
          <p:spPr bwMode="auto">
            <a:xfrm>
              <a:off x="2238376" y="4714875"/>
              <a:ext cx="3000375" cy="314654"/>
            </a:xfrm>
            <a:prstGeom prst="rect">
              <a:avLst/>
            </a:prstGeom>
            <a:noFill/>
            <a:ln w="9525">
              <a:noFill/>
              <a:miter lim="800000"/>
              <a:headEnd/>
              <a:tailEnd/>
            </a:ln>
          </p:spPr>
          <p:txBody>
            <a:bodyPr>
              <a:spAutoFit/>
            </a:bodyPr>
            <a:lstStyle/>
            <a:p>
              <a:pPr marL="285750" indent="-285750">
                <a:buFont typeface="Wingdings" panose="05000000000000000000" pitchFamily="2" charset="2"/>
                <a:buChar char="ü"/>
              </a:pPr>
              <a:r>
                <a:rPr lang="es-MX" sz="1400">
                  <a:latin typeface="Arial Nova" panose="020B0504020202020204" pitchFamily="34" charset="0"/>
                </a:rPr>
                <a:t>Enfoque deductivo</a:t>
              </a:r>
            </a:p>
          </p:txBody>
        </p:sp>
        <p:sp>
          <p:nvSpPr>
            <p:cNvPr id="9" name="18 CuadroTexto">
              <a:extLst>
                <a:ext uri="{FF2B5EF4-FFF2-40B4-BE49-F238E27FC236}">
                  <a16:creationId xmlns:a16="http://schemas.microsoft.com/office/drawing/2014/main" id="{D9F61A61-61E2-289A-FD24-C5CAA0A9FC68}"/>
                </a:ext>
              </a:extLst>
            </p:cNvPr>
            <p:cNvSpPr txBox="1">
              <a:spLocks noChangeArrowheads="1"/>
            </p:cNvSpPr>
            <p:nvPr/>
          </p:nvSpPr>
          <p:spPr bwMode="auto">
            <a:xfrm>
              <a:off x="2238376" y="5214939"/>
              <a:ext cx="3357563" cy="534910"/>
            </a:xfrm>
            <a:prstGeom prst="rect">
              <a:avLst/>
            </a:prstGeom>
            <a:noFill/>
            <a:ln w="9525">
              <a:noFill/>
              <a:miter lim="800000"/>
              <a:headEnd/>
              <a:tailEnd/>
            </a:ln>
          </p:spPr>
          <p:txBody>
            <a:bodyPr>
              <a:spAutoFit/>
            </a:bodyPr>
            <a:lstStyle/>
            <a:p>
              <a:pPr marL="285750" indent="-285750">
                <a:buFont typeface="Wingdings" panose="05000000000000000000" pitchFamily="2" charset="2"/>
                <a:buChar char="ü"/>
              </a:pPr>
              <a:r>
                <a:rPr lang="es-MX" sz="1400">
                  <a:latin typeface="Arial Nova" panose="020B0504020202020204" pitchFamily="34" charset="0"/>
                </a:rPr>
                <a:t>Identificación de leyes científicas </a:t>
              </a:r>
            </a:p>
          </p:txBody>
        </p:sp>
        <p:sp>
          <p:nvSpPr>
            <p:cNvPr id="10" name="6 CuadroTexto">
              <a:extLst>
                <a:ext uri="{FF2B5EF4-FFF2-40B4-BE49-F238E27FC236}">
                  <a16:creationId xmlns:a16="http://schemas.microsoft.com/office/drawing/2014/main" id="{8FB7B7CE-088B-7E35-52FE-2DF5258F6741}"/>
                </a:ext>
              </a:extLst>
            </p:cNvPr>
            <p:cNvSpPr txBox="1">
              <a:spLocks noChangeArrowheads="1"/>
            </p:cNvSpPr>
            <p:nvPr/>
          </p:nvSpPr>
          <p:spPr bwMode="auto">
            <a:xfrm>
              <a:off x="6453189" y="2643189"/>
              <a:ext cx="3000375" cy="314654"/>
            </a:xfrm>
            <a:prstGeom prst="rect">
              <a:avLst/>
            </a:prstGeom>
            <a:noFill/>
            <a:ln w="9525">
              <a:noFill/>
              <a:miter lim="800000"/>
              <a:headEnd/>
              <a:tailEnd/>
            </a:ln>
          </p:spPr>
          <p:txBody>
            <a:bodyPr>
              <a:spAutoFit/>
            </a:bodyPr>
            <a:lstStyle/>
            <a:p>
              <a:pPr marL="285750" indent="-285750">
                <a:buFont typeface="Wingdings" panose="05000000000000000000" pitchFamily="2" charset="2"/>
                <a:buChar char="ü"/>
              </a:pPr>
              <a:r>
                <a:rPr lang="es-MX" sz="1400" dirty="0">
                  <a:latin typeface="Arial Nova" panose="020B0504020202020204" pitchFamily="34" charset="0"/>
                </a:rPr>
                <a:t>Datos cualitativos</a:t>
              </a:r>
            </a:p>
          </p:txBody>
        </p:sp>
        <p:sp>
          <p:nvSpPr>
            <p:cNvPr id="11" name="7 CuadroTexto">
              <a:extLst>
                <a:ext uri="{FF2B5EF4-FFF2-40B4-BE49-F238E27FC236}">
                  <a16:creationId xmlns:a16="http://schemas.microsoft.com/office/drawing/2014/main" id="{20D72EFC-8080-C16A-5A56-67B3E5836C8E}"/>
                </a:ext>
              </a:extLst>
            </p:cNvPr>
            <p:cNvSpPr txBox="1">
              <a:spLocks noChangeArrowheads="1"/>
            </p:cNvSpPr>
            <p:nvPr/>
          </p:nvSpPr>
          <p:spPr bwMode="auto">
            <a:xfrm>
              <a:off x="6453189" y="3071814"/>
              <a:ext cx="3857625" cy="534910"/>
            </a:xfrm>
            <a:prstGeom prst="rect">
              <a:avLst/>
            </a:prstGeom>
            <a:noFill/>
            <a:ln w="9525">
              <a:noFill/>
              <a:miter lim="800000"/>
              <a:headEnd/>
              <a:tailEnd/>
            </a:ln>
          </p:spPr>
          <p:txBody>
            <a:bodyPr>
              <a:spAutoFit/>
            </a:bodyPr>
            <a:lstStyle/>
            <a:p>
              <a:pPr marL="285750" indent="-285750">
                <a:buFont typeface="Wingdings" panose="05000000000000000000" pitchFamily="2" charset="2"/>
                <a:buChar char="ü"/>
              </a:pPr>
              <a:r>
                <a:rPr lang="es-MX" sz="1400" dirty="0">
                  <a:latin typeface="Arial Nova" panose="020B0504020202020204" pitchFamily="34" charset="0"/>
                </a:rPr>
                <a:t>Investigación en contextos naturales</a:t>
              </a:r>
            </a:p>
          </p:txBody>
        </p:sp>
        <p:sp>
          <p:nvSpPr>
            <p:cNvPr id="12" name="9 CuadroTexto">
              <a:extLst>
                <a:ext uri="{FF2B5EF4-FFF2-40B4-BE49-F238E27FC236}">
                  <a16:creationId xmlns:a16="http://schemas.microsoft.com/office/drawing/2014/main" id="{C99D8DEB-35C1-209A-E2EC-2538AC8C12D9}"/>
                </a:ext>
              </a:extLst>
            </p:cNvPr>
            <p:cNvSpPr txBox="1">
              <a:spLocks noChangeArrowheads="1"/>
            </p:cNvSpPr>
            <p:nvPr/>
          </p:nvSpPr>
          <p:spPr bwMode="auto">
            <a:xfrm>
              <a:off x="6453189" y="3571875"/>
              <a:ext cx="3429000" cy="534910"/>
            </a:xfrm>
            <a:prstGeom prst="rect">
              <a:avLst/>
            </a:prstGeom>
            <a:noFill/>
            <a:ln w="9525">
              <a:noFill/>
              <a:miter lim="800000"/>
              <a:headEnd/>
              <a:tailEnd/>
            </a:ln>
          </p:spPr>
          <p:txBody>
            <a:bodyPr>
              <a:spAutoFit/>
            </a:bodyPr>
            <a:lstStyle/>
            <a:p>
              <a:pPr marL="285750" indent="-285750">
                <a:buFont typeface="Wingdings" panose="05000000000000000000" pitchFamily="2" charset="2"/>
                <a:buChar char="ü"/>
              </a:pPr>
              <a:r>
                <a:rPr lang="es-MX" sz="1400">
                  <a:latin typeface="Arial Nova" panose="020B0504020202020204" pitchFamily="34" charset="0"/>
                </a:rPr>
                <a:t>Preferencia por los significados</a:t>
              </a:r>
            </a:p>
          </p:txBody>
        </p:sp>
        <p:sp>
          <p:nvSpPr>
            <p:cNvPr id="13" name="10 CuadroTexto">
              <a:extLst>
                <a:ext uri="{FF2B5EF4-FFF2-40B4-BE49-F238E27FC236}">
                  <a16:creationId xmlns:a16="http://schemas.microsoft.com/office/drawing/2014/main" id="{563BE7DF-AA8B-728E-E060-FB98A487CC28}"/>
                </a:ext>
              </a:extLst>
            </p:cNvPr>
            <p:cNvSpPr txBox="1">
              <a:spLocks noChangeArrowheads="1"/>
            </p:cNvSpPr>
            <p:nvPr/>
          </p:nvSpPr>
          <p:spPr bwMode="auto">
            <a:xfrm>
              <a:off x="6453189" y="4114758"/>
              <a:ext cx="3786187" cy="534910"/>
            </a:xfrm>
            <a:prstGeom prst="rect">
              <a:avLst/>
            </a:prstGeom>
            <a:noFill/>
            <a:ln w="9525">
              <a:noFill/>
              <a:miter lim="800000"/>
              <a:headEnd/>
              <a:tailEnd/>
            </a:ln>
          </p:spPr>
          <p:txBody>
            <a:bodyPr>
              <a:spAutoFit/>
            </a:bodyPr>
            <a:lstStyle/>
            <a:p>
              <a:pPr marL="285750" indent="-285750">
                <a:buFont typeface="Wingdings" panose="05000000000000000000" pitchFamily="2" charset="2"/>
                <a:buChar char="ü"/>
              </a:pPr>
              <a:r>
                <a:rPr lang="es-MX" sz="1400" dirty="0">
                  <a:latin typeface="Arial Nova" panose="020B0504020202020204" pitchFamily="34" charset="0"/>
                </a:rPr>
                <a:t>Rechazo por las ciencias naturales como modelo</a:t>
              </a:r>
            </a:p>
          </p:txBody>
        </p:sp>
        <p:sp>
          <p:nvSpPr>
            <p:cNvPr id="14" name="11 CuadroTexto">
              <a:extLst>
                <a:ext uri="{FF2B5EF4-FFF2-40B4-BE49-F238E27FC236}">
                  <a16:creationId xmlns:a16="http://schemas.microsoft.com/office/drawing/2014/main" id="{8A974760-2110-E414-A010-57BB8D4F915F}"/>
                </a:ext>
              </a:extLst>
            </p:cNvPr>
            <p:cNvSpPr txBox="1">
              <a:spLocks noChangeArrowheads="1"/>
            </p:cNvSpPr>
            <p:nvPr/>
          </p:nvSpPr>
          <p:spPr bwMode="auto">
            <a:xfrm>
              <a:off x="6453189" y="4714875"/>
              <a:ext cx="3000375" cy="314654"/>
            </a:xfrm>
            <a:prstGeom prst="rect">
              <a:avLst/>
            </a:prstGeom>
            <a:noFill/>
            <a:ln w="9525">
              <a:noFill/>
              <a:miter lim="800000"/>
              <a:headEnd/>
              <a:tailEnd/>
            </a:ln>
          </p:spPr>
          <p:txBody>
            <a:bodyPr>
              <a:spAutoFit/>
            </a:bodyPr>
            <a:lstStyle/>
            <a:p>
              <a:pPr marL="285750" indent="-285750">
                <a:buFont typeface="Wingdings" panose="05000000000000000000" pitchFamily="2" charset="2"/>
                <a:buChar char="ü"/>
              </a:pPr>
              <a:r>
                <a:rPr lang="es-MX" sz="1400">
                  <a:latin typeface="Arial Nova" panose="020B0504020202020204" pitchFamily="34" charset="0"/>
                </a:rPr>
                <a:t>Enfoque inductivo</a:t>
              </a:r>
            </a:p>
          </p:txBody>
        </p:sp>
        <p:sp>
          <p:nvSpPr>
            <p:cNvPr id="15" name="12 CuadroTexto">
              <a:extLst>
                <a:ext uri="{FF2B5EF4-FFF2-40B4-BE49-F238E27FC236}">
                  <a16:creationId xmlns:a16="http://schemas.microsoft.com/office/drawing/2014/main" id="{E34AA49B-31A2-82BC-3729-E9538BBF6ADC}"/>
                </a:ext>
              </a:extLst>
            </p:cNvPr>
            <p:cNvSpPr txBox="1">
              <a:spLocks noChangeArrowheads="1"/>
            </p:cNvSpPr>
            <p:nvPr/>
          </p:nvSpPr>
          <p:spPr bwMode="auto">
            <a:xfrm>
              <a:off x="6453189" y="5214939"/>
              <a:ext cx="3357562" cy="534910"/>
            </a:xfrm>
            <a:prstGeom prst="rect">
              <a:avLst/>
            </a:prstGeom>
            <a:noFill/>
            <a:ln w="9525">
              <a:noFill/>
              <a:miter lim="800000"/>
              <a:headEnd/>
              <a:tailEnd/>
            </a:ln>
          </p:spPr>
          <p:txBody>
            <a:bodyPr>
              <a:spAutoFit/>
            </a:bodyPr>
            <a:lstStyle/>
            <a:p>
              <a:pPr marL="285750" indent="-285750">
                <a:buFont typeface="Wingdings" panose="05000000000000000000" pitchFamily="2" charset="2"/>
                <a:buChar char="ü"/>
              </a:pPr>
              <a:r>
                <a:rPr lang="es-MX" sz="1400">
                  <a:latin typeface="Arial Nova" panose="020B0504020202020204" pitchFamily="34" charset="0"/>
                </a:rPr>
                <a:t>Búsqueda de patrones culturales</a:t>
              </a:r>
            </a:p>
          </p:txBody>
        </p:sp>
        <p:sp>
          <p:nvSpPr>
            <p:cNvPr id="16" name="5 CuadroTexto">
              <a:extLst>
                <a:ext uri="{FF2B5EF4-FFF2-40B4-BE49-F238E27FC236}">
                  <a16:creationId xmlns:a16="http://schemas.microsoft.com/office/drawing/2014/main" id="{599FCA74-854D-C535-6626-5737F78FFEEE}"/>
                </a:ext>
              </a:extLst>
            </p:cNvPr>
            <p:cNvSpPr txBox="1">
              <a:spLocks noChangeArrowheads="1"/>
            </p:cNvSpPr>
            <p:nvPr/>
          </p:nvSpPr>
          <p:spPr bwMode="auto">
            <a:xfrm>
              <a:off x="6667500" y="1987550"/>
              <a:ext cx="3143250" cy="597840"/>
            </a:xfrm>
            <a:prstGeom prst="rect">
              <a:avLst/>
            </a:prstGeom>
            <a:noFill/>
            <a:ln w="9525">
              <a:noFill/>
              <a:miter lim="800000"/>
              <a:headEnd/>
              <a:tailEnd/>
            </a:ln>
          </p:spPr>
          <p:txBody>
            <a:bodyPr>
              <a:spAutoFit/>
            </a:bodyPr>
            <a:lstStyle/>
            <a:p>
              <a:pPr algn="ctr"/>
              <a:r>
                <a:rPr lang="es-MX" sz="1600" b="1" dirty="0">
                  <a:solidFill>
                    <a:schemeClr val="bg1"/>
                  </a:solidFill>
                  <a:latin typeface="Arial Nova" panose="020B0504020202020204" pitchFamily="34" charset="0"/>
                </a:rPr>
                <a:t>INVESTIGACIÓN CUALITATIVA</a:t>
              </a:r>
            </a:p>
          </p:txBody>
        </p:sp>
      </p:grpSp>
      <p:sp>
        <p:nvSpPr>
          <p:cNvPr id="18" name="标题 4">
            <a:extLst>
              <a:ext uri="{FF2B5EF4-FFF2-40B4-BE49-F238E27FC236}">
                <a16:creationId xmlns:a16="http://schemas.microsoft.com/office/drawing/2014/main" id="{C5CD0E20-6E1C-2026-69B2-122DF8F9D527}"/>
              </a:ext>
            </a:extLst>
          </p:cNvPr>
          <p:cNvSpPr txBox="1">
            <a:spLocks/>
          </p:cNvSpPr>
          <p:nvPr/>
        </p:nvSpPr>
        <p:spPr>
          <a:xfrm>
            <a:off x="170688" y="141288"/>
            <a:ext cx="7568258" cy="519112"/>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s-ES" altLang="zh-CN" sz="2400" dirty="0">
                <a:solidFill>
                  <a:schemeClr val="bg1"/>
                </a:solidFill>
                <a:latin typeface="Arial Nova" panose="020B0504020202020204" pitchFamily="34" charset="0"/>
              </a:rPr>
              <a:t>Tipos de investigación por su acercamiento al objeto de estudio</a:t>
            </a:r>
          </a:p>
        </p:txBody>
      </p:sp>
      <p:sp>
        <p:nvSpPr>
          <p:cNvPr id="20" name="CuadroTexto 19">
            <a:extLst>
              <a:ext uri="{FF2B5EF4-FFF2-40B4-BE49-F238E27FC236}">
                <a16:creationId xmlns:a16="http://schemas.microsoft.com/office/drawing/2014/main" id="{D559D05E-92C3-44C1-1A21-F0A01AD5EA67}"/>
              </a:ext>
            </a:extLst>
          </p:cNvPr>
          <p:cNvSpPr txBox="1"/>
          <p:nvPr/>
        </p:nvSpPr>
        <p:spPr>
          <a:xfrm>
            <a:off x="385546" y="4699217"/>
            <a:ext cx="8909250" cy="246221"/>
          </a:xfrm>
          <a:prstGeom prst="rect">
            <a:avLst/>
          </a:prstGeom>
          <a:noFill/>
        </p:spPr>
        <p:txBody>
          <a:bodyPr wrap="square">
            <a:spAutoFit/>
          </a:bodyPr>
          <a:lstStyle/>
          <a:p>
            <a:r>
              <a:rPr lang="es-MX" sz="1000" b="1" dirty="0">
                <a:latin typeface="Arial Nova" panose="020B0504020202020204" pitchFamily="34" charset="0"/>
              </a:rPr>
              <a:t>FUENTE</a:t>
            </a:r>
            <a:r>
              <a:rPr lang="es-MX" sz="1000" dirty="0">
                <a:latin typeface="Arial Nova" panose="020B0504020202020204" pitchFamily="34" charset="0"/>
              </a:rPr>
              <a:t>: Sandín Esteban, Ma Paz. Investigación Cualitativa en Educación. Fundamentos y Tradiciones, Ed. McGraw Hill. España 2003. pp.88</a:t>
            </a:r>
          </a:p>
        </p:txBody>
      </p:sp>
    </p:spTree>
    <p:extLst>
      <p:ext uri="{BB962C8B-B14F-4D97-AF65-F5344CB8AC3E}">
        <p14:creationId xmlns:p14="http://schemas.microsoft.com/office/powerpoint/2010/main" val="7310198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8"/>
                                        </p:tgtEl>
                                        <p:attrNameLst>
                                          <p:attrName>ppt_y</p:attrName>
                                        </p:attrNameLst>
                                      </p:cBhvr>
                                      <p:tavLst>
                                        <p:tav tm="0">
                                          <p:val>
                                            <p:strVal val="#ppt_y"/>
                                          </p:val>
                                        </p:tav>
                                        <p:tav tm="100000">
                                          <p:val>
                                            <p:strVal val="#ppt_y"/>
                                          </p:val>
                                        </p:tav>
                                      </p:tavLst>
                                    </p:anim>
                                    <p:anim calcmode="lin" valueType="num">
                                      <p:cBhvr>
                                        <p:cTn id="12"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Tabla">
            <a:extLst>
              <a:ext uri="{FF2B5EF4-FFF2-40B4-BE49-F238E27FC236}">
                <a16:creationId xmlns:a16="http://schemas.microsoft.com/office/drawing/2014/main" id="{FCCE18E1-6C8D-716E-EAEA-591BFB7B50BA}"/>
              </a:ext>
            </a:extLst>
          </p:cNvPr>
          <p:cNvGraphicFramePr>
            <a:graphicFrameLocks noGrp="1"/>
          </p:cNvGraphicFramePr>
          <p:nvPr>
            <p:extLst>
              <p:ext uri="{D42A27DB-BD31-4B8C-83A1-F6EECF244321}">
                <p14:modId xmlns:p14="http://schemas.microsoft.com/office/powerpoint/2010/main" val="4015989001"/>
              </p:ext>
            </p:extLst>
          </p:nvPr>
        </p:nvGraphicFramePr>
        <p:xfrm>
          <a:off x="1248808" y="820334"/>
          <a:ext cx="6646384" cy="4130660"/>
        </p:xfrm>
        <a:graphic>
          <a:graphicData uri="http://schemas.openxmlformats.org/drawingml/2006/table">
            <a:tbl>
              <a:tblPr firstRow="1" bandRow="1">
                <a:tableStyleId>{F5AB1C69-6EDB-4FF4-983F-18BD219EF322}</a:tableStyleId>
              </a:tblPr>
              <a:tblGrid>
                <a:gridCol w="1619927">
                  <a:extLst>
                    <a:ext uri="{9D8B030D-6E8A-4147-A177-3AD203B41FA5}">
                      <a16:colId xmlns:a16="http://schemas.microsoft.com/office/drawing/2014/main" val="20000"/>
                    </a:ext>
                  </a:extLst>
                </a:gridCol>
                <a:gridCol w="5026457">
                  <a:extLst>
                    <a:ext uri="{9D8B030D-6E8A-4147-A177-3AD203B41FA5}">
                      <a16:colId xmlns:a16="http://schemas.microsoft.com/office/drawing/2014/main" val="20001"/>
                    </a:ext>
                  </a:extLst>
                </a:gridCol>
              </a:tblGrid>
              <a:tr h="329797">
                <a:tc>
                  <a:txBody>
                    <a:bodyPr/>
                    <a:lstStyle/>
                    <a:p>
                      <a:pPr algn="ctr"/>
                      <a:endParaRPr lang="es-MX" sz="2000" b="1" dirty="0"/>
                    </a:p>
                  </a:txBody>
                  <a:tcPr/>
                </a:tc>
                <a:tc>
                  <a:txBody>
                    <a:bodyPr/>
                    <a:lstStyle/>
                    <a:p>
                      <a:endParaRPr lang="es-MX" dirty="0"/>
                    </a:p>
                  </a:txBody>
                  <a:tcPr/>
                </a:tc>
                <a:extLst>
                  <a:ext uri="{0D108BD9-81ED-4DB2-BD59-A6C34878D82A}">
                    <a16:rowId xmlns:a16="http://schemas.microsoft.com/office/drawing/2014/main" val="10000"/>
                  </a:ext>
                </a:extLst>
              </a:tr>
              <a:tr h="665386">
                <a:tc>
                  <a:txBody>
                    <a:bodyPr/>
                    <a:lstStyle/>
                    <a:p>
                      <a:pPr algn="ctr"/>
                      <a:endParaRPr lang="es-MX" sz="2000" dirty="0"/>
                    </a:p>
                  </a:txBody>
                  <a:tcPr/>
                </a:tc>
                <a:tc>
                  <a:txBody>
                    <a:bodyPr/>
                    <a:lstStyle/>
                    <a:p>
                      <a:endParaRPr lang="es-MX" dirty="0"/>
                    </a:p>
                  </a:txBody>
                  <a:tcPr/>
                </a:tc>
                <a:extLst>
                  <a:ext uri="{0D108BD9-81ED-4DB2-BD59-A6C34878D82A}">
                    <a16:rowId xmlns:a16="http://schemas.microsoft.com/office/drawing/2014/main" val="10001"/>
                  </a:ext>
                </a:extLst>
              </a:tr>
              <a:tr h="780254">
                <a:tc>
                  <a:txBody>
                    <a:bodyPr/>
                    <a:lstStyle/>
                    <a:p>
                      <a:pPr algn="ctr"/>
                      <a:endParaRPr lang="es-MX" sz="2000" dirty="0"/>
                    </a:p>
                  </a:txBody>
                  <a:tcPr/>
                </a:tc>
                <a:tc>
                  <a:txBody>
                    <a:bodyPr/>
                    <a:lstStyle/>
                    <a:p>
                      <a:endParaRPr lang="es-MX" dirty="0"/>
                    </a:p>
                  </a:txBody>
                  <a:tcPr/>
                </a:tc>
                <a:extLst>
                  <a:ext uri="{0D108BD9-81ED-4DB2-BD59-A6C34878D82A}">
                    <a16:rowId xmlns:a16="http://schemas.microsoft.com/office/drawing/2014/main" val="10002"/>
                  </a:ext>
                </a:extLst>
              </a:tr>
              <a:tr h="778625">
                <a:tc>
                  <a:txBody>
                    <a:bodyPr/>
                    <a:lstStyle/>
                    <a:p>
                      <a:pPr algn="ctr"/>
                      <a:endParaRPr lang="es-MX" sz="2000" dirty="0"/>
                    </a:p>
                  </a:txBody>
                  <a:tcPr/>
                </a:tc>
                <a:tc>
                  <a:txBody>
                    <a:bodyPr/>
                    <a:lstStyle/>
                    <a:p>
                      <a:endParaRPr lang="es-MX" dirty="0"/>
                    </a:p>
                  </a:txBody>
                  <a:tcPr/>
                </a:tc>
                <a:extLst>
                  <a:ext uri="{0D108BD9-81ED-4DB2-BD59-A6C34878D82A}">
                    <a16:rowId xmlns:a16="http://schemas.microsoft.com/office/drawing/2014/main" val="10003"/>
                  </a:ext>
                </a:extLst>
              </a:tr>
              <a:tr h="1510155">
                <a:tc>
                  <a:txBody>
                    <a:bodyPr/>
                    <a:lstStyle/>
                    <a:p>
                      <a:pPr algn="ctr"/>
                      <a:endParaRPr lang="es-MX" sz="2000" dirty="0"/>
                    </a:p>
                    <a:p>
                      <a:pPr algn="ctr"/>
                      <a:endParaRPr lang="es-MX"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1600" dirty="0"/>
                    </a:p>
                  </a:txBody>
                  <a:tcPr/>
                </a:tc>
                <a:extLst>
                  <a:ext uri="{0D108BD9-81ED-4DB2-BD59-A6C34878D82A}">
                    <a16:rowId xmlns:a16="http://schemas.microsoft.com/office/drawing/2014/main" val="10004"/>
                  </a:ext>
                </a:extLst>
              </a:tr>
            </a:tbl>
          </a:graphicData>
        </a:graphic>
      </p:graphicFrame>
      <p:grpSp>
        <p:nvGrpSpPr>
          <p:cNvPr id="12" name="Grupo 11">
            <a:extLst>
              <a:ext uri="{FF2B5EF4-FFF2-40B4-BE49-F238E27FC236}">
                <a16:creationId xmlns:a16="http://schemas.microsoft.com/office/drawing/2014/main" id="{F4A85C6A-9327-B6D0-0263-658FC42F244C}"/>
              </a:ext>
            </a:extLst>
          </p:cNvPr>
          <p:cNvGrpSpPr/>
          <p:nvPr/>
        </p:nvGrpSpPr>
        <p:grpSpPr>
          <a:xfrm>
            <a:off x="1289373" y="840060"/>
            <a:ext cx="6386849" cy="4102684"/>
            <a:chOff x="1633335" y="328178"/>
            <a:chExt cx="6505156" cy="6041973"/>
          </a:xfrm>
        </p:grpSpPr>
        <p:sp>
          <p:nvSpPr>
            <p:cNvPr id="3" name="4 CuadroTexto">
              <a:extLst>
                <a:ext uri="{FF2B5EF4-FFF2-40B4-BE49-F238E27FC236}">
                  <a16:creationId xmlns:a16="http://schemas.microsoft.com/office/drawing/2014/main" id="{6CCF900E-FE7F-5BEA-3254-675FF92F0BCB}"/>
                </a:ext>
              </a:extLst>
            </p:cNvPr>
            <p:cNvSpPr txBox="1">
              <a:spLocks noChangeArrowheads="1"/>
            </p:cNvSpPr>
            <p:nvPr/>
          </p:nvSpPr>
          <p:spPr bwMode="auto">
            <a:xfrm>
              <a:off x="1668823" y="328178"/>
              <a:ext cx="1580110" cy="453259"/>
            </a:xfrm>
            <a:prstGeom prst="rect">
              <a:avLst/>
            </a:prstGeom>
            <a:noFill/>
            <a:ln w="9525">
              <a:noFill/>
              <a:miter lim="800000"/>
              <a:headEnd/>
              <a:tailEnd/>
            </a:ln>
          </p:spPr>
          <p:txBody>
            <a:bodyPr wrap="square">
              <a:spAutoFit/>
            </a:bodyPr>
            <a:lstStyle/>
            <a:p>
              <a:pPr algn="ctr"/>
              <a:r>
                <a:rPr lang="es-MX" sz="1400" b="1" dirty="0">
                  <a:solidFill>
                    <a:schemeClr val="bg1"/>
                  </a:solidFill>
                  <a:latin typeface="Arial Nova" panose="020B0504020202020204" pitchFamily="34" charset="0"/>
                </a:rPr>
                <a:t>TIPO</a:t>
              </a:r>
              <a:endParaRPr lang="es-MX" sz="1100" b="1" dirty="0">
                <a:solidFill>
                  <a:schemeClr val="bg1"/>
                </a:solidFill>
                <a:latin typeface="Arial Nova" panose="020B0504020202020204" pitchFamily="34" charset="0"/>
              </a:endParaRPr>
            </a:p>
          </p:txBody>
        </p:sp>
        <p:sp>
          <p:nvSpPr>
            <p:cNvPr id="4" name="5 CuadroTexto">
              <a:extLst>
                <a:ext uri="{FF2B5EF4-FFF2-40B4-BE49-F238E27FC236}">
                  <a16:creationId xmlns:a16="http://schemas.microsoft.com/office/drawing/2014/main" id="{E8197693-10C8-8EBE-7774-A5A3D35A0183}"/>
                </a:ext>
              </a:extLst>
            </p:cNvPr>
            <p:cNvSpPr txBox="1">
              <a:spLocks noChangeArrowheads="1"/>
            </p:cNvSpPr>
            <p:nvPr/>
          </p:nvSpPr>
          <p:spPr bwMode="auto">
            <a:xfrm>
              <a:off x="1662593" y="1170887"/>
              <a:ext cx="1638632" cy="385270"/>
            </a:xfrm>
            <a:prstGeom prst="rect">
              <a:avLst/>
            </a:prstGeom>
            <a:noFill/>
            <a:ln w="9525">
              <a:noFill/>
              <a:miter lim="800000"/>
              <a:headEnd/>
              <a:tailEnd/>
            </a:ln>
          </p:spPr>
          <p:txBody>
            <a:bodyPr wrap="square">
              <a:spAutoFit/>
            </a:bodyPr>
            <a:lstStyle/>
            <a:p>
              <a:pPr algn="just"/>
              <a:r>
                <a:rPr lang="es-MX" sz="1100" dirty="0">
                  <a:latin typeface="Arial Nova" panose="020B0504020202020204" pitchFamily="34" charset="0"/>
                </a:rPr>
                <a:t>1. Unidisciplinaria</a:t>
              </a:r>
            </a:p>
          </p:txBody>
        </p:sp>
        <p:sp>
          <p:nvSpPr>
            <p:cNvPr id="5" name="6 CuadroTexto">
              <a:extLst>
                <a:ext uri="{FF2B5EF4-FFF2-40B4-BE49-F238E27FC236}">
                  <a16:creationId xmlns:a16="http://schemas.microsoft.com/office/drawing/2014/main" id="{C67CD901-18E7-706B-43BF-61D92FA62637}"/>
                </a:ext>
              </a:extLst>
            </p:cNvPr>
            <p:cNvSpPr txBox="1">
              <a:spLocks noChangeArrowheads="1"/>
            </p:cNvSpPr>
            <p:nvPr/>
          </p:nvSpPr>
          <p:spPr bwMode="auto">
            <a:xfrm>
              <a:off x="1633335" y="2276105"/>
              <a:ext cx="1697154" cy="261610"/>
            </a:xfrm>
            <a:prstGeom prst="rect">
              <a:avLst/>
            </a:prstGeom>
            <a:noFill/>
            <a:ln w="9525">
              <a:noFill/>
              <a:miter lim="800000"/>
              <a:headEnd/>
              <a:tailEnd/>
            </a:ln>
          </p:spPr>
          <p:txBody>
            <a:bodyPr wrap="square">
              <a:spAutoFit/>
            </a:bodyPr>
            <a:lstStyle/>
            <a:p>
              <a:pPr marL="342900" indent="-342900" algn="just"/>
              <a:r>
                <a:rPr lang="es-MX" sz="1100" dirty="0">
                  <a:latin typeface="Arial Nova" panose="020B0504020202020204" pitchFamily="34" charset="0"/>
                </a:rPr>
                <a:t>2. Multidisciplinaria</a:t>
              </a:r>
            </a:p>
          </p:txBody>
        </p:sp>
        <p:sp>
          <p:nvSpPr>
            <p:cNvPr id="6" name="7 CuadroTexto">
              <a:extLst>
                <a:ext uri="{FF2B5EF4-FFF2-40B4-BE49-F238E27FC236}">
                  <a16:creationId xmlns:a16="http://schemas.microsoft.com/office/drawing/2014/main" id="{CD50E69E-1B09-2584-A8F8-5785B826A5D0}"/>
                </a:ext>
              </a:extLst>
            </p:cNvPr>
            <p:cNvSpPr txBox="1">
              <a:spLocks noChangeArrowheads="1"/>
            </p:cNvSpPr>
            <p:nvPr/>
          </p:nvSpPr>
          <p:spPr bwMode="auto">
            <a:xfrm>
              <a:off x="1650397" y="3407404"/>
              <a:ext cx="1755677" cy="261610"/>
            </a:xfrm>
            <a:prstGeom prst="rect">
              <a:avLst/>
            </a:prstGeom>
            <a:noFill/>
            <a:ln w="9525">
              <a:noFill/>
              <a:miter lim="800000"/>
              <a:headEnd/>
              <a:tailEnd/>
            </a:ln>
          </p:spPr>
          <p:txBody>
            <a:bodyPr wrap="square">
              <a:spAutoFit/>
            </a:bodyPr>
            <a:lstStyle/>
            <a:p>
              <a:pPr marL="342900" indent="-342900" algn="just"/>
              <a:r>
                <a:rPr lang="es-MX" sz="1100" dirty="0">
                  <a:latin typeface="Arial Nova" panose="020B0504020202020204" pitchFamily="34" charset="0"/>
                </a:rPr>
                <a:t>3. Interdisciplinaria</a:t>
              </a:r>
            </a:p>
          </p:txBody>
        </p:sp>
        <p:sp>
          <p:nvSpPr>
            <p:cNvPr id="7" name="9 CuadroTexto">
              <a:extLst>
                <a:ext uri="{FF2B5EF4-FFF2-40B4-BE49-F238E27FC236}">
                  <a16:creationId xmlns:a16="http://schemas.microsoft.com/office/drawing/2014/main" id="{3E716857-7D56-EFC4-C941-CACF3A942922}"/>
                </a:ext>
              </a:extLst>
            </p:cNvPr>
            <p:cNvSpPr txBox="1">
              <a:spLocks noChangeArrowheads="1"/>
            </p:cNvSpPr>
            <p:nvPr/>
          </p:nvSpPr>
          <p:spPr bwMode="auto">
            <a:xfrm>
              <a:off x="3371799" y="841814"/>
              <a:ext cx="4766686" cy="1087822"/>
            </a:xfrm>
            <a:prstGeom prst="rect">
              <a:avLst/>
            </a:prstGeom>
            <a:noFill/>
            <a:ln w="9525">
              <a:noFill/>
              <a:miter lim="800000"/>
              <a:headEnd/>
              <a:tailEnd/>
            </a:ln>
          </p:spPr>
          <p:txBody>
            <a:bodyPr wrap="square">
              <a:spAutoFit/>
            </a:bodyPr>
            <a:lstStyle/>
            <a:p>
              <a:pPr algn="just"/>
              <a:r>
                <a:rPr lang="es-MX" sz="1050" dirty="0">
                  <a:latin typeface="Arial Nova" panose="020B0504020202020204" pitchFamily="34" charset="0"/>
                </a:rPr>
                <a:t>Se aboca a indagar con fines explicativos o trasformadores de una parcela de la Realidad Social o Natural (objeto de estudio), desde la perspectiva de una disciplina en concreto: la Economía, la Sociología, la Física, la Química, la Ingeniería, etc.</a:t>
              </a:r>
            </a:p>
          </p:txBody>
        </p:sp>
        <p:sp>
          <p:nvSpPr>
            <p:cNvPr id="8" name="10 CuadroTexto">
              <a:extLst>
                <a:ext uri="{FF2B5EF4-FFF2-40B4-BE49-F238E27FC236}">
                  <a16:creationId xmlns:a16="http://schemas.microsoft.com/office/drawing/2014/main" id="{F9F7EE4C-CB18-50C7-510A-10ECB71B1010}"/>
                </a:ext>
              </a:extLst>
            </p:cNvPr>
            <p:cNvSpPr txBox="1">
              <a:spLocks noChangeArrowheads="1"/>
            </p:cNvSpPr>
            <p:nvPr/>
          </p:nvSpPr>
          <p:spPr bwMode="auto">
            <a:xfrm>
              <a:off x="3371805" y="1773240"/>
              <a:ext cx="4766686" cy="1325781"/>
            </a:xfrm>
            <a:prstGeom prst="rect">
              <a:avLst/>
            </a:prstGeom>
            <a:noFill/>
            <a:ln w="9525">
              <a:noFill/>
              <a:miter lim="800000"/>
              <a:headEnd/>
              <a:tailEnd/>
            </a:ln>
          </p:spPr>
          <p:txBody>
            <a:bodyPr wrap="square">
              <a:spAutoFit/>
            </a:bodyPr>
            <a:lstStyle/>
            <a:p>
              <a:pPr algn="just"/>
              <a:r>
                <a:rPr lang="es-MX" sz="1050">
                  <a:latin typeface="Arial Nova" panose="020B0504020202020204" pitchFamily="34" charset="0"/>
                </a:rPr>
                <a:t>Se aboca a indagar con fines explicativos o transformadores de una parcela de la Realidad Social o Natural (objeto de estudio), desde la perspectiva parcial y aislada de más de una disciplina y al final de la investigación se yuxtapone, se señala cómo ve cada una de dichas disciplinas al objeto de estudio.</a:t>
              </a:r>
            </a:p>
          </p:txBody>
        </p:sp>
        <p:sp>
          <p:nvSpPr>
            <p:cNvPr id="9" name="11 CuadroTexto">
              <a:extLst>
                <a:ext uri="{FF2B5EF4-FFF2-40B4-BE49-F238E27FC236}">
                  <a16:creationId xmlns:a16="http://schemas.microsoft.com/office/drawing/2014/main" id="{F3A12C79-F9C9-25CD-1084-AF00AF5F9173}"/>
                </a:ext>
              </a:extLst>
            </p:cNvPr>
            <p:cNvSpPr txBox="1">
              <a:spLocks noChangeArrowheads="1"/>
            </p:cNvSpPr>
            <p:nvPr/>
          </p:nvSpPr>
          <p:spPr bwMode="auto">
            <a:xfrm>
              <a:off x="3371805" y="2959160"/>
              <a:ext cx="4766686" cy="1087821"/>
            </a:xfrm>
            <a:prstGeom prst="rect">
              <a:avLst/>
            </a:prstGeom>
            <a:noFill/>
            <a:ln w="9525">
              <a:noFill/>
              <a:miter lim="800000"/>
              <a:headEnd/>
              <a:tailEnd/>
            </a:ln>
          </p:spPr>
          <p:txBody>
            <a:bodyPr wrap="square">
              <a:spAutoFit/>
            </a:bodyPr>
            <a:lstStyle/>
            <a:p>
              <a:pPr algn="just"/>
              <a:r>
                <a:rPr lang="es-MX" sz="1050" dirty="0">
                  <a:latin typeface="Arial Nova" panose="020B0504020202020204" pitchFamily="34" charset="0"/>
                </a:rPr>
                <a:t>Se aboca a indagar con fines explicativos o transformadores de una parcela de la Realidad Social o Natural (objeto de estudio), integrando (sintetizando) la perspectiva parcial de más de una disciplina, a través de una concepción teórica común del objeto de estudio. </a:t>
              </a:r>
            </a:p>
          </p:txBody>
        </p:sp>
        <p:sp>
          <p:nvSpPr>
            <p:cNvPr id="10" name="12 CuadroTexto">
              <a:extLst>
                <a:ext uri="{FF2B5EF4-FFF2-40B4-BE49-F238E27FC236}">
                  <a16:creationId xmlns:a16="http://schemas.microsoft.com/office/drawing/2014/main" id="{83C3292D-BE46-9904-9477-F7DF85A62CB9}"/>
                </a:ext>
              </a:extLst>
            </p:cNvPr>
            <p:cNvSpPr txBox="1">
              <a:spLocks noChangeArrowheads="1"/>
            </p:cNvSpPr>
            <p:nvPr/>
          </p:nvSpPr>
          <p:spPr bwMode="auto">
            <a:xfrm>
              <a:off x="1650397" y="4939550"/>
              <a:ext cx="1902635" cy="430886"/>
            </a:xfrm>
            <a:prstGeom prst="rect">
              <a:avLst/>
            </a:prstGeom>
            <a:noFill/>
            <a:ln w="9525">
              <a:noFill/>
              <a:miter lim="800000"/>
              <a:headEnd/>
              <a:tailEnd/>
            </a:ln>
          </p:spPr>
          <p:txBody>
            <a:bodyPr wrap="square">
              <a:spAutoFit/>
            </a:bodyPr>
            <a:lstStyle/>
            <a:p>
              <a:pPr marL="342900" indent="-342900" algn="just"/>
              <a:r>
                <a:rPr lang="es-MX" sz="1100" dirty="0">
                  <a:latin typeface="Arial Nova" panose="020B0504020202020204" pitchFamily="34" charset="0"/>
                </a:rPr>
                <a:t>4. Transdisciplinaria</a:t>
              </a:r>
            </a:p>
            <a:p>
              <a:pPr marL="342900" indent="-342900" algn="just"/>
              <a:endParaRPr lang="es-MX" sz="1100" dirty="0">
                <a:latin typeface="Arial Nova" panose="020B0504020202020204" pitchFamily="34" charset="0"/>
              </a:endParaRPr>
            </a:p>
          </p:txBody>
        </p:sp>
        <p:sp>
          <p:nvSpPr>
            <p:cNvPr id="11" name="13 CuadroTexto">
              <a:extLst>
                <a:ext uri="{FF2B5EF4-FFF2-40B4-BE49-F238E27FC236}">
                  <a16:creationId xmlns:a16="http://schemas.microsoft.com/office/drawing/2014/main" id="{A0E1155B-853A-FDFF-5BB9-BB6712435F1B}"/>
                </a:ext>
              </a:extLst>
            </p:cNvPr>
            <p:cNvSpPr txBox="1">
              <a:spLocks noChangeArrowheads="1"/>
            </p:cNvSpPr>
            <p:nvPr/>
          </p:nvSpPr>
          <p:spPr bwMode="auto">
            <a:xfrm>
              <a:off x="3371805" y="4092526"/>
              <a:ext cx="4766686" cy="2277625"/>
            </a:xfrm>
            <a:prstGeom prst="rect">
              <a:avLst/>
            </a:prstGeom>
            <a:noFill/>
            <a:ln w="9525">
              <a:noFill/>
              <a:miter lim="800000"/>
              <a:headEnd/>
              <a:tailEnd/>
            </a:ln>
          </p:spPr>
          <p:txBody>
            <a:bodyPr wrap="square">
              <a:spAutoFit/>
            </a:bodyPr>
            <a:lstStyle/>
            <a:p>
              <a:pPr algn="just"/>
              <a:r>
                <a:rPr lang="es-MX" sz="1050" dirty="0">
                  <a:solidFill>
                    <a:srgbClr val="000000"/>
                  </a:solidFill>
                  <a:latin typeface="Arial Nova" panose="020B0504020202020204" pitchFamily="34" charset="0"/>
                </a:rPr>
                <a:t>Busca recuperar la visión de los diferentes actores que intervienen en la dinámica de un fenómeno de la realidad y que le da razón de ser, y sumarla a  la visión interdisciplinaria en la construcción del objeto de estudio y de transformación. Tiene como intención superar la fragmentación del conocimiento, más allá del enriquecimiento de las disciplinas con diferentes saberes (multidisciplinar) y del intercambio epistemológico y de métodos científicos de los saberes (interdisciplina).  Se interesa por la dinámica que produce la acción simultánea de varios niveles de la realidad. </a:t>
              </a:r>
            </a:p>
            <a:p>
              <a:pPr algn="just"/>
              <a:endParaRPr lang="es-MX" sz="1050" dirty="0">
                <a:latin typeface="Arial Nova" panose="020B0504020202020204" pitchFamily="34" charset="0"/>
              </a:endParaRPr>
            </a:p>
          </p:txBody>
        </p:sp>
      </p:grpSp>
      <p:sp>
        <p:nvSpPr>
          <p:cNvPr id="23" name="4 CuadroTexto">
            <a:extLst>
              <a:ext uri="{FF2B5EF4-FFF2-40B4-BE49-F238E27FC236}">
                <a16:creationId xmlns:a16="http://schemas.microsoft.com/office/drawing/2014/main" id="{3D1EADD5-7732-088C-8E28-141CF7590DA6}"/>
              </a:ext>
            </a:extLst>
          </p:cNvPr>
          <p:cNvSpPr txBox="1">
            <a:spLocks noChangeArrowheads="1"/>
          </p:cNvSpPr>
          <p:nvPr/>
        </p:nvSpPr>
        <p:spPr bwMode="auto">
          <a:xfrm>
            <a:off x="4572000" y="847494"/>
            <a:ext cx="1551373" cy="307777"/>
          </a:xfrm>
          <a:prstGeom prst="rect">
            <a:avLst/>
          </a:prstGeom>
          <a:noFill/>
          <a:ln w="9525">
            <a:noFill/>
            <a:miter lim="800000"/>
            <a:headEnd/>
            <a:tailEnd/>
          </a:ln>
        </p:spPr>
        <p:txBody>
          <a:bodyPr wrap="square">
            <a:spAutoFit/>
          </a:bodyPr>
          <a:lstStyle/>
          <a:p>
            <a:pPr algn="ctr"/>
            <a:r>
              <a:rPr lang="es-MX" sz="1400" b="1" dirty="0">
                <a:solidFill>
                  <a:schemeClr val="bg1"/>
                </a:solidFill>
                <a:latin typeface="Arial Nova" panose="020B0504020202020204" pitchFamily="34" charset="0"/>
              </a:rPr>
              <a:t>ABORDAJE</a:t>
            </a:r>
          </a:p>
        </p:txBody>
      </p:sp>
      <p:sp>
        <p:nvSpPr>
          <p:cNvPr id="24" name="标题 4">
            <a:extLst>
              <a:ext uri="{FF2B5EF4-FFF2-40B4-BE49-F238E27FC236}">
                <a16:creationId xmlns:a16="http://schemas.microsoft.com/office/drawing/2014/main" id="{618E18CC-C2ED-DB75-8AF2-A23E76C4AC13}"/>
              </a:ext>
            </a:extLst>
          </p:cNvPr>
          <p:cNvSpPr txBox="1">
            <a:spLocks/>
          </p:cNvSpPr>
          <p:nvPr/>
        </p:nvSpPr>
        <p:spPr>
          <a:xfrm>
            <a:off x="170688" y="141288"/>
            <a:ext cx="7568258" cy="519112"/>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s-ES" altLang="zh-CN" sz="2400" dirty="0">
                <a:solidFill>
                  <a:schemeClr val="bg1"/>
                </a:solidFill>
                <a:latin typeface="Arial Nova" panose="020B0504020202020204" pitchFamily="34" charset="0"/>
              </a:rPr>
              <a:t>Tipos de investigación por abordaje disciplinario</a:t>
            </a:r>
          </a:p>
        </p:txBody>
      </p:sp>
    </p:spTree>
    <p:extLst>
      <p:ext uri="{BB962C8B-B14F-4D97-AF65-F5344CB8AC3E}">
        <p14:creationId xmlns:p14="http://schemas.microsoft.com/office/powerpoint/2010/main" val="31294258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24"/>
                                        </p:tgtEl>
                                        <p:attrNameLst>
                                          <p:attrName>style.visibility</p:attrName>
                                        </p:attrNameLst>
                                      </p:cBhvr>
                                      <p:to>
                                        <p:strVal val="visible"/>
                                      </p:to>
                                    </p:set>
                                    <p:anim calcmode="lin" valueType="num">
                                      <p:cBhvr>
                                        <p:cTn id="10"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24"/>
                                        </p:tgtEl>
                                        <p:attrNameLst>
                                          <p:attrName>ppt_y</p:attrName>
                                        </p:attrNameLst>
                                      </p:cBhvr>
                                      <p:tavLst>
                                        <p:tav tm="0">
                                          <p:val>
                                            <p:strVal val="#ppt_y"/>
                                          </p:val>
                                        </p:tav>
                                        <p:tav tm="100000">
                                          <p:val>
                                            <p:strVal val="#ppt_y"/>
                                          </p:val>
                                        </p:tav>
                                      </p:tavLst>
                                    </p:anim>
                                    <p:anim calcmode="lin" valueType="num">
                                      <p:cBhvr>
                                        <p:cTn id="12"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Tabla">
            <a:extLst>
              <a:ext uri="{FF2B5EF4-FFF2-40B4-BE49-F238E27FC236}">
                <a16:creationId xmlns:a16="http://schemas.microsoft.com/office/drawing/2014/main" id="{55FC7A85-DFFD-7056-C409-49FF8F901C10}"/>
              </a:ext>
            </a:extLst>
          </p:cNvPr>
          <p:cNvGraphicFramePr>
            <a:graphicFrameLocks noGrp="1"/>
          </p:cNvGraphicFramePr>
          <p:nvPr>
            <p:extLst>
              <p:ext uri="{D42A27DB-BD31-4B8C-83A1-F6EECF244321}">
                <p14:modId xmlns:p14="http://schemas.microsoft.com/office/powerpoint/2010/main" val="3304919818"/>
              </p:ext>
            </p:extLst>
          </p:nvPr>
        </p:nvGraphicFramePr>
        <p:xfrm>
          <a:off x="1338147" y="966439"/>
          <a:ext cx="6312898" cy="3947532"/>
        </p:xfrm>
        <a:graphic>
          <a:graphicData uri="http://schemas.openxmlformats.org/drawingml/2006/table">
            <a:tbl>
              <a:tblPr firstRow="1" bandRow="1">
                <a:tableStyleId>{5C22544A-7EE6-4342-B048-85BDC9FD1C3A}</a:tableStyleId>
              </a:tblPr>
              <a:tblGrid>
                <a:gridCol w="1788639">
                  <a:extLst>
                    <a:ext uri="{9D8B030D-6E8A-4147-A177-3AD203B41FA5}">
                      <a16:colId xmlns:a16="http://schemas.microsoft.com/office/drawing/2014/main" val="20000"/>
                    </a:ext>
                  </a:extLst>
                </a:gridCol>
                <a:gridCol w="4524259">
                  <a:extLst>
                    <a:ext uri="{9D8B030D-6E8A-4147-A177-3AD203B41FA5}">
                      <a16:colId xmlns:a16="http://schemas.microsoft.com/office/drawing/2014/main" val="20001"/>
                    </a:ext>
                  </a:extLst>
                </a:gridCol>
              </a:tblGrid>
              <a:tr h="936963">
                <a:tc>
                  <a:txBody>
                    <a:bodyPr/>
                    <a:lstStyle/>
                    <a:p>
                      <a:pPr algn="ctr"/>
                      <a:endParaRPr lang="es-MX" sz="2000" b="1" dirty="0"/>
                    </a:p>
                  </a:txBody>
                  <a:tcPr/>
                </a:tc>
                <a:tc>
                  <a:txBody>
                    <a:bodyPr/>
                    <a:lstStyle/>
                    <a:p>
                      <a:endParaRPr lang="es-MX" dirty="0"/>
                    </a:p>
                  </a:txBody>
                  <a:tcPr/>
                </a:tc>
                <a:extLst>
                  <a:ext uri="{0D108BD9-81ED-4DB2-BD59-A6C34878D82A}">
                    <a16:rowId xmlns:a16="http://schemas.microsoft.com/office/drawing/2014/main" val="10000"/>
                  </a:ext>
                </a:extLst>
              </a:tr>
              <a:tr h="936963">
                <a:tc>
                  <a:txBody>
                    <a:bodyPr/>
                    <a:lstStyle/>
                    <a:p>
                      <a:pPr algn="ctr"/>
                      <a:endParaRPr lang="es-MX" sz="2000" dirty="0"/>
                    </a:p>
                  </a:txBody>
                  <a:tcPr/>
                </a:tc>
                <a:tc>
                  <a:txBody>
                    <a:bodyPr/>
                    <a:lstStyle/>
                    <a:p>
                      <a:endParaRPr lang="es-MX" dirty="0"/>
                    </a:p>
                  </a:txBody>
                  <a:tcPr/>
                </a:tc>
                <a:extLst>
                  <a:ext uri="{0D108BD9-81ED-4DB2-BD59-A6C34878D82A}">
                    <a16:rowId xmlns:a16="http://schemas.microsoft.com/office/drawing/2014/main" val="10001"/>
                  </a:ext>
                </a:extLst>
              </a:tr>
              <a:tr h="1136643">
                <a:tc>
                  <a:txBody>
                    <a:bodyPr/>
                    <a:lstStyle/>
                    <a:p>
                      <a:pPr algn="ctr"/>
                      <a:endParaRPr lang="es-MX" sz="2000" dirty="0"/>
                    </a:p>
                  </a:txBody>
                  <a:tcPr/>
                </a:tc>
                <a:tc>
                  <a:txBody>
                    <a:bodyPr/>
                    <a:lstStyle/>
                    <a:p>
                      <a:endParaRPr lang="es-MX" dirty="0"/>
                    </a:p>
                  </a:txBody>
                  <a:tcPr/>
                </a:tc>
                <a:extLst>
                  <a:ext uri="{0D108BD9-81ED-4DB2-BD59-A6C34878D82A}">
                    <a16:rowId xmlns:a16="http://schemas.microsoft.com/office/drawing/2014/main" val="10002"/>
                  </a:ext>
                </a:extLst>
              </a:tr>
              <a:tr h="936963">
                <a:tc>
                  <a:txBody>
                    <a:bodyPr/>
                    <a:lstStyle/>
                    <a:p>
                      <a:pPr algn="ctr"/>
                      <a:endParaRPr lang="es-MX" sz="2000" dirty="0"/>
                    </a:p>
                  </a:txBody>
                  <a:tcPr/>
                </a:tc>
                <a:tc>
                  <a:txBody>
                    <a:bodyPr/>
                    <a:lstStyle/>
                    <a:p>
                      <a:endParaRPr lang="es-MX" dirty="0"/>
                    </a:p>
                  </a:txBody>
                  <a:tcPr/>
                </a:tc>
                <a:extLst>
                  <a:ext uri="{0D108BD9-81ED-4DB2-BD59-A6C34878D82A}">
                    <a16:rowId xmlns:a16="http://schemas.microsoft.com/office/drawing/2014/main" val="10003"/>
                  </a:ext>
                </a:extLst>
              </a:tr>
            </a:tbl>
          </a:graphicData>
        </a:graphic>
      </p:graphicFrame>
      <p:grpSp>
        <p:nvGrpSpPr>
          <p:cNvPr id="3" name="Grupo 2">
            <a:extLst>
              <a:ext uri="{FF2B5EF4-FFF2-40B4-BE49-F238E27FC236}">
                <a16:creationId xmlns:a16="http://schemas.microsoft.com/office/drawing/2014/main" id="{AEB943CE-A884-1217-C7C9-21E64D14CE28}"/>
              </a:ext>
            </a:extLst>
          </p:cNvPr>
          <p:cNvGrpSpPr/>
          <p:nvPr/>
        </p:nvGrpSpPr>
        <p:grpSpPr>
          <a:xfrm>
            <a:off x="1388877" y="1097625"/>
            <a:ext cx="6262168" cy="3696495"/>
            <a:chOff x="1950839" y="2002974"/>
            <a:chExt cx="8596494" cy="4913635"/>
          </a:xfrm>
        </p:grpSpPr>
        <p:sp>
          <p:nvSpPr>
            <p:cNvPr id="4" name="4 CuadroTexto">
              <a:extLst>
                <a:ext uri="{FF2B5EF4-FFF2-40B4-BE49-F238E27FC236}">
                  <a16:creationId xmlns:a16="http://schemas.microsoft.com/office/drawing/2014/main" id="{46673CBC-3AC2-0319-5046-0E3AC31C7EB3}"/>
                </a:ext>
              </a:extLst>
            </p:cNvPr>
            <p:cNvSpPr txBox="1">
              <a:spLocks noChangeArrowheads="1"/>
            </p:cNvSpPr>
            <p:nvPr/>
          </p:nvSpPr>
          <p:spPr bwMode="auto">
            <a:xfrm>
              <a:off x="2093714" y="2002974"/>
              <a:ext cx="2214562" cy="523220"/>
            </a:xfrm>
            <a:prstGeom prst="rect">
              <a:avLst/>
            </a:prstGeom>
            <a:noFill/>
            <a:ln w="9525">
              <a:noFill/>
              <a:miter lim="800000"/>
              <a:headEnd/>
              <a:tailEnd/>
            </a:ln>
          </p:spPr>
          <p:txBody>
            <a:bodyPr>
              <a:spAutoFit/>
            </a:bodyPr>
            <a:lstStyle/>
            <a:p>
              <a:pPr algn="ctr"/>
              <a:r>
                <a:rPr lang="es-MX" sz="1400" b="1" dirty="0">
                  <a:solidFill>
                    <a:schemeClr val="bg1"/>
                  </a:solidFill>
                  <a:latin typeface="Arial Nova" panose="020B0504020202020204" pitchFamily="34" charset="0"/>
                </a:rPr>
                <a:t>TIPO DE INVESTIGACIÓN</a:t>
              </a:r>
            </a:p>
          </p:txBody>
        </p:sp>
        <p:sp>
          <p:nvSpPr>
            <p:cNvPr id="5" name="5 CuadroTexto">
              <a:extLst>
                <a:ext uri="{FF2B5EF4-FFF2-40B4-BE49-F238E27FC236}">
                  <a16:creationId xmlns:a16="http://schemas.microsoft.com/office/drawing/2014/main" id="{082C740E-D0FD-2001-0954-3AF60B0C5197}"/>
                </a:ext>
              </a:extLst>
            </p:cNvPr>
            <p:cNvSpPr txBox="1">
              <a:spLocks noChangeArrowheads="1"/>
            </p:cNvSpPr>
            <p:nvPr/>
          </p:nvSpPr>
          <p:spPr bwMode="auto">
            <a:xfrm>
              <a:off x="2131225" y="3451027"/>
              <a:ext cx="2000250" cy="307778"/>
            </a:xfrm>
            <a:prstGeom prst="rect">
              <a:avLst/>
            </a:prstGeom>
            <a:noFill/>
            <a:ln w="9525">
              <a:noFill/>
              <a:miter lim="800000"/>
              <a:headEnd/>
              <a:tailEnd/>
            </a:ln>
          </p:spPr>
          <p:txBody>
            <a:bodyPr>
              <a:spAutoFit/>
            </a:bodyPr>
            <a:lstStyle/>
            <a:p>
              <a:pPr marL="342900" indent="-342900" algn="ctr"/>
              <a:r>
                <a:rPr lang="es-MX" sz="1400" b="1" dirty="0">
                  <a:latin typeface="Arial Nova" panose="020B0504020202020204" pitchFamily="34" charset="0"/>
                </a:rPr>
                <a:t>Básica</a:t>
              </a:r>
            </a:p>
          </p:txBody>
        </p:sp>
        <p:sp>
          <p:nvSpPr>
            <p:cNvPr id="6" name="6 CuadroTexto">
              <a:extLst>
                <a:ext uri="{FF2B5EF4-FFF2-40B4-BE49-F238E27FC236}">
                  <a16:creationId xmlns:a16="http://schemas.microsoft.com/office/drawing/2014/main" id="{BCFDDBD0-2F1B-0656-C8E9-2011632FE4AB}"/>
                </a:ext>
              </a:extLst>
            </p:cNvPr>
            <p:cNvSpPr txBox="1">
              <a:spLocks noChangeArrowheads="1"/>
            </p:cNvSpPr>
            <p:nvPr/>
          </p:nvSpPr>
          <p:spPr bwMode="auto">
            <a:xfrm>
              <a:off x="2024062" y="4620429"/>
              <a:ext cx="2071688" cy="307778"/>
            </a:xfrm>
            <a:prstGeom prst="rect">
              <a:avLst/>
            </a:prstGeom>
            <a:noFill/>
            <a:ln w="9525">
              <a:noFill/>
              <a:miter lim="800000"/>
              <a:headEnd/>
              <a:tailEnd/>
            </a:ln>
          </p:spPr>
          <p:txBody>
            <a:bodyPr>
              <a:spAutoFit/>
            </a:bodyPr>
            <a:lstStyle/>
            <a:p>
              <a:pPr marL="342900" indent="-342900" algn="ctr"/>
              <a:r>
                <a:rPr lang="es-MX" sz="1400" b="1" dirty="0">
                  <a:latin typeface="Arial Nova" panose="020B0504020202020204" pitchFamily="34" charset="0"/>
                </a:rPr>
                <a:t>Tecnológica</a:t>
              </a:r>
            </a:p>
          </p:txBody>
        </p:sp>
        <p:sp>
          <p:nvSpPr>
            <p:cNvPr id="7" name="7 CuadroTexto">
              <a:extLst>
                <a:ext uri="{FF2B5EF4-FFF2-40B4-BE49-F238E27FC236}">
                  <a16:creationId xmlns:a16="http://schemas.microsoft.com/office/drawing/2014/main" id="{336BB4C2-97E6-E87A-2669-B1537DA59C89}"/>
                </a:ext>
              </a:extLst>
            </p:cNvPr>
            <p:cNvSpPr txBox="1">
              <a:spLocks noChangeArrowheads="1"/>
            </p:cNvSpPr>
            <p:nvPr/>
          </p:nvSpPr>
          <p:spPr bwMode="auto">
            <a:xfrm>
              <a:off x="1950839" y="6077918"/>
              <a:ext cx="2357437" cy="695500"/>
            </a:xfrm>
            <a:prstGeom prst="rect">
              <a:avLst/>
            </a:prstGeom>
            <a:noFill/>
            <a:ln w="9525">
              <a:noFill/>
              <a:miter lim="800000"/>
              <a:headEnd/>
              <a:tailEnd/>
            </a:ln>
          </p:spPr>
          <p:txBody>
            <a:bodyPr>
              <a:spAutoFit/>
            </a:bodyPr>
            <a:lstStyle/>
            <a:p>
              <a:pPr marL="342900" indent="-342900" algn="ctr"/>
              <a:r>
                <a:rPr lang="es-MX" sz="1400" b="1" dirty="0">
                  <a:latin typeface="Arial Nova" panose="020B0504020202020204" pitchFamily="34" charset="0"/>
                </a:rPr>
                <a:t>Aplicada </a:t>
              </a:r>
            </a:p>
            <a:p>
              <a:pPr marL="342900" indent="-342900" algn="ctr"/>
              <a:r>
                <a:rPr lang="es-MX" sz="1400" b="1" dirty="0">
                  <a:latin typeface="Arial Nova" panose="020B0504020202020204" pitchFamily="34" charset="0"/>
                </a:rPr>
                <a:t>(de intervención)</a:t>
              </a:r>
            </a:p>
          </p:txBody>
        </p:sp>
        <p:sp>
          <p:nvSpPr>
            <p:cNvPr id="8" name="8 CuadroTexto">
              <a:extLst>
                <a:ext uri="{FF2B5EF4-FFF2-40B4-BE49-F238E27FC236}">
                  <a16:creationId xmlns:a16="http://schemas.microsoft.com/office/drawing/2014/main" id="{EB377F63-DCD0-2B44-0329-3CA2351EB7B6}"/>
                </a:ext>
              </a:extLst>
            </p:cNvPr>
            <p:cNvSpPr txBox="1">
              <a:spLocks noChangeArrowheads="1"/>
            </p:cNvSpPr>
            <p:nvPr/>
          </p:nvSpPr>
          <p:spPr bwMode="auto">
            <a:xfrm>
              <a:off x="5953124" y="2289392"/>
              <a:ext cx="2857500" cy="307778"/>
            </a:xfrm>
            <a:prstGeom prst="rect">
              <a:avLst/>
            </a:prstGeom>
            <a:noFill/>
            <a:ln w="9525">
              <a:noFill/>
              <a:miter lim="800000"/>
              <a:headEnd/>
              <a:tailEnd/>
            </a:ln>
          </p:spPr>
          <p:txBody>
            <a:bodyPr>
              <a:spAutoFit/>
            </a:bodyPr>
            <a:lstStyle/>
            <a:p>
              <a:pPr algn="ctr"/>
              <a:r>
                <a:rPr lang="es-MX" sz="1400" b="1" dirty="0">
                  <a:solidFill>
                    <a:schemeClr val="bg1"/>
                  </a:solidFill>
                  <a:latin typeface="Arial Nova" panose="020B0504020202020204" pitchFamily="34" charset="0"/>
                </a:rPr>
                <a:t>OBJETIVO</a:t>
              </a:r>
            </a:p>
          </p:txBody>
        </p:sp>
        <p:sp>
          <p:nvSpPr>
            <p:cNvPr id="9" name="9 CuadroTexto">
              <a:extLst>
                <a:ext uri="{FF2B5EF4-FFF2-40B4-BE49-F238E27FC236}">
                  <a16:creationId xmlns:a16="http://schemas.microsoft.com/office/drawing/2014/main" id="{E999283B-78D1-D849-6FD9-44CE3A330549}"/>
                </a:ext>
              </a:extLst>
            </p:cNvPr>
            <p:cNvSpPr txBox="1">
              <a:spLocks noChangeArrowheads="1"/>
            </p:cNvSpPr>
            <p:nvPr/>
          </p:nvSpPr>
          <p:spPr bwMode="auto">
            <a:xfrm>
              <a:off x="4381500" y="3143250"/>
              <a:ext cx="6000749" cy="981883"/>
            </a:xfrm>
            <a:prstGeom prst="rect">
              <a:avLst/>
            </a:prstGeom>
            <a:noFill/>
            <a:ln w="9525">
              <a:noFill/>
              <a:miter lim="800000"/>
              <a:headEnd/>
              <a:tailEnd/>
            </a:ln>
          </p:spPr>
          <p:txBody>
            <a:bodyPr>
              <a:spAutoFit/>
            </a:bodyPr>
            <a:lstStyle/>
            <a:p>
              <a:pPr algn="just"/>
              <a:r>
                <a:rPr lang="es-MX" sz="1400" dirty="0">
                  <a:latin typeface="Arial Nova" panose="020B0504020202020204" pitchFamily="34" charset="0"/>
                </a:rPr>
                <a:t>Generar (construir) conocimiento encaminado a entender la lógica y las leyes que rigen la realidad, tanto natural como social.</a:t>
              </a:r>
            </a:p>
          </p:txBody>
        </p:sp>
        <p:sp>
          <p:nvSpPr>
            <p:cNvPr id="10" name="10 CuadroTexto">
              <a:extLst>
                <a:ext uri="{FF2B5EF4-FFF2-40B4-BE49-F238E27FC236}">
                  <a16:creationId xmlns:a16="http://schemas.microsoft.com/office/drawing/2014/main" id="{F5C8F9A7-2918-9F01-4CC5-03DA53D4756D}"/>
                </a:ext>
              </a:extLst>
            </p:cNvPr>
            <p:cNvSpPr txBox="1">
              <a:spLocks noChangeArrowheads="1"/>
            </p:cNvSpPr>
            <p:nvPr/>
          </p:nvSpPr>
          <p:spPr bwMode="auto">
            <a:xfrm>
              <a:off x="4475145" y="4323545"/>
              <a:ext cx="6000749" cy="1554647"/>
            </a:xfrm>
            <a:prstGeom prst="rect">
              <a:avLst/>
            </a:prstGeom>
            <a:noFill/>
            <a:ln w="9525">
              <a:noFill/>
              <a:miter lim="800000"/>
              <a:headEnd/>
              <a:tailEnd/>
            </a:ln>
          </p:spPr>
          <p:txBody>
            <a:bodyPr>
              <a:spAutoFit/>
            </a:bodyPr>
            <a:lstStyle/>
            <a:p>
              <a:pPr algn="just"/>
              <a:r>
                <a:rPr lang="es-MX" sz="1400" dirty="0">
                  <a:latin typeface="Arial Nova" panose="020B0504020202020204" pitchFamily="34" charset="0"/>
                </a:rPr>
                <a:t>Generar (construir) conocimiento encaminado a diseñar o innovar los instrumentos y herramientas que el hombre necesita para potenciar sus necesidades transformadoras de la realidad, aplicando conocimiento básico. </a:t>
              </a:r>
            </a:p>
          </p:txBody>
        </p:sp>
        <p:sp>
          <p:nvSpPr>
            <p:cNvPr id="11" name="11 CuadroTexto">
              <a:extLst>
                <a:ext uri="{FF2B5EF4-FFF2-40B4-BE49-F238E27FC236}">
                  <a16:creationId xmlns:a16="http://schemas.microsoft.com/office/drawing/2014/main" id="{DC6C2A96-C105-E29D-D6F1-97EDAD16A0A7}"/>
                </a:ext>
              </a:extLst>
            </p:cNvPr>
            <p:cNvSpPr txBox="1">
              <a:spLocks noChangeArrowheads="1"/>
            </p:cNvSpPr>
            <p:nvPr/>
          </p:nvSpPr>
          <p:spPr bwMode="auto">
            <a:xfrm>
              <a:off x="4475145" y="5934726"/>
              <a:ext cx="6072188" cy="981883"/>
            </a:xfrm>
            <a:prstGeom prst="rect">
              <a:avLst/>
            </a:prstGeom>
            <a:noFill/>
            <a:ln w="9525">
              <a:noFill/>
              <a:miter lim="800000"/>
              <a:headEnd/>
              <a:tailEnd/>
            </a:ln>
          </p:spPr>
          <p:txBody>
            <a:bodyPr>
              <a:spAutoFit/>
            </a:bodyPr>
            <a:lstStyle/>
            <a:p>
              <a:pPr algn="just"/>
              <a:r>
                <a:rPr lang="es-MX" sz="1400" dirty="0">
                  <a:latin typeface="Arial Nova" panose="020B0504020202020204" pitchFamily="34" charset="0"/>
                </a:rPr>
                <a:t>Generar (construir) conocimiento encaminado a transformar  la realidad natural y social, aplicando conocimiento básico y tecnológico. </a:t>
              </a:r>
            </a:p>
          </p:txBody>
        </p:sp>
      </p:grpSp>
      <p:sp>
        <p:nvSpPr>
          <p:cNvPr id="12" name="标题 4">
            <a:extLst>
              <a:ext uri="{FF2B5EF4-FFF2-40B4-BE49-F238E27FC236}">
                <a16:creationId xmlns:a16="http://schemas.microsoft.com/office/drawing/2014/main" id="{3F7942C5-F7BE-C812-FBDC-F5D4E912A77E}"/>
              </a:ext>
            </a:extLst>
          </p:cNvPr>
          <p:cNvSpPr txBox="1">
            <a:spLocks/>
          </p:cNvSpPr>
          <p:nvPr/>
        </p:nvSpPr>
        <p:spPr>
          <a:xfrm>
            <a:off x="170688" y="141288"/>
            <a:ext cx="7568258" cy="519112"/>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s-ES" altLang="zh-CN" sz="2400" dirty="0">
                <a:solidFill>
                  <a:schemeClr val="bg1"/>
                </a:solidFill>
                <a:latin typeface="Arial Nova" panose="020B0504020202020204" pitchFamily="34" charset="0"/>
              </a:rPr>
              <a:t>Tipos de investigación según su objetivo</a:t>
            </a:r>
          </a:p>
        </p:txBody>
      </p:sp>
    </p:spTree>
    <p:extLst>
      <p:ext uri="{BB962C8B-B14F-4D97-AF65-F5344CB8AC3E}">
        <p14:creationId xmlns:p14="http://schemas.microsoft.com/office/powerpoint/2010/main" val="33872344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2"/>
                                        </p:tgtEl>
                                        <p:attrNameLst>
                                          <p:attrName>ppt_y</p:attrName>
                                        </p:attrNameLst>
                                      </p:cBhvr>
                                      <p:tavLst>
                                        <p:tav tm="0">
                                          <p:val>
                                            <p:strVal val="#ppt_y"/>
                                          </p:val>
                                        </p:tav>
                                        <p:tav tm="100000">
                                          <p:val>
                                            <p:strVal val="#ppt_y"/>
                                          </p:val>
                                        </p:tav>
                                      </p:tavLst>
                                    </p:anim>
                                    <p:anim calcmode="lin" valueType="num">
                                      <p:cBhvr>
                                        <p:cTn id="1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7620"/>
            <a:ext cx="9144000" cy="5143500"/>
          </a:xfrm>
          <a:prstGeom prst="rect">
            <a:avLst/>
          </a:prstGeom>
          <a:solidFill>
            <a:srgbClr val="3C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7261" y="99060"/>
            <a:ext cx="1212919" cy="722995"/>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33482">
            <a:off x="1379" y="3871628"/>
            <a:ext cx="1433942" cy="1286487"/>
          </a:xfrm>
          <a:prstGeom prst="rect">
            <a:avLst/>
          </a:prstGeom>
        </p:spPr>
      </p:pic>
      <p:grpSp>
        <p:nvGrpSpPr>
          <p:cNvPr id="32" name="Grupo 31">
            <a:extLst>
              <a:ext uri="{FF2B5EF4-FFF2-40B4-BE49-F238E27FC236}">
                <a16:creationId xmlns:a16="http://schemas.microsoft.com/office/drawing/2014/main" id="{9E4AC595-E8EC-4FD1-906E-6EFB44B20870}"/>
              </a:ext>
            </a:extLst>
          </p:cNvPr>
          <p:cNvGrpSpPr/>
          <p:nvPr/>
        </p:nvGrpSpPr>
        <p:grpSpPr>
          <a:xfrm>
            <a:off x="297366" y="99060"/>
            <a:ext cx="7691329" cy="4977650"/>
            <a:chOff x="-212867" y="-553244"/>
            <a:chExt cx="9605652" cy="6356225"/>
          </a:xfrm>
        </p:grpSpPr>
        <p:sp>
          <p:nvSpPr>
            <p:cNvPr id="2" name="Oval 3">
              <a:extLst>
                <a:ext uri="{FF2B5EF4-FFF2-40B4-BE49-F238E27FC236}">
                  <a16:creationId xmlns:a16="http://schemas.microsoft.com/office/drawing/2014/main" id="{592F1012-40F9-667A-CD59-39E336DD84B0}"/>
                </a:ext>
              </a:extLst>
            </p:cNvPr>
            <p:cNvSpPr>
              <a:spLocks noChangeArrowheads="1"/>
            </p:cNvSpPr>
            <p:nvPr/>
          </p:nvSpPr>
          <p:spPr bwMode="auto">
            <a:xfrm>
              <a:off x="-212867" y="2200789"/>
              <a:ext cx="1935306" cy="1068667"/>
            </a:xfrm>
            <a:prstGeom prst="ellipse">
              <a:avLst/>
            </a:prstGeom>
            <a:solidFill>
              <a:schemeClr val="tx1">
                <a:alpha val="32156"/>
              </a:schemeClr>
            </a:solidFill>
            <a:ln w="9525" algn="ctr">
              <a:solidFill>
                <a:schemeClr val="tx1"/>
              </a:solidFill>
              <a:round/>
              <a:headEnd/>
              <a:tailEnd/>
            </a:ln>
          </p:spPr>
          <p:txBody>
            <a:bodyPr wrap="none"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ctr">
                <a:spcBef>
                  <a:spcPct val="20000"/>
                </a:spcBef>
              </a:pPr>
              <a:r>
                <a:rPr lang="es-ES" sz="1400" b="1" i="1" dirty="0">
                  <a:solidFill>
                    <a:schemeClr val="bg1"/>
                  </a:solidFill>
                  <a:latin typeface="Arial Nova" panose="020B0504020202020204" pitchFamily="34" charset="0"/>
                </a:rPr>
                <a:t>Investigación </a:t>
              </a:r>
            </a:p>
            <a:p>
              <a:pPr marL="342900" indent="-342900" algn="ctr">
                <a:spcBef>
                  <a:spcPct val="20000"/>
                </a:spcBef>
              </a:pPr>
              <a:r>
                <a:rPr lang="es-ES" sz="1400" b="1" i="1" dirty="0">
                  <a:solidFill>
                    <a:schemeClr val="bg1"/>
                  </a:solidFill>
                  <a:latin typeface="Arial Nova" panose="020B0504020202020204" pitchFamily="34" charset="0"/>
                </a:rPr>
                <a:t>científica</a:t>
              </a:r>
            </a:p>
          </p:txBody>
        </p:sp>
        <p:sp>
          <p:nvSpPr>
            <p:cNvPr id="3" name="Text Box 4">
              <a:extLst>
                <a:ext uri="{FF2B5EF4-FFF2-40B4-BE49-F238E27FC236}">
                  <a16:creationId xmlns:a16="http://schemas.microsoft.com/office/drawing/2014/main" id="{4E31B912-A0D7-2AB5-23D6-215F85E0BF21}"/>
                </a:ext>
              </a:extLst>
            </p:cNvPr>
            <p:cNvSpPr txBox="1">
              <a:spLocks noChangeArrowheads="1"/>
            </p:cNvSpPr>
            <p:nvPr/>
          </p:nvSpPr>
          <p:spPr bwMode="auto">
            <a:xfrm>
              <a:off x="1511299" y="1110243"/>
              <a:ext cx="1143001" cy="689555"/>
            </a:xfrm>
            <a:prstGeom prst="rect">
              <a:avLst/>
            </a:prstGeom>
            <a:noFill/>
            <a:ln w="9525" algn="ctr">
              <a:solidFill>
                <a:schemeClr val="tx1"/>
              </a:solidFill>
              <a:miter lim="800000"/>
              <a:headEnd/>
              <a:tailEnd/>
            </a:ln>
          </p:spPr>
          <p:txBody>
            <a:bodyPr>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ctr">
                <a:spcBef>
                  <a:spcPct val="50000"/>
                </a:spcBef>
                <a:defRPr/>
              </a:pPr>
              <a:r>
                <a:rPr lang="es-ES" sz="1200" b="1" dirty="0">
                  <a:solidFill>
                    <a:schemeClr val="bg1"/>
                  </a:solidFill>
                  <a:effectLst>
                    <a:outerShdw blurRad="38100" dist="38100" dir="2700000" algn="tl">
                      <a:srgbClr val="000000">
                        <a:alpha val="43137"/>
                      </a:srgbClr>
                    </a:outerShdw>
                  </a:effectLst>
                  <a:latin typeface="Arial Nova" panose="020B0504020202020204" pitchFamily="34" charset="0"/>
                </a:rPr>
                <a:t>Actividad </a:t>
              </a:r>
            </a:p>
            <a:p>
              <a:pPr marL="342900" indent="-342900" algn="ctr">
                <a:spcBef>
                  <a:spcPct val="50000"/>
                </a:spcBef>
                <a:defRPr/>
              </a:pPr>
              <a:r>
                <a:rPr lang="es-ES" sz="1200" b="1" dirty="0">
                  <a:solidFill>
                    <a:schemeClr val="bg1"/>
                  </a:solidFill>
                  <a:effectLst>
                    <a:outerShdw blurRad="38100" dist="38100" dir="2700000" algn="tl">
                      <a:srgbClr val="000000">
                        <a:alpha val="43137"/>
                      </a:srgbClr>
                    </a:outerShdw>
                  </a:effectLst>
                  <a:latin typeface="Arial Nova" panose="020B0504020202020204" pitchFamily="34" charset="0"/>
                </a:rPr>
                <a:t>pública</a:t>
              </a:r>
            </a:p>
          </p:txBody>
        </p:sp>
        <p:sp>
          <p:nvSpPr>
            <p:cNvPr id="6" name="Text Box 5">
              <a:extLst>
                <a:ext uri="{FF2B5EF4-FFF2-40B4-BE49-F238E27FC236}">
                  <a16:creationId xmlns:a16="http://schemas.microsoft.com/office/drawing/2014/main" id="{75D43DF0-B9A0-DF25-3626-1A4AB3B6596F}"/>
                </a:ext>
              </a:extLst>
            </p:cNvPr>
            <p:cNvSpPr txBox="1">
              <a:spLocks noChangeArrowheads="1"/>
            </p:cNvSpPr>
            <p:nvPr/>
          </p:nvSpPr>
          <p:spPr bwMode="auto">
            <a:xfrm>
              <a:off x="1499393" y="3423121"/>
              <a:ext cx="1166814" cy="689555"/>
            </a:xfrm>
            <a:prstGeom prst="rect">
              <a:avLst/>
            </a:prstGeom>
            <a:noFill/>
            <a:ln w="9525" algn="ctr">
              <a:solidFill>
                <a:schemeClr val="tx1"/>
              </a:solidFill>
              <a:miter lim="800000"/>
              <a:headEnd/>
              <a:tailEnd/>
            </a:ln>
          </p:spPr>
          <p:txBody>
            <a:bodyPr>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ctr">
                <a:spcBef>
                  <a:spcPct val="50000"/>
                </a:spcBef>
                <a:defRPr/>
              </a:pPr>
              <a:r>
                <a:rPr lang="es-ES" sz="1200" b="1" dirty="0">
                  <a:solidFill>
                    <a:schemeClr val="bg1"/>
                  </a:solidFill>
                  <a:effectLst>
                    <a:outerShdw blurRad="38100" dist="38100" dir="2700000" algn="tl">
                      <a:srgbClr val="000000">
                        <a:alpha val="43137"/>
                      </a:srgbClr>
                    </a:outerShdw>
                  </a:effectLst>
                  <a:latin typeface="Arial Nova" panose="020B0504020202020204" pitchFamily="34" charset="0"/>
                </a:rPr>
                <a:t>Actividad </a:t>
              </a:r>
            </a:p>
            <a:p>
              <a:pPr marL="342900" indent="-342900" algn="ctr">
                <a:spcBef>
                  <a:spcPct val="50000"/>
                </a:spcBef>
                <a:defRPr/>
              </a:pPr>
              <a:r>
                <a:rPr lang="es-ES" sz="1200" b="1" dirty="0">
                  <a:solidFill>
                    <a:schemeClr val="bg1"/>
                  </a:solidFill>
                  <a:effectLst>
                    <a:outerShdw blurRad="38100" dist="38100" dir="2700000" algn="tl">
                      <a:srgbClr val="000000">
                        <a:alpha val="43137"/>
                      </a:srgbClr>
                    </a:outerShdw>
                  </a:effectLst>
                  <a:latin typeface="Arial Nova" panose="020B0504020202020204" pitchFamily="34" charset="0"/>
                </a:rPr>
                <a:t>privada</a:t>
              </a:r>
            </a:p>
          </p:txBody>
        </p:sp>
        <p:sp>
          <p:nvSpPr>
            <p:cNvPr id="8" name="Text Box 6">
              <a:extLst>
                <a:ext uri="{FF2B5EF4-FFF2-40B4-BE49-F238E27FC236}">
                  <a16:creationId xmlns:a16="http://schemas.microsoft.com/office/drawing/2014/main" id="{90DFB75B-D4BE-A325-6FBB-A757595F8D65}"/>
                </a:ext>
              </a:extLst>
            </p:cNvPr>
            <p:cNvSpPr txBox="1">
              <a:spLocks noChangeArrowheads="1"/>
            </p:cNvSpPr>
            <p:nvPr/>
          </p:nvSpPr>
          <p:spPr bwMode="auto">
            <a:xfrm>
              <a:off x="3090864" y="-294481"/>
              <a:ext cx="3457575" cy="756972"/>
            </a:xfrm>
            <a:prstGeom prst="rect">
              <a:avLst/>
            </a:prstGeom>
            <a:solidFill>
              <a:schemeClr val="bg2">
                <a:alpha val="45097"/>
              </a:schemeClr>
            </a:solidFill>
            <a:ln w="9525" algn="ctr">
              <a:solidFill>
                <a:schemeClr val="tx1"/>
              </a:solidFill>
              <a:miter lim="800000"/>
              <a:headEnd/>
              <a:tailEnd/>
            </a:ln>
          </p:spPr>
          <p:txBody>
            <a:bodyPr>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ct val="50000"/>
                </a:spcBef>
              </a:pPr>
              <a:r>
                <a:rPr lang="es-ES" sz="1400" b="1">
                  <a:solidFill>
                    <a:schemeClr val="bg1"/>
                  </a:solidFill>
                  <a:latin typeface="Arial Nova" panose="020B0504020202020204" pitchFamily="34" charset="0"/>
                </a:rPr>
                <a:t>RESPONSABILIDAD SOCIAL</a:t>
              </a:r>
            </a:p>
          </p:txBody>
        </p:sp>
        <p:sp>
          <p:nvSpPr>
            <p:cNvPr id="9" name="Oval 7">
              <a:extLst>
                <a:ext uri="{FF2B5EF4-FFF2-40B4-BE49-F238E27FC236}">
                  <a16:creationId xmlns:a16="http://schemas.microsoft.com/office/drawing/2014/main" id="{E4C40D6F-D7B8-997A-CD8C-7C213CCFB352}"/>
                </a:ext>
              </a:extLst>
            </p:cNvPr>
            <p:cNvSpPr>
              <a:spLocks noChangeArrowheads="1"/>
            </p:cNvSpPr>
            <p:nvPr/>
          </p:nvSpPr>
          <p:spPr bwMode="auto">
            <a:xfrm>
              <a:off x="7692079" y="936345"/>
              <a:ext cx="1573606" cy="1379109"/>
            </a:xfrm>
            <a:prstGeom prst="ellipse">
              <a:avLst/>
            </a:prstGeom>
            <a:solidFill>
              <a:schemeClr val="bg2">
                <a:alpha val="32156"/>
              </a:schemeClr>
            </a:solidFill>
            <a:ln w="9525" algn="ctr">
              <a:solidFill>
                <a:schemeClr val="tx1"/>
              </a:solidFill>
              <a:round/>
              <a:headEnd/>
              <a:tailEnd/>
            </a:ln>
          </p:spPr>
          <p:txBody>
            <a:bodyPr wrap="none"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ctr">
                <a:spcBef>
                  <a:spcPct val="20000"/>
                </a:spcBef>
                <a:defRPr/>
              </a:pPr>
              <a:r>
                <a:rPr lang="es-ES" sz="1100" dirty="0">
                  <a:solidFill>
                    <a:schemeClr val="bg1"/>
                  </a:solidFill>
                  <a:latin typeface="Arial Nova" panose="020B0504020202020204" pitchFamily="34" charset="0"/>
                </a:rPr>
                <a:t>…en las </a:t>
              </a:r>
            </a:p>
            <a:p>
              <a:pPr marL="342900" indent="-342900" algn="ctr">
                <a:spcBef>
                  <a:spcPct val="20000"/>
                </a:spcBef>
                <a:defRPr/>
              </a:pPr>
              <a:r>
                <a:rPr lang="es-ES" sz="1100" b="1" dirty="0">
                  <a:solidFill>
                    <a:schemeClr val="bg1"/>
                  </a:solidFill>
                  <a:effectLst>
                    <a:outerShdw blurRad="38100" dist="38100" dir="2700000" algn="tl">
                      <a:srgbClr val="000000">
                        <a:alpha val="43137"/>
                      </a:srgbClr>
                    </a:outerShdw>
                  </a:effectLst>
                  <a:latin typeface="Arial Nova" panose="020B0504020202020204" pitchFamily="34" charset="0"/>
                </a:rPr>
                <a:t>Universidades</a:t>
              </a:r>
            </a:p>
            <a:p>
              <a:pPr marL="342900" indent="-342900" algn="ctr">
                <a:spcBef>
                  <a:spcPct val="20000"/>
                </a:spcBef>
                <a:defRPr/>
              </a:pPr>
              <a:r>
                <a:rPr lang="es-ES" sz="1100" dirty="0">
                  <a:solidFill>
                    <a:schemeClr val="bg1"/>
                  </a:solidFill>
                  <a:latin typeface="Arial Nova" panose="020B0504020202020204" pitchFamily="34" charset="0"/>
                </a:rPr>
                <a:t> y centros de </a:t>
              </a:r>
            </a:p>
            <a:p>
              <a:pPr marL="342900" indent="-342900" algn="ctr">
                <a:spcBef>
                  <a:spcPct val="20000"/>
                </a:spcBef>
                <a:defRPr/>
              </a:pPr>
              <a:r>
                <a:rPr lang="es-ES" sz="1100" dirty="0">
                  <a:solidFill>
                    <a:schemeClr val="bg1"/>
                  </a:solidFill>
                  <a:latin typeface="Arial Nova" panose="020B0504020202020204" pitchFamily="34" charset="0"/>
                </a:rPr>
                <a:t>investigación</a:t>
              </a:r>
            </a:p>
          </p:txBody>
        </p:sp>
        <p:sp>
          <p:nvSpPr>
            <p:cNvPr id="10" name="Oval 8">
              <a:extLst>
                <a:ext uri="{FF2B5EF4-FFF2-40B4-BE49-F238E27FC236}">
                  <a16:creationId xmlns:a16="http://schemas.microsoft.com/office/drawing/2014/main" id="{35C0DB2E-F6D6-7AE8-C68D-4B81C43B5436}"/>
                </a:ext>
              </a:extLst>
            </p:cNvPr>
            <p:cNvSpPr>
              <a:spLocks noChangeArrowheads="1"/>
            </p:cNvSpPr>
            <p:nvPr/>
          </p:nvSpPr>
          <p:spPr bwMode="auto">
            <a:xfrm>
              <a:off x="7692510" y="2913438"/>
              <a:ext cx="1573606" cy="1379109"/>
            </a:xfrm>
            <a:prstGeom prst="ellipse">
              <a:avLst/>
            </a:prstGeom>
            <a:solidFill>
              <a:schemeClr val="bg2">
                <a:alpha val="32156"/>
              </a:schemeClr>
            </a:solidFill>
            <a:ln w="9525" algn="ctr">
              <a:solidFill>
                <a:schemeClr val="tx1"/>
              </a:solidFill>
              <a:round/>
              <a:headEnd/>
              <a:tailEnd/>
            </a:ln>
          </p:spPr>
          <p:txBody>
            <a:bodyPr wrap="none"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ctr">
                <a:spcBef>
                  <a:spcPct val="20000"/>
                </a:spcBef>
                <a:defRPr/>
              </a:pPr>
              <a:r>
                <a:rPr lang="es-ES" sz="1100" dirty="0">
                  <a:solidFill>
                    <a:schemeClr val="bg1"/>
                  </a:solidFill>
                  <a:latin typeface="Arial Nova" panose="020B0504020202020204" pitchFamily="34" charset="0"/>
                </a:rPr>
                <a:t>…en las </a:t>
              </a:r>
            </a:p>
            <a:p>
              <a:pPr marL="342900" indent="-342900" algn="ctr">
                <a:spcBef>
                  <a:spcPct val="20000"/>
                </a:spcBef>
                <a:defRPr/>
              </a:pPr>
              <a:r>
                <a:rPr lang="es-ES" sz="1100" dirty="0">
                  <a:solidFill>
                    <a:schemeClr val="bg1"/>
                  </a:solidFill>
                  <a:latin typeface="Arial Nova" panose="020B0504020202020204" pitchFamily="34" charset="0"/>
                </a:rPr>
                <a:t>Áreas del I-D </a:t>
              </a:r>
            </a:p>
            <a:p>
              <a:pPr marL="342900" indent="-342900" algn="ctr">
                <a:spcBef>
                  <a:spcPct val="20000"/>
                </a:spcBef>
                <a:defRPr/>
              </a:pPr>
              <a:r>
                <a:rPr lang="es-ES" sz="1100" dirty="0">
                  <a:solidFill>
                    <a:schemeClr val="bg1"/>
                  </a:solidFill>
                  <a:latin typeface="Arial Nova" panose="020B0504020202020204" pitchFamily="34" charset="0"/>
                </a:rPr>
                <a:t>de las </a:t>
              </a:r>
            </a:p>
            <a:p>
              <a:pPr marL="342900" indent="-342900" algn="ctr">
                <a:spcBef>
                  <a:spcPct val="20000"/>
                </a:spcBef>
                <a:defRPr/>
              </a:pPr>
              <a:r>
                <a:rPr lang="es-ES" sz="1100" b="1" dirty="0">
                  <a:solidFill>
                    <a:schemeClr val="bg1"/>
                  </a:solidFill>
                  <a:effectLst>
                    <a:outerShdw blurRad="38100" dist="38100" dir="2700000" algn="tl">
                      <a:srgbClr val="000000">
                        <a:alpha val="43137"/>
                      </a:srgbClr>
                    </a:outerShdw>
                  </a:effectLst>
                  <a:latin typeface="Arial Nova" panose="020B0504020202020204" pitchFamily="34" charset="0"/>
                </a:rPr>
                <a:t>empresas</a:t>
              </a:r>
            </a:p>
          </p:txBody>
        </p:sp>
        <p:sp>
          <p:nvSpPr>
            <p:cNvPr id="11" name="Text Box 9">
              <a:extLst>
                <a:ext uri="{FF2B5EF4-FFF2-40B4-BE49-F238E27FC236}">
                  <a16:creationId xmlns:a16="http://schemas.microsoft.com/office/drawing/2014/main" id="{FCA4B7AC-53E3-EC9E-AA9B-44E32B7C30DB}"/>
                </a:ext>
              </a:extLst>
            </p:cNvPr>
            <p:cNvSpPr txBox="1">
              <a:spLocks noChangeArrowheads="1"/>
            </p:cNvSpPr>
            <p:nvPr/>
          </p:nvSpPr>
          <p:spPr bwMode="auto">
            <a:xfrm>
              <a:off x="2874963" y="4999830"/>
              <a:ext cx="3816349" cy="756972"/>
            </a:xfrm>
            <a:prstGeom prst="rect">
              <a:avLst/>
            </a:prstGeom>
            <a:solidFill>
              <a:schemeClr val="bg2">
                <a:alpha val="45097"/>
              </a:schemeClr>
            </a:solidFill>
            <a:ln w="9525" algn="ctr">
              <a:solidFill>
                <a:schemeClr val="tx1"/>
              </a:solidFill>
              <a:miter lim="800000"/>
              <a:headEnd/>
              <a:tailEnd/>
            </a:ln>
          </p:spPr>
          <p:txBody>
            <a:bodyPr>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ct val="50000"/>
                </a:spcBef>
              </a:pPr>
              <a:r>
                <a:rPr lang="es-ES" sz="1400" b="1">
                  <a:solidFill>
                    <a:schemeClr val="bg1"/>
                  </a:solidFill>
                  <a:latin typeface="Arial Nova" panose="020B0504020202020204" pitchFamily="34" charset="0"/>
                </a:rPr>
                <a:t>RESPONSABILIDAD MERCANTIL</a:t>
              </a:r>
            </a:p>
          </p:txBody>
        </p:sp>
        <p:sp>
          <p:nvSpPr>
            <p:cNvPr id="12" name="Text Box 10">
              <a:extLst>
                <a:ext uri="{FF2B5EF4-FFF2-40B4-BE49-F238E27FC236}">
                  <a16:creationId xmlns:a16="http://schemas.microsoft.com/office/drawing/2014/main" id="{EC9504C4-C43E-5DEA-4F5B-003A6A24E913}"/>
                </a:ext>
              </a:extLst>
            </p:cNvPr>
            <p:cNvSpPr txBox="1">
              <a:spLocks noChangeArrowheads="1"/>
            </p:cNvSpPr>
            <p:nvPr/>
          </p:nvSpPr>
          <p:spPr bwMode="auto">
            <a:xfrm>
              <a:off x="7449685" y="4787747"/>
              <a:ext cx="1943100" cy="1015234"/>
            </a:xfrm>
            <a:prstGeom prst="rect">
              <a:avLst/>
            </a:prstGeom>
            <a:solidFill>
              <a:srgbClr val="66CCFF"/>
            </a:solidFill>
            <a:ln w="9525" algn="ctr">
              <a:solidFill>
                <a:schemeClr val="tx1"/>
              </a:solidFill>
              <a:miter lim="800000"/>
              <a:headEnd/>
              <a:tailEnd/>
            </a:ln>
          </p:spPr>
          <p:txBody>
            <a:bodyPr>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ctr">
                <a:spcBef>
                  <a:spcPct val="15000"/>
                </a:spcBef>
              </a:pPr>
              <a:r>
                <a:rPr lang="es-ES" sz="1200" b="1" dirty="0">
                  <a:solidFill>
                    <a:schemeClr val="bg1"/>
                  </a:solidFill>
                  <a:latin typeface="Arial Nova" panose="020B0504020202020204" pitchFamily="34" charset="0"/>
                </a:rPr>
                <a:t>El conocimiento </a:t>
              </a:r>
            </a:p>
            <a:p>
              <a:pPr marL="342900" indent="-342900" algn="ctr">
                <a:spcBef>
                  <a:spcPct val="15000"/>
                </a:spcBef>
              </a:pPr>
              <a:r>
                <a:rPr lang="es-ES" sz="1200" b="1" dirty="0">
                  <a:solidFill>
                    <a:schemeClr val="bg1"/>
                  </a:solidFill>
                  <a:latin typeface="Arial Nova" panose="020B0504020202020204" pitchFamily="34" charset="0"/>
                </a:rPr>
                <a:t>como </a:t>
              </a:r>
            </a:p>
            <a:p>
              <a:pPr marL="342900" indent="-342900" algn="ctr">
                <a:spcBef>
                  <a:spcPct val="15000"/>
                </a:spcBef>
              </a:pPr>
              <a:r>
                <a:rPr lang="es-ES" sz="1200" b="1" u="sng" dirty="0">
                  <a:solidFill>
                    <a:schemeClr val="bg1"/>
                  </a:solidFill>
                  <a:latin typeface="Arial Nova" panose="020B0504020202020204" pitchFamily="34" charset="0"/>
                </a:rPr>
                <a:t>mercancía</a:t>
              </a:r>
            </a:p>
          </p:txBody>
        </p:sp>
        <p:sp>
          <p:nvSpPr>
            <p:cNvPr id="13" name="Text Box 11">
              <a:extLst>
                <a:ext uri="{FF2B5EF4-FFF2-40B4-BE49-F238E27FC236}">
                  <a16:creationId xmlns:a16="http://schemas.microsoft.com/office/drawing/2014/main" id="{009773D2-67C9-4989-2B14-50E1C1DF432C}"/>
                </a:ext>
              </a:extLst>
            </p:cNvPr>
            <p:cNvSpPr txBox="1">
              <a:spLocks noChangeArrowheads="1"/>
            </p:cNvSpPr>
            <p:nvPr/>
          </p:nvSpPr>
          <p:spPr bwMode="auto">
            <a:xfrm>
              <a:off x="3230090" y="1272289"/>
              <a:ext cx="1295401" cy="378486"/>
            </a:xfrm>
            <a:prstGeom prst="rect">
              <a:avLst/>
            </a:prstGeom>
            <a:noFill/>
            <a:ln w="9525" algn="ctr">
              <a:noFill/>
              <a:miter lim="800000"/>
              <a:headEnd/>
              <a:tailEnd/>
            </a:ln>
          </p:spPr>
          <p:txBody>
            <a:bodyPr>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r>
                <a:rPr lang="es-ES" sz="1100" b="1" i="1" u="sng" dirty="0">
                  <a:solidFill>
                    <a:schemeClr val="bg1"/>
                  </a:solidFill>
                  <a:latin typeface="Arial Nova" panose="020B0504020202020204" pitchFamily="34" charset="0"/>
                </a:rPr>
                <a:t>Objetivo:</a:t>
              </a:r>
            </a:p>
          </p:txBody>
        </p:sp>
        <p:sp>
          <p:nvSpPr>
            <p:cNvPr id="14" name="Text Box 12">
              <a:extLst>
                <a:ext uri="{FF2B5EF4-FFF2-40B4-BE49-F238E27FC236}">
                  <a16:creationId xmlns:a16="http://schemas.microsoft.com/office/drawing/2014/main" id="{E971A53F-212F-A2AF-3CAC-1BDA4B0B3357}"/>
                </a:ext>
              </a:extLst>
            </p:cNvPr>
            <p:cNvSpPr txBox="1">
              <a:spLocks noChangeArrowheads="1"/>
            </p:cNvSpPr>
            <p:nvPr/>
          </p:nvSpPr>
          <p:spPr bwMode="auto">
            <a:xfrm>
              <a:off x="3158644" y="3525221"/>
              <a:ext cx="1295401" cy="623389"/>
            </a:xfrm>
            <a:prstGeom prst="rect">
              <a:avLst/>
            </a:prstGeom>
            <a:noFill/>
            <a:ln w="9525" algn="ctr">
              <a:noFill/>
              <a:miter lim="800000"/>
              <a:headEnd/>
              <a:tailEnd/>
            </a:ln>
          </p:spPr>
          <p:txBody>
            <a:bodyPr>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r>
                <a:rPr lang="es-ES" sz="1100" b="1" u="sng" dirty="0">
                  <a:solidFill>
                    <a:schemeClr val="bg1"/>
                  </a:solidFill>
                  <a:latin typeface="Arial Nova" panose="020B0504020202020204" pitchFamily="34" charset="0"/>
                </a:rPr>
                <a:t>Objetivo:</a:t>
              </a:r>
            </a:p>
            <a:p>
              <a:pPr marL="342900" indent="-342900"/>
              <a:endParaRPr lang="es-ES" sz="1100" dirty="0">
                <a:solidFill>
                  <a:schemeClr val="bg1"/>
                </a:solidFill>
                <a:latin typeface="Arial Nova" panose="020B0504020202020204" pitchFamily="34" charset="0"/>
              </a:endParaRPr>
            </a:p>
          </p:txBody>
        </p:sp>
        <p:sp>
          <p:nvSpPr>
            <p:cNvPr id="15" name="Text Box 13">
              <a:extLst>
                <a:ext uri="{FF2B5EF4-FFF2-40B4-BE49-F238E27FC236}">
                  <a16:creationId xmlns:a16="http://schemas.microsoft.com/office/drawing/2014/main" id="{4F6D9A87-3CFA-8663-F099-1221B95820FB}"/>
                </a:ext>
              </a:extLst>
            </p:cNvPr>
            <p:cNvSpPr txBox="1">
              <a:spLocks noChangeArrowheads="1"/>
            </p:cNvSpPr>
            <p:nvPr/>
          </p:nvSpPr>
          <p:spPr bwMode="auto">
            <a:xfrm>
              <a:off x="4472717" y="3348740"/>
              <a:ext cx="2376487" cy="982540"/>
            </a:xfrm>
            <a:prstGeom prst="rect">
              <a:avLst/>
            </a:prstGeom>
            <a:noFill/>
            <a:ln w="9525" algn="ctr">
              <a:noFill/>
              <a:miter lim="800000"/>
              <a:headEnd/>
              <a:tailEnd/>
            </a:ln>
          </p:spPr>
          <p:txBody>
            <a:bodyPr>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ctr"/>
              <a:r>
                <a:rPr lang="es-ES" sz="1100" dirty="0">
                  <a:solidFill>
                    <a:schemeClr val="bg1"/>
                  </a:solidFill>
                  <a:latin typeface="Arial Nova" panose="020B0504020202020204" pitchFamily="34" charset="0"/>
                </a:rPr>
                <a:t>Mejorar la productividad </a:t>
              </a:r>
            </a:p>
            <a:p>
              <a:pPr marL="342900" indent="-342900" algn="ctr"/>
              <a:r>
                <a:rPr lang="es-ES" sz="1100" dirty="0">
                  <a:solidFill>
                    <a:schemeClr val="bg1"/>
                  </a:solidFill>
                  <a:latin typeface="Arial Nova" panose="020B0504020202020204" pitchFamily="34" charset="0"/>
                </a:rPr>
                <a:t>de los procesos de trabajo</a:t>
              </a:r>
            </a:p>
            <a:p>
              <a:pPr marL="342900" indent="-342900" algn="ctr"/>
              <a:r>
                <a:rPr lang="es-ES" sz="1100" dirty="0">
                  <a:solidFill>
                    <a:schemeClr val="bg1"/>
                  </a:solidFill>
                  <a:latin typeface="Arial Nova" panose="020B0504020202020204" pitchFamily="34" charset="0"/>
                </a:rPr>
                <a:t>(tecnología, materiales,</a:t>
              </a:r>
            </a:p>
            <a:p>
              <a:pPr marL="342900" indent="-342900" algn="ctr"/>
              <a:r>
                <a:rPr lang="es-ES" sz="1100" dirty="0">
                  <a:solidFill>
                    <a:schemeClr val="bg1"/>
                  </a:solidFill>
                  <a:latin typeface="Arial Nova" panose="020B0504020202020204" pitchFamily="34" charset="0"/>
                </a:rPr>
                <a:t>organización, capacitación)</a:t>
              </a:r>
            </a:p>
          </p:txBody>
        </p:sp>
        <p:sp>
          <p:nvSpPr>
            <p:cNvPr id="16" name="Text Box 14">
              <a:extLst>
                <a:ext uri="{FF2B5EF4-FFF2-40B4-BE49-F238E27FC236}">
                  <a16:creationId xmlns:a16="http://schemas.microsoft.com/office/drawing/2014/main" id="{4B76ACF7-F86C-7D02-73D4-D01EC269074C}"/>
                </a:ext>
              </a:extLst>
            </p:cNvPr>
            <p:cNvSpPr txBox="1">
              <a:spLocks noChangeArrowheads="1"/>
            </p:cNvSpPr>
            <p:nvPr/>
          </p:nvSpPr>
          <p:spPr bwMode="auto">
            <a:xfrm>
              <a:off x="4749844" y="1110243"/>
              <a:ext cx="2159001" cy="766381"/>
            </a:xfrm>
            <a:prstGeom prst="rect">
              <a:avLst/>
            </a:prstGeom>
            <a:noFill/>
            <a:ln w="9525" algn="ctr">
              <a:noFill/>
              <a:miter lim="800000"/>
              <a:headEnd/>
              <a:tailEnd/>
            </a:ln>
          </p:spPr>
          <p:txBody>
            <a:bodyPr>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ctr"/>
              <a:r>
                <a:rPr lang="es-ES" sz="1100" dirty="0">
                  <a:solidFill>
                    <a:schemeClr val="bg1"/>
                  </a:solidFill>
                  <a:latin typeface="Arial Nova" panose="020B0504020202020204" pitchFamily="34" charset="0"/>
                </a:rPr>
                <a:t>Generar conocimiento </a:t>
              </a:r>
            </a:p>
            <a:p>
              <a:pPr marL="342900" indent="-342900" algn="ctr"/>
              <a:r>
                <a:rPr lang="es-ES" sz="1100" dirty="0" err="1">
                  <a:solidFill>
                    <a:schemeClr val="bg1"/>
                  </a:solidFill>
                  <a:latin typeface="Arial Nova" panose="020B0504020202020204" pitchFamily="34" charset="0"/>
                </a:rPr>
                <a:t>explicatorio</a:t>
              </a:r>
              <a:r>
                <a:rPr lang="es-ES" sz="1100" dirty="0">
                  <a:solidFill>
                    <a:schemeClr val="bg1"/>
                  </a:solidFill>
                  <a:latin typeface="Arial Nova" panose="020B0504020202020204" pitchFamily="34" charset="0"/>
                </a:rPr>
                <a:t> y </a:t>
              </a:r>
            </a:p>
            <a:p>
              <a:pPr marL="342900" indent="-342900" algn="ctr"/>
              <a:r>
                <a:rPr lang="es-ES" sz="1100" dirty="0">
                  <a:solidFill>
                    <a:schemeClr val="bg1"/>
                  </a:solidFill>
                  <a:latin typeface="Arial Nova" panose="020B0504020202020204" pitchFamily="34" charset="0"/>
                </a:rPr>
                <a:t>transformador</a:t>
              </a:r>
            </a:p>
          </p:txBody>
        </p:sp>
        <p:sp>
          <p:nvSpPr>
            <p:cNvPr id="17" name="Text Box 15">
              <a:extLst>
                <a:ext uri="{FF2B5EF4-FFF2-40B4-BE49-F238E27FC236}">
                  <a16:creationId xmlns:a16="http://schemas.microsoft.com/office/drawing/2014/main" id="{E4B58ADE-68D8-567F-9597-11D958A72353}"/>
                </a:ext>
              </a:extLst>
            </p:cNvPr>
            <p:cNvSpPr txBox="1">
              <a:spLocks noChangeArrowheads="1"/>
            </p:cNvSpPr>
            <p:nvPr/>
          </p:nvSpPr>
          <p:spPr bwMode="auto">
            <a:xfrm>
              <a:off x="7051675" y="-553244"/>
              <a:ext cx="1836739" cy="1202250"/>
            </a:xfrm>
            <a:prstGeom prst="rect">
              <a:avLst/>
            </a:prstGeom>
            <a:solidFill>
              <a:srgbClr val="66CCFF"/>
            </a:solidFill>
            <a:ln w="9525" algn="ctr">
              <a:solidFill>
                <a:schemeClr val="tx1"/>
              </a:solidFill>
              <a:miter lim="800000"/>
              <a:headEnd/>
              <a:tailEnd/>
            </a:ln>
          </p:spPr>
          <p:txBody>
            <a:bodyPr>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ctr">
                <a:spcBef>
                  <a:spcPct val="50000"/>
                </a:spcBef>
              </a:pPr>
              <a:r>
                <a:rPr lang="es-ES" sz="1200" b="1">
                  <a:solidFill>
                    <a:schemeClr val="bg1"/>
                  </a:solidFill>
                  <a:latin typeface="Arial Nova" panose="020B0504020202020204" pitchFamily="34" charset="0"/>
                </a:rPr>
                <a:t>El conocimiento</a:t>
              </a:r>
            </a:p>
            <a:p>
              <a:pPr marL="342900" indent="-342900" algn="ctr">
                <a:spcBef>
                  <a:spcPct val="50000"/>
                </a:spcBef>
              </a:pPr>
              <a:r>
                <a:rPr lang="es-ES" sz="1200" b="1">
                  <a:solidFill>
                    <a:schemeClr val="bg1"/>
                  </a:solidFill>
                  <a:latin typeface="Arial Nova" panose="020B0504020202020204" pitchFamily="34" charset="0"/>
                </a:rPr>
                <a:t>como un </a:t>
              </a:r>
            </a:p>
            <a:p>
              <a:pPr marL="342900" indent="-342900" algn="ctr">
                <a:spcBef>
                  <a:spcPct val="50000"/>
                </a:spcBef>
              </a:pPr>
              <a:r>
                <a:rPr lang="es-ES" sz="1200" b="1" u="sng">
                  <a:solidFill>
                    <a:schemeClr val="bg1"/>
                  </a:solidFill>
                  <a:latin typeface="Arial Nova" panose="020B0504020202020204" pitchFamily="34" charset="0"/>
                </a:rPr>
                <a:t>bien social</a:t>
              </a:r>
            </a:p>
          </p:txBody>
        </p:sp>
        <p:sp>
          <p:nvSpPr>
            <p:cNvPr id="18" name="Line 16">
              <a:extLst>
                <a:ext uri="{FF2B5EF4-FFF2-40B4-BE49-F238E27FC236}">
                  <a16:creationId xmlns:a16="http://schemas.microsoft.com/office/drawing/2014/main" id="{413685CC-FCC2-BBFC-CD38-AC5FA3189AED}"/>
                </a:ext>
              </a:extLst>
            </p:cNvPr>
            <p:cNvSpPr>
              <a:spLocks noChangeShapeType="1"/>
            </p:cNvSpPr>
            <p:nvPr/>
          </p:nvSpPr>
          <p:spPr bwMode="auto">
            <a:xfrm flipV="1">
              <a:off x="808682" y="1440367"/>
              <a:ext cx="543184" cy="749308"/>
            </a:xfrm>
            <a:prstGeom prst="line">
              <a:avLst/>
            </a:prstGeom>
            <a:noFill/>
            <a:ln w="28575">
              <a:solidFill>
                <a:schemeClr val="tx1"/>
              </a:solidFill>
              <a:round/>
              <a:headEnd/>
              <a:tailEnd type="triangle" w="med" len="med"/>
            </a:ln>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MX" sz="1400">
                <a:solidFill>
                  <a:schemeClr val="bg1"/>
                </a:solidFill>
                <a:latin typeface="Arial Nova" panose="020B0504020202020204" pitchFamily="34" charset="0"/>
              </a:endParaRPr>
            </a:p>
          </p:txBody>
        </p:sp>
        <p:sp>
          <p:nvSpPr>
            <p:cNvPr id="19" name="Line 17">
              <a:extLst>
                <a:ext uri="{FF2B5EF4-FFF2-40B4-BE49-F238E27FC236}">
                  <a16:creationId xmlns:a16="http://schemas.microsoft.com/office/drawing/2014/main" id="{D6106062-8BD7-F296-1A5F-62628B0F6497}"/>
                </a:ext>
              </a:extLst>
            </p:cNvPr>
            <p:cNvSpPr>
              <a:spLocks noChangeShapeType="1"/>
            </p:cNvSpPr>
            <p:nvPr/>
          </p:nvSpPr>
          <p:spPr bwMode="auto">
            <a:xfrm>
              <a:off x="666749" y="3280569"/>
              <a:ext cx="792162" cy="576262"/>
            </a:xfrm>
            <a:prstGeom prst="line">
              <a:avLst/>
            </a:prstGeom>
            <a:noFill/>
            <a:ln w="28575">
              <a:solidFill>
                <a:schemeClr val="tx1"/>
              </a:solidFill>
              <a:round/>
              <a:headEnd/>
              <a:tailEnd type="triangle" w="med" len="med"/>
            </a:ln>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MX" sz="1400">
                <a:solidFill>
                  <a:schemeClr val="bg1"/>
                </a:solidFill>
                <a:latin typeface="Arial Nova" panose="020B0504020202020204" pitchFamily="34" charset="0"/>
              </a:endParaRPr>
            </a:p>
          </p:txBody>
        </p:sp>
        <p:sp>
          <p:nvSpPr>
            <p:cNvPr id="20" name="Line 18">
              <a:extLst>
                <a:ext uri="{FF2B5EF4-FFF2-40B4-BE49-F238E27FC236}">
                  <a16:creationId xmlns:a16="http://schemas.microsoft.com/office/drawing/2014/main" id="{1B622FF5-43E2-BC8E-C831-2BCA7C3BDF41}"/>
                </a:ext>
              </a:extLst>
            </p:cNvPr>
            <p:cNvSpPr>
              <a:spLocks noChangeShapeType="1"/>
            </p:cNvSpPr>
            <p:nvPr/>
          </p:nvSpPr>
          <p:spPr bwMode="auto">
            <a:xfrm>
              <a:off x="2726844" y="3692922"/>
              <a:ext cx="431800" cy="0"/>
            </a:xfrm>
            <a:prstGeom prst="line">
              <a:avLst/>
            </a:prstGeom>
            <a:noFill/>
            <a:ln w="28575">
              <a:solidFill>
                <a:schemeClr val="tx1"/>
              </a:solidFill>
              <a:round/>
              <a:headEnd/>
              <a:tailEnd type="triangle" w="med" len="med"/>
            </a:ln>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MX" sz="1400">
                <a:solidFill>
                  <a:schemeClr val="bg1"/>
                </a:solidFill>
                <a:latin typeface="Arial Nova" panose="020B0504020202020204" pitchFamily="34" charset="0"/>
              </a:endParaRPr>
            </a:p>
          </p:txBody>
        </p:sp>
        <p:sp>
          <p:nvSpPr>
            <p:cNvPr id="21" name="Line 19">
              <a:extLst>
                <a:ext uri="{FF2B5EF4-FFF2-40B4-BE49-F238E27FC236}">
                  <a16:creationId xmlns:a16="http://schemas.microsoft.com/office/drawing/2014/main" id="{3381E5B3-DE6F-689A-69BF-66493C2C7C20}"/>
                </a:ext>
              </a:extLst>
            </p:cNvPr>
            <p:cNvSpPr>
              <a:spLocks noChangeShapeType="1"/>
            </p:cNvSpPr>
            <p:nvPr/>
          </p:nvSpPr>
          <p:spPr bwMode="auto">
            <a:xfrm>
              <a:off x="4096527" y="3716417"/>
              <a:ext cx="503238" cy="0"/>
            </a:xfrm>
            <a:prstGeom prst="line">
              <a:avLst/>
            </a:prstGeom>
            <a:noFill/>
            <a:ln w="28575">
              <a:solidFill>
                <a:schemeClr val="tx1"/>
              </a:solidFill>
              <a:round/>
              <a:headEnd/>
              <a:tailEnd type="triangle" w="med" len="med"/>
            </a:ln>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MX" sz="1400">
                <a:solidFill>
                  <a:schemeClr val="bg1"/>
                </a:solidFill>
                <a:latin typeface="Arial Nova" panose="020B0504020202020204" pitchFamily="34" charset="0"/>
              </a:endParaRPr>
            </a:p>
          </p:txBody>
        </p:sp>
        <p:sp>
          <p:nvSpPr>
            <p:cNvPr id="22" name="Line 20">
              <a:extLst>
                <a:ext uri="{FF2B5EF4-FFF2-40B4-BE49-F238E27FC236}">
                  <a16:creationId xmlns:a16="http://schemas.microsoft.com/office/drawing/2014/main" id="{5156FF0F-A59C-B854-36DE-D29C336BD1F9}"/>
                </a:ext>
              </a:extLst>
            </p:cNvPr>
            <p:cNvSpPr>
              <a:spLocks noChangeShapeType="1"/>
            </p:cNvSpPr>
            <p:nvPr/>
          </p:nvSpPr>
          <p:spPr bwMode="auto">
            <a:xfrm>
              <a:off x="6810377" y="3767898"/>
              <a:ext cx="720725" cy="0"/>
            </a:xfrm>
            <a:prstGeom prst="line">
              <a:avLst/>
            </a:prstGeom>
            <a:noFill/>
            <a:ln w="28575">
              <a:solidFill>
                <a:schemeClr val="tx1"/>
              </a:solidFill>
              <a:round/>
              <a:headEnd/>
              <a:tailEnd type="triangle" w="med" len="med"/>
            </a:ln>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MX" sz="1400">
                <a:solidFill>
                  <a:schemeClr val="bg1"/>
                </a:solidFill>
                <a:latin typeface="Arial Nova" panose="020B0504020202020204" pitchFamily="34" charset="0"/>
              </a:endParaRPr>
            </a:p>
          </p:txBody>
        </p:sp>
        <p:sp>
          <p:nvSpPr>
            <p:cNvPr id="23" name="Line 21">
              <a:extLst>
                <a:ext uri="{FF2B5EF4-FFF2-40B4-BE49-F238E27FC236}">
                  <a16:creationId xmlns:a16="http://schemas.microsoft.com/office/drawing/2014/main" id="{8B51541D-6E42-93A3-9CDE-81537E376788}"/>
                </a:ext>
              </a:extLst>
            </p:cNvPr>
            <p:cNvSpPr>
              <a:spLocks noChangeShapeType="1"/>
            </p:cNvSpPr>
            <p:nvPr/>
          </p:nvSpPr>
          <p:spPr bwMode="auto">
            <a:xfrm flipH="1">
              <a:off x="2082801" y="5152230"/>
              <a:ext cx="792163" cy="0"/>
            </a:xfrm>
            <a:prstGeom prst="line">
              <a:avLst/>
            </a:prstGeom>
            <a:noFill/>
            <a:ln w="28575">
              <a:solidFill>
                <a:schemeClr val="tx1"/>
              </a:solidFill>
              <a:round/>
              <a:headEnd/>
              <a:tailEnd/>
            </a:ln>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MX" sz="1400">
                <a:solidFill>
                  <a:schemeClr val="bg1"/>
                </a:solidFill>
                <a:latin typeface="Arial Nova" panose="020B0504020202020204" pitchFamily="34" charset="0"/>
              </a:endParaRPr>
            </a:p>
          </p:txBody>
        </p:sp>
        <p:sp>
          <p:nvSpPr>
            <p:cNvPr id="24" name="Line 22">
              <a:extLst>
                <a:ext uri="{FF2B5EF4-FFF2-40B4-BE49-F238E27FC236}">
                  <a16:creationId xmlns:a16="http://schemas.microsoft.com/office/drawing/2014/main" id="{9AABD68D-8836-AF11-FCEB-32F250A6062A}"/>
                </a:ext>
              </a:extLst>
            </p:cNvPr>
            <p:cNvSpPr>
              <a:spLocks noChangeShapeType="1"/>
            </p:cNvSpPr>
            <p:nvPr/>
          </p:nvSpPr>
          <p:spPr bwMode="auto">
            <a:xfrm flipV="1">
              <a:off x="2082799" y="4112676"/>
              <a:ext cx="33159" cy="1039555"/>
            </a:xfrm>
            <a:prstGeom prst="line">
              <a:avLst/>
            </a:prstGeom>
            <a:noFill/>
            <a:ln w="28575">
              <a:solidFill>
                <a:schemeClr val="tx1"/>
              </a:solidFill>
              <a:round/>
              <a:headEnd/>
              <a:tailEnd type="triangle" w="med" len="med"/>
            </a:ln>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MX" sz="1400">
                <a:solidFill>
                  <a:schemeClr val="bg1"/>
                </a:solidFill>
                <a:latin typeface="Arial Nova" panose="020B0504020202020204" pitchFamily="34" charset="0"/>
              </a:endParaRPr>
            </a:p>
          </p:txBody>
        </p:sp>
        <p:sp>
          <p:nvSpPr>
            <p:cNvPr id="25" name="Line 23">
              <a:extLst>
                <a:ext uri="{FF2B5EF4-FFF2-40B4-BE49-F238E27FC236}">
                  <a16:creationId xmlns:a16="http://schemas.microsoft.com/office/drawing/2014/main" id="{5DAB0AB3-B394-D864-7002-5090F34E8D0A}"/>
                </a:ext>
              </a:extLst>
            </p:cNvPr>
            <p:cNvSpPr>
              <a:spLocks noChangeShapeType="1"/>
            </p:cNvSpPr>
            <p:nvPr/>
          </p:nvSpPr>
          <p:spPr bwMode="auto">
            <a:xfrm flipH="1" flipV="1">
              <a:off x="6810376" y="5308090"/>
              <a:ext cx="503237" cy="0"/>
            </a:xfrm>
            <a:prstGeom prst="line">
              <a:avLst/>
            </a:prstGeom>
            <a:noFill/>
            <a:ln w="28575">
              <a:solidFill>
                <a:schemeClr val="tx1"/>
              </a:solidFill>
              <a:round/>
              <a:headEnd/>
              <a:tailEnd type="triangle" w="med" len="med"/>
            </a:ln>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MX" sz="1400">
                <a:solidFill>
                  <a:schemeClr val="bg1"/>
                </a:solidFill>
                <a:latin typeface="Arial Nova" panose="020B0504020202020204" pitchFamily="34" charset="0"/>
              </a:endParaRPr>
            </a:p>
          </p:txBody>
        </p:sp>
        <p:sp>
          <p:nvSpPr>
            <p:cNvPr id="26" name="Line 24">
              <a:extLst>
                <a:ext uri="{FF2B5EF4-FFF2-40B4-BE49-F238E27FC236}">
                  <a16:creationId xmlns:a16="http://schemas.microsoft.com/office/drawing/2014/main" id="{60F0345B-82D9-1F25-19B8-89D98FA0E1C3}"/>
                </a:ext>
              </a:extLst>
            </p:cNvPr>
            <p:cNvSpPr>
              <a:spLocks noChangeShapeType="1"/>
            </p:cNvSpPr>
            <p:nvPr/>
          </p:nvSpPr>
          <p:spPr bwMode="auto">
            <a:xfrm>
              <a:off x="8478882" y="4382182"/>
              <a:ext cx="0" cy="360363"/>
            </a:xfrm>
            <a:prstGeom prst="line">
              <a:avLst/>
            </a:prstGeom>
            <a:noFill/>
            <a:ln w="28575">
              <a:solidFill>
                <a:schemeClr val="tx1"/>
              </a:solidFill>
              <a:round/>
              <a:headEnd/>
              <a:tailEnd type="triangle" w="med" len="med"/>
            </a:ln>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MX" sz="1400">
                <a:solidFill>
                  <a:schemeClr val="bg1"/>
                </a:solidFill>
                <a:latin typeface="Arial Nova" panose="020B0504020202020204" pitchFamily="34" charset="0"/>
              </a:endParaRPr>
            </a:p>
          </p:txBody>
        </p:sp>
        <p:sp>
          <p:nvSpPr>
            <p:cNvPr id="27" name="Line 25">
              <a:extLst>
                <a:ext uri="{FF2B5EF4-FFF2-40B4-BE49-F238E27FC236}">
                  <a16:creationId xmlns:a16="http://schemas.microsoft.com/office/drawing/2014/main" id="{DAECDA9A-D2E1-BB3C-FA50-B24FDE359FEF}"/>
                </a:ext>
              </a:extLst>
            </p:cNvPr>
            <p:cNvSpPr>
              <a:spLocks noChangeShapeType="1"/>
            </p:cNvSpPr>
            <p:nvPr/>
          </p:nvSpPr>
          <p:spPr bwMode="auto">
            <a:xfrm>
              <a:off x="2760301" y="1455020"/>
              <a:ext cx="469789" cy="0"/>
            </a:xfrm>
            <a:prstGeom prst="line">
              <a:avLst/>
            </a:prstGeom>
            <a:noFill/>
            <a:ln w="28575">
              <a:solidFill>
                <a:schemeClr val="tx1"/>
              </a:solidFill>
              <a:round/>
              <a:headEnd/>
              <a:tailEnd type="triangle" w="med" len="med"/>
            </a:ln>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MX" sz="1400">
                <a:solidFill>
                  <a:schemeClr val="bg1"/>
                </a:solidFill>
                <a:latin typeface="Arial Nova" panose="020B0504020202020204" pitchFamily="34" charset="0"/>
              </a:endParaRPr>
            </a:p>
          </p:txBody>
        </p:sp>
        <p:sp>
          <p:nvSpPr>
            <p:cNvPr id="28" name="Line 26">
              <a:extLst>
                <a:ext uri="{FF2B5EF4-FFF2-40B4-BE49-F238E27FC236}">
                  <a16:creationId xmlns:a16="http://schemas.microsoft.com/office/drawing/2014/main" id="{7BCB4253-81AD-8230-66D3-7289C6E588BA}"/>
                </a:ext>
              </a:extLst>
            </p:cNvPr>
            <p:cNvSpPr>
              <a:spLocks noChangeShapeType="1"/>
            </p:cNvSpPr>
            <p:nvPr/>
          </p:nvSpPr>
          <p:spPr bwMode="auto">
            <a:xfrm>
              <a:off x="4205600" y="1487094"/>
              <a:ext cx="496888" cy="4763"/>
            </a:xfrm>
            <a:prstGeom prst="line">
              <a:avLst/>
            </a:prstGeom>
            <a:noFill/>
            <a:ln w="28575">
              <a:solidFill>
                <a:schemeClr val="tx1"/>
              </a:solidFill>
              <a:round/>
              <a:headEnd/>
              <a:tailEnd type="triangle" w="med" len="med"/>
            </a:ln>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MX" sz="1400">
                <a:solidFill>
                  <a:schemeClr val="bg1"/>
                </a:solidFill>
                <a:latin typeface="Arial Nova" panose="020B0504020202020204" pitchFamily="34" charset="0"/>
              </a:endParaRPr>
            </a:p>
          </p:txBody>
        </p:sp>
        <p:sp>
          <p:nvSpPr>
            <p:cNvPr id="29" name="Line 27">
              <a:extLst>
                <a:ext uri="{FF2B5EF4-FFF2-40B4-BE49-F238E27FC236}">
                  <a16:creationId xmlns:a16="http://schemas.microsoft.com/office/drawing/2014/main" id="{86E30CAF-1928-CB2D-B96F-7DE282A287DD}"/>
                </a:ext>
              </a:extLst>
            </p:cNvPr>
            <p:cNvSpPr>
              <a:spLocks noChangeShapeType="1"/>
            </p:cNvSpPr>
            <p:nvPr/>
          </p:nvSpPr>
          <p:spPr bwMode="auto">
            <a:xfrm>
              <a:off x="6772835" y="1509204"/>
              <a:ext cx="720726" cy="3"/>
            </a:xfrm>
            <a:prstGeom prst="line">
              <a:avLst/>
            </a:prstGeom>
            <a:noFill/>
            <a:ln w="28575">
              <a:solidFill>
                <a:schemeClr val="tx1"/>
              </a:solidFill>
              <a:round/>
              <a:headEnd/>
              <a:tailEnd type="triangle" w="med" len="med"/>
            </a:ln>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MX" sz="1400">
                <a:solidFill>
                  <a:schemeClr val="bg1"/>
                </a:solidFill>
                <a:latin typeface="Arial Nova" panose="020B0504020202020204" pitchFamily="34" charset="0"/>
              </a:endParaRPr>
            </a:p>
          </p:txBody>
        </p:sp>
        <p:sp>
          <p:nvSpPr>
            <p:cNvPr id="30" name="Line 28">
              <a:extLst>
                <a:ext uri="{FF2B5EF4-FFF2-40B4-BE49-F238E27FC236}">
                  <a16:creationId xmlns:a16="http://schemas.microsoft.com/office/drawing/2014/main" id="{88353B1C-335F-A463-49A0-C14A7C600C4C}"/>
                </a:ext>
              </a:extLst>
            </p:cNvPr>
            <p:cNvSpPr>
              <a:spLocks noChangeShapeType="1"/>
            </p:cNvSpPr>
            <p:nvPr/>
          </p:nvSpPr>
          <p:spPr bwMode="auto">
            <a:xfrm>
              <a:off x="8202613" y="280194"/>
              <a:ext cx="0" cy="217487"/>
            </a:xfrm>
            <a:prstGeom prst="line">
              <a:avLst/>
            </a:prstGeom>
            <a:noFill/>
            <a:ln w="9525">
              <a:noFill/>
              <a:round/>
              <a:headEnd/>
              <a:tailEnd/>
            </a:ln>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MX" sz="1400">
                <a:solidFill>
                  <a:schemeClr val="bg1"/>
                </a:solidFill>
                <a:latin typeface="Arial Nova" panose="020B0504020202020204" pitchFamily="34" charset="0"/>
              </a:endParaRPr>
            </a:p>
          </p:txBody>
        </p:sp>
        <p:sp>
          <p:nvSpPr>
            <p:cNvPr id="31" name="Line 29">
              <a:extLst>
                <a:ext uri="{FF2B5EF4-FFF2-40B4-BE49-F238E27FC236}">
                  <a16:creationId xmlns:a16="http://schemas.microsoft.com/office/drawing/2014/main" id="{73B52C85-A184-6E6E-50D8-D86A2062258E}"/>
                </a:ext>
              </a:extLst>
            </p:cNvPr>
            <p:cNvSpPr>
              <a:spLocks noChangeShapeType="1"/>
            </p:cNvSpPr>
            <p:nvPr/>
          </p:nvSpPr>
          <p:spPr bwMode="auto">
            <a:xfrm flipH="1">
              <a:off x="6621125" y="35333"/>
              <a:ext cx="302353" cy="0"/>
            </a:xfrm>
            <a:prstGeom prst="line">
              <a:avLst/>
            </a:prstGeom>
            <a:noFill/>
            <a:ln w="28575">
              <a:solidFill>
                <a:schemeClr val="tx1"/>
              </a:solidFill>
              <a:round/>
              <a:headEnd/>
              <a:tailEnd type="triangle" w="med" len="med"/>
            </a:ln>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MX" sz="1400">
                <a:solidFill>
                  <a:schemeClr val="bg1"/>
                </a:solidFill>
                <a:latin typeface="Arial Nova" panose="020B0504020202020204" pitchFamily="34" charset="0"/>
              </a:endParaRPr>
            </a:p>
          </p:txBody>
        </p:sp>
        <p:sp>
          <p:nvSpPr>
            <p:cNvPr id="33" name="Line 30">
              <a:extLst>
                <a:ext uri="{FF2B5EF4-FFF2-40B4-BE49-F238E27FC236}">
                  <a16:creationId xmlns:a16="http://schemas.microsoft.com/office/drawing/2014/main" id="{0533CB32-41D6-3E31-70CF-DBD7EBB58615}"/>
                </a:ext>
              </a:extLst>
            </p:cNvPr>
            <p:cNvSpPr>
              <a:spLocks noChangeShapeType="1"/>
            </p:cNvSpPr>
            <p:nvPr/>
          </p:nvSpPr>
          <p:spPr bwMode="auto">
            <a:xfrm>
              <a:off x="2009775" y="-78582"/>
              <a:ext cx="1081088" cy="0"/>
            </a:xfrm>
            <a:prstGeom prst="line">
              <a:avLst/>
            </a:prstGeom>
            <a:noFill/>
            <a:ln w="28575">
              <a:solidFill>
                <a:schemeClr val="tx1"/>
              </a:solidFill>
              <a:round/>
              <a:headEnd/>
              <a:tailEnd/>
            </a:ln>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MX" sz="1400">
                <a:solidFill>
                  <a:schemeClr val="bg1"/>
                </a:solidFill>
                <a:latin typeface="Arial Nova" panose="020B0504020202020204" pitchFamily="34" charset="0"/>
              </a:endParaRPr>
            </a:p>
          </p:txBody>
        </p:sp>
        <p:sp>
          <p:nvSpPr>
            <p:cNvPr id="34" name="Line 31">
              <a:extLst>
                <a:ext uri="{FF2B5EF4-FFF2-40B4-BE49-F238E27FC236}">
                  <a16:creationId xmlns:a16="http://schemas.microsoft.com/office/drawing/2014/main" id="{14A73F46-6BED-BBD5-FE79-9BE1062C36FD}"/>
                </a:ext>
              </a:extLst>
            </p:cNvPr>
            <p:cNvSpPr>
              <a:spLocks noChangeShapeType="1"/>
            </p:cNvSpPr>
            <p:nvPr/>
          </p:nvSpPr>
          <p:spPr bwMode="auto">
            <a:xfrm>
              <a:off x="2009775" y="-78583"/>
              <a:ext cx="0" cy="1188824"/>
            </a:xfrm>
            <a:prstGeom prst="line">
              <a:avLst/>
            </a:prstGeom>
            <a:noFill/>
            <a:ln w="28575">
              <a:solidFill>
                <a:schemeClr val="tx1"/>
              </a:solidFill>
              <a:round/>
              <a:headEnd/>
              <a:tailEnd type="triangle" w="med" len="med"/>
            </a:ln>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MX" sz="1400">
                <a:solidFill>
                  <a:schemeClr val="bg1"/>
                </a:solidFill>
                <a:latin typeface="Arial Nova" panose="020B0504020202020204" pitchFamily="34" charset="0"/>
              </a:endParaRPr>
            </a:p>
          </p:txBody>
        </p:sp>
        <p:cxnSp>
          <p:nvCxnSpPr>
            <p:cNvPr id="35" name="33 Conector recto de flecha">
              <a:extLst>
                <a:ext uri="{FF2B5EF4-FFF2-40B4-BE49-F238E27FC236}">
                  <a16:creationId xmlns:a16="http://schemas.microsoft.com/office/drawing/2014/main" id="{843C5C7A-1B9C-E9CE-B25B-395E663C7869}"/>
                </a:ext>
              </a:extLst>
            </p:cNvPr>
            <p:cNvCxnSpPr>
              <a:cxnSpLocks/>
              <a:stCxn id="9" idx="0"/>
            </p:cNvCxnSpPr>
            <p:nvPr/>
          </p:nvCxnSpPr>
          <p:spPr>
            <a:xfrm flipV="1">
              <a:off x="8478882" y="738640"/>
              <a:ext cx="0" cy="197704"/>
            </a:xfrm>
            <a:prstGeom prst="straightConnector1">
              <a:avLst/>
            </a:prstGeom>
            <a:ln w="19050">
              <a:headEnd type="none" w="med" len="med"/>
              <a:tailEnd type="triangle" w="med" len="med"/>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7588841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1000"/>
                                        <p:tgtEl>
                                          <p:spTgt spid="7"/>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4">
            <a:extLst>
              <a:ext uri="{FF2B5EF4-FFF2-40B4-BE49-F238E27FC236}">
                <a16:creationId xmlns:a16="http://schemas.microsoft.com/office/drawing/2014/main" id="{3F7942C5-F7BE-C812-FBDC-F5D4E912A77E}"/>
              </a:ext>
            </a:extLst>
          </p:cNvPr>
          <p:cNvSpPr txBox="1">
            <a:spLocks/>
          </p:cNvSpPr>
          <p:nvPr/>
        </p:nvSpPr>
        <p:spPr>
          <a:xfrm>
            <a:off x="170688" y="141288"/>
            <a:ext cx="7568258" cy="519112"/>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s-ES" altLang="zh-CN" sz="2400" dirty="0">
                <a:solidFill>
                  <a:schemeClr val="bg1"/>
                </a:solidFill>
                <a:latin typeface="Arial Nova" panose="020B0504020202020204" pitchFamily="34" charset="0"/>
              </a:rPr>
              <a:t>La </a:t>
            </a:r>
            <a:r>
              <a:rPr lang="es-ES" altLang="zh-CN" sz="2400" dirty="0" err="1">
                <a:solidFill>
                  <a:schemeClr val="bg1"/>
                </a:solidFill>
                <a:latin typeface="Arial Nova" panose="020B0504020202020204" pitchFamily="34" charset="0"/>
              </a:rPr>
              <a:t>matrioshka</a:t>
            </a:r>
            <a:r>
              <a:rPr lang="es-ES" altLang="zh-CN" sz="2400" dirty="0">
                <a:solidFill>
                  <a:schemeClr val="bg1"/>
                </a:solidFill>
                <a:latin typeface="Arial Nova" panose="020B0504020202020204" pitchFamily="34" charset="0"/>
              </a:rPr>
              <a:t> de sugerencias para impulsar la investigación científica</a:t>
            </a:r>
          </a:p>
        </p:txBody>
      </p:sp>
      <p:pic>
        <p:nvPicPr>
          <p:cNvPr id="13" name="Imagen 12">
            <a:extLst>
              <a:ext uri="{FF2B5EF4-FFF2-40B4-BE49-F238E27FC236}">
                <a16:creationId xmlns:a16="http://schemas.microsoft.com/office/drawing/2014/main" id="{EB00FA6F-1FE6-059E-8D25-B6E98D76AA06}"/>
              </a:ext>
            </a:extLst>
          </p:cNvPr>
          <p:cNvPicPr>
            <a:picLocks noChangeAspect="1"/>
          </p:cNvPicPr>
          <p:nvPr/>
        </p:nvPicPr>
        <p:blipFill>
          <a:blip r:embed="rId2"/>
          <a:stretch>
            <a:fillRect/>
          </a:stretch>
        </p:blipFill>
        <p:spPr>
          <a:xfrm>
            <a:off x="1854767" y="773151"/>
            <a:ext cx="5434466" cy="4229061"/>
          </a:xfrm>
          <a:prstGeom prst="rect">
            <a:avLst/>
          </a:prstGeom>
        </p:spPr>
      </p:pic>
      <p:pic>
        <p:nvPicPr>
          <p:cNvPr id="14" name="Imagen 13">
            <a:extLst>
              <a:ext uri="{FF2B5EF4-FFF2-40B4-BE49-F238E27FC236}">
                <a16:creationId xmlns:a16="http://schemas.microsoft.com/office/drawing/2014/main" id="{C9824593-17AA-612F-30D5-E74BFB489C14}"/>
              </a:ext>
            </a:extLst>
          </p:cNvPr>
          <p:cNvPicPr>
            <a:picLocks noChangeAspect="1"/>
          </p:cNvPicPr>
          <p:nvPr/>
        </p:nvPicPr>
        <p:blipFill>
          <a:blip r:embed="rId3"/>
          <a:stretch>
            <a:fillRect/>
          </a:stretch>
        </p:blipFill>
        <p:spPr>
          <a:xfrm>
            <a:off x="2408665" y="1381577"/>
            <a:ext cx="4478786" cy="647945"/>
          </a:xfrm>
          <a:prstGeom prst="rect">
            <a:avLst/>
          </a:prstGeom>
        </p:spPr>
      </p:pic>
    </p:spTree>
    <p:extLst>
      <p:ext uri="{BB962C8B-B14F-4D97-AF65-F5344CB8AC3E}">
        <p14:creationId xmlns:p14="http://schemas.microsoft.com/office/powerpoint/2010/main" val="16639266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23"/>
          <p:cNvSpPr/>
          <p:nvPr/>
        </p:nvSpPr>
        <p:spPr>
          <a:xfrm flipH="1">
            <a:off x="0" y="521495"/>
            <a:ext cx="2713436" cy="515541"/>
          </a:xfrm>
          <a:custGeom>
            <a:avLst/>
            <a:gdLst>
              <a:gd name="connsiteX0" fmla="*/ 2323883 w 2323883"/>
              <a:gd name="connsiteY0" fmla="*/ 0 h 688369"/>
              <a:gd name="connsiteX1" fmla="*/ 2034284 w 2323883"/>
              <a:gd name="connsiteY1" fmla="*/ 0 h 688369"/>
              <a:gd name="connsiteX2" fmla="*/ 719189 w 2323883"/>
              <a:gd name="connsiteY2" fmla="*/ 0 h 688369"/>
              <a:gd name="connsiteX3" fmla="*/ 344184 w 2323883"/>
              <a:gd name="connsiteY3" fmla="*/ 0 h 688369"/>
              <a:gd name="connsiteX4" fmla="*/ 0 w 2323883"/>
              <a:gd name="connsiteY4" fmla="*/ 344185 h 688369"/>
              <a:gd name="connsiteX5" fmla="*/ 344184 w 2323883"/>
              <a:gd name="connsiteY5" fmla="*/ 688369 h 688369"/>
              <a:gd name="connsiteX6" fmla="*/ 719189 w 2323883"/>
              <a:gd name="connsiteY6" fmla="*/ 688369 h 688369"/>
              <a:gd name="connsiteX7" fmla="*/ 2034284 w 2323883"/>
              <a:gd name="connsiteY7" fmla="*/ 688369 h 688369"/>
              <a:gd name="connsiteX8" fmla="*/ 2323883 w 2323883"/>
              <a:gd name="connsiteY8" fmla="*/ 688369 h 6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883" h="688369">
                <a:moveTo>
                  <a:pt x="2323883" y="0"/>
                </a:moveTo>
                <a:lnTo>
                  <a:pt x="2034284" y="0"/>
                </a:lnTo>
                <a:lnTo>
                  <a:pt x="719189" y="0"/>
                </a:lnTo>
                <a:lnTo>
                  <a:pt x="344184" y="0"/>
                </a:lnTo>
                <a:lnTo>
                  <a:pt x="0" y="344185"/>
                </a:lnTo>
                <a:lnTo>
                  <a:pt x="344184" y="688369"/>
                </a:lnTo>
                <a:lnTo>
                  <a:pt x="719189" y="688369"/>
                </a:lnTo>
                <a:lnTo>
                  <a:pt x="2034284" y="688369"/>
                </a:lnTo>
                <a:lnTo>
                  <a:pt x="2323883" y="688369"/>
                </a:lnTo>
                <a:close/>
              </a:path>
            </a:pathLst>
          </a:custGeom>
          <a:gradFill flip="none" rotWithShape="1">
            <a:gsLst>
              <a:gs pos="0">
                <a:srgbClr val="44747C">
                  <a:shade val="30000"/>
                  <a:satMod val="115000"/>
                </a:srgbClr>
              </a:gs>
              <a:gs pos="50000">
                <a:srgbClr val="44747C">
                  <a:shade val="67500"/>
                  <a:satMod val="115000"/>
                </a:srgbClr>
              </a:gs>
              <a:gs pos="100000">
                <a:srgbClr val="44747C">
                  <a:shade val="100000"/>
                  <a:satMod val="115000"/>
                </a:srgbClr>
              </a:gs>
            </a:gsLst>
            <a:lin ang="8100000" scaled="1"/>
            <a:tileRect/>
          </a:gradFill>
          <a:ln w="12700" cap="flat" cmpd="sng" algn="ctr">
            <a:noFill/>
            <a:prstDash val="solid"/>
            <a:miter lim="800000"/>
          </a:ln>
          <a:effectLst>
            <a:outerShdw blurRad="50800" dist="38100" dir="2700000" algn="tl" rotWithShape="0">
              <a:prstClr val="black">
                <a:alpha val="20000"/>
              </a:prstClr>
            </a:outerShdw>
          </a:effectLst>
        </p:spPr>
        <p:txBody>
          <a:bodyPr lIns="0" rIns="216000" bIns="0" anchor="ctr"/>
          <a:lstStyle/>
          <a:p>
            <a:pPr lvl="0" algn="ctr">
              <a:defRPr/>
            </a:pPr>
            <a:endPar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 name="Grupo 3">
            <a:extLst>
              <a:ext uri="{FF2B5EF4-FFF2-40B4-BE49-F238E27FC236}">
                <a16:creationId xmlns:a16="http://schemas.microsoft.com/office/drawing/2014/main" id="{267C84DB-7E6D-0649-8991-38069EEFFD7D}"/>
              </a:ext>
            </a:extLst>
          </p:cNvPr>
          <p:cNvGrpSpPr/>
          <p:nvPr/>
        </p:nvGrpSpPr>
        <p:grpSpPr>
          <a:xfrm>
            <a:off x="2156731" y="140038"/>
            <a:ext cx="5418015" cy="4818316"/>
            <a:chOff x="3022600" y="656036"/>
            <a:chExt cx="3276600" cy="3276600"/>
          </a:xfrm>
        </p:grpSpPr>
        <p:sp>
          <p:nvSpPr>
            <p:cNvPr id="20" name="椭圆 19"/>
            <p:cNvSpPr/>
            <p:nvPr/>
          </p:nvSpPr>
          <p:spPr>
            <a:xfrm>
              <a:off x="3022600" y="656036"/>
              <a:ext cx="3276600" cy="3276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椭圆 1"/>
            <p:cNvSpPr/>
            <p:nvPr/>
          </p:nvSpPr>
          <p:spPr>
            <a:xfrm>
              <a:off x="3514794" y="1148230"/>
              <a:ext cx="2292212" cy="2292212"/>
            </a:xfrm>
            <a:prstGeom prst="ellipse">
              <a:avLst/>
            </a:prstGeom>
            <a:solidFill>
              <a:srgbClr val="E4E8EC">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chemeClr val="tx1"/>
                </a:solidFill>
                <a:effectLst/>
                <a:uLnTx/>
                <a:uFillTx/>
                <a:latin typeface="Calibri" panose="020F0502020204030204"/>
                <a:ea typeface="等线" panose="02010600030101010101" pitchFamily="2" charset="-122"/>
                <a:cs typeface="+mn-cs"/>
              </a:endParaRPr>
            </a:p>
          </p:txBody>
        </p:sp>
        <p:sp>
          <p:nvSpPr>
            <p:cNvPr id="17" name="椭圆 16"/>
            <p:cNvSpPr/>
            <p:nvPr/>
          </p:nvSpPr>
          <p:spPr>
            <a:xfrm>
              <a:off x="3331764" y="965200"/>
              <a:ext cx="2658272" cy="265827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21" name="文本框 20"/>
          <p:cNvSpPr txBox="1"/>
          <p:nvPr/>
        </p:nvSpPr>
        <p:spPr>
          <a:xfrm>
            <a:off x="3364718" y="2137605"/>
            <a:ext cx="3002040" cy="6463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REDACCIÓN</a:t>
            </a:r>
            <a:endParaRPr kumimoji="0" lang="zh-CN" altLang="en-US" sz="3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 y="2997200"/>
            <a:ext cx="2392304" cy="2146300"/>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3362393"/>
            <a:ext cx="2651224" cy="1580338"/>
          </a:xfrm>
          <a:prstGeom prst="rect">
            <a:avLst/>
          </a:prstGeom>
        </p:spPr>
      </p:pic>
    </p:spTree>
    <p:extLst>
      <p:ext uri="{BB962C8B-B14F-4D97-AF65-F5344CB8AC3E}">
        <p14:creationId xmlns:p14="http://schemas.microsoft.com/office/powerpoint/2010/main" val="18415909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633"/>
            <a:ext cx="9144000" cy="5143500"/>
          </a:xfrm>
          <a:prstGeom prst="rect">
            <a:avLst/>
          </a:prstGeom>
          <a:solidFill>
            <a:srgbClr val="3C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7521" y="533400"/>
            <a:ext cx="1212919" cy="722995"/>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33482">
            <a:off x="1379" y="3871628"/>
            <a:ext cx="1433942" cy="1286487"/>
          </a:xfrm>
          <a:prstGeom prst="rect">
            <a:avLst/>
          </a:prstGeom>
        </p:spPr>
      </p:pic>
      <p:pic>
        <p:nvPicPr>
          <p:cNvPr id="2" name="object 2">
            <a:extLst>
              <a:ext uri="{FF2B5EF4-FFF2-40B4-BE49-F238E27FC236}">
                <a16:creationId xmlns:a16="http://schemas.microsoft.com/office/drawing/2014/main" id="{04359256-B3B3-E9F3-7F4B-5F7E656841E3}"/>
              </a:ext>
            </a:extLst>
          </p:cNvPr>
          <p:cNvPicPr/>
          <p:nvPr/>
        </p:nvPicPr>
        <p:blipFill rotWithShape="1">
          <a:blip r:embed="rId4" cstate="print">
            <a:extLst>
              <a:ext uri="{28A0092B-C50C-407E-A947-70E740481C1C}">
                <a14:useLocalDpi xmlns:a14="http://schemas.microsoft.com/office/drawing/2010/main" val="0"/>
              </a:ext>
            </a:extLst>
          </a:blip>
          <a:srcRect t="11287"/>
          <a:stretch/>
        </p:blipFill>
        <p:spPr bwMode="auto">
          <a:xfrm>
            <a:off x="4686300" y="-11068"/>
            <a:ext cx="4229100" cy="5146948"/>
          </a:xfrm>
          <a:prstGeom prst="rect">
            <a:avLst/>
          </a:prstGeom>
          <a:ln>
            <a:noFill/>
          </a:ln>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96A20EF1-8226-F08F-8D11-493C5F20E561}"/>
              </a:ext>
            </a:extLst>
          </p:cNvPr>
          <p:cNvSpPr txBox="1"/>
          <p:nvPr/>
        </p:nvSpPr>
        <p:spPr>
          <a:xfrm>
            <a:off x="659130" y="1772972"/>
            <a:ext cx="3569970" cy="1154290"/>
          </a:xfrm>
          <a:custGeom>
            <a:avLst/>
            <a:gdLst>
              <a:gd name="connsiteX0" fmla="*/ 0 w 3569970"/>
              <a:gd name="connsiteY0" fmla="*/ 0 h 1154290"/>
              <a:gd name="connsiteX1" fmla="*/ 3569970 w 3569970"/>
              <a:gd name="connsiteY1" fmla="*/ 0 h 1154290"/>
              <a:gd name="connsiteX2" fmla="*/ 3569970 w 3569970"/>
              <a:gd name="connsiteY2" fmla="*/ 1154290 h 1154290"/>
              <a:gd name="connsiteX3" fmla="*/ 0 w 3569970"/>
              <a:gd name="connsiteY3" fmla="*/ 1154290 h 1154290"/>
              <a:gd name="connsiteX4" fmla="*/ 0 w 3569970"/>
              <a:gd name="connsiteY4" fmla="*/ 0 h 115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9970" h="1154290" fill="none" extrusionOk="0">
                <a:moveTo>
                  <a:pt x="0" y="0"/>
                </a:moveTo>
                <a:cubicBezTo>
                  <a:pt x="1762847" y="138362"/>
                  <a:pt x="2941966" y="164373"/>
                  <a:pt x="3569970" y="0"/>
                </a:cubicBezTo>
                <a:cubicBezTo>
                  <a:pt x="3615545" y="437948"/>
                  <a:pt x="3476709" y="953162"/>
                  <a:pt x="3569970" y="1154290"/>
                </a:cubicBezTo>
                <a:cubicBezTo>
                  <a:pt x="2870344" y="1015635"/>
                  <a:pt x="1501875" y="1144263"/>
                  <a:pt x="0" y="1154290"/>
                </a:cubicBezTo>
                <a:cubicBezTo>
                  <a:pt x="55194" y="818028"/>
                  <a:pt x="28982" y="352472"/>
                  <a:pt x="0" y="0"/>
                </a:cubicBezTo>
                <a:close/>
              </a:path>
              <a:path w="3569970" h="1154290" stroke="0" extrusionOk="0">
                <a:moveTo>
                  <a:pt x="0" y="0"/>
                </a:moveTo>
                <a:cubicBezTo>
                  <a:pt x="864989" y="-119816"/>
                  <a:pt x="2007149" y="137862"/>
                  <a:pt x="3569970" y="0"/>
                </a:cubicBezTo>
                <a:cubicBezTo>
                  <a:pt x="3649868" y="368051"/>
                  <a:pt x="3636074" y="654438"/>
                  <a:pt x="3569970" y="1154290"/>
                </a:cubicBezTo>
                <a:cubicBezTo>
                  <a:pt x="2892549" y="1079447"/>
                  <a:pt x="1154634" y="1055082"/>
                  <a:pt x="0" y="1154290"/>
                </a:cubicBezTo>
                <a:cubicBezTo>
                  <a:pt x="96869" y="895534"/>
                  <a:pt x="94610" y="145178"/>
                  <a:pt x="0" y="0"/>
                </a:cubicBezTo>
                <a:close/>
              </a:path>
            </a:pathLst>
          </a:custGeom>
          <a:solidFill>
            <a:srgbClr val="E4E8EC"/>
          </a:solidFill>
          <a:ln>
            <a:solidFill>
              <a:schemeClr val="tx1"/>
            </a:solidFill>
            <a:extLst>
              <a:ext uri="{C807C97D-BFC1-408E-A445-0C87EB9F89A2}">
                <ask:lineSketchStyleProps xmlns:ask="http://schemas.microsoft.com/office/drawing/2018/sketchyshapes" sd="10315349">
                  <a:prstGeom prst="rect">
                    <a:avLst/>
                  </a:prstGeom>
                  <ask:type>
                    <ask:lineSketchCurved/>
                  </ask:type>
                </ask:lineSketchStyleProps>
              </a:ext>
            </a:extLst>
          </a:ln>
        </p:spPr>
        <p:txBody>
          <a:bodyPr wrap="square">
            <a:spAutoFit/>
          </a:bodyPr>
          <a:lstStyle/>
          <a:p>
            <a:pPr marL="0" lvl="1" algn="ctr" defTabSz="488950">
              <a:lnSpc>
                <a:spcPct val="150000"/>
              </a:lnSpc>
              <a:spcAft>
                <a:spcPct val="15000"/>
              </a:spcAft>
              <a:defRPr/>
            </a:pPr>
            <a:r>
              <a:rPr lang="es-ES" altLang="zh-CN" sz="1600" dirty="0">
                <a:ln/>
                <a:solidFill>
                  <a:schemeClr val="bg2">
                    <a:lumMod val="25000"/>
                  </a:schemeClr>
                </a:solidFill>
                <a:latin typeface="Arial Nova" panose="020B0504020202020204" pitchFamily="34" charset="0"/>
                <a:ea typeface="幼圆" panose="02010509060101010101" pitchFamily="49" charset="-122"/>
                <a:cs typeface="Times New Roman" pitchFamily="18" charset="0"/>
              </a:rPr>
              <a:t>COMO ESCRIBIR UNA CARTA FORMAL EN CONTEXTO ACADEMICO</a:t>
            </a:r>
          </a:p>
        </p:txBody>
      </p:sp>
    </p:spTree>
    <p:extLst>
      <p:ext uri="{BB962C8B-B14F-4D97-AF65-F5344CB8AC3E}">
        <p14:creationId xmlns:p14="http://schemas.microsoft.com/office/powerpoint/2010/main" val="42220537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1000"/>
                                        <p:tgtEl>
                                          <p:spTgt spid="7"/>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CRITERIOS DE EVALUACIÓN</a:t>
            </a:r>
            <a:endParaRPr lang="zh-CN" altLang="en-US" sz="2800" dirty="0">
              <a:solidFill>
                <a:schemeClr val="bg1"/>
              </a:solidFill>
              <a:latin typeface="Arial Nova" panose="020B0504020202020204" pitchFamily="34" charset="0"/>
            </a:endParaRPr>
          </a:p>
        </p:txBody>
      </p:sp>
      <p:graphicFrame>
        <p:nvGraphicFramePr>
          <p:cNvPr id="3" name="Tabla 2">
            <a:extLst>
              <a:ext uri="{FF2B5EF4-FFF2-40B4-BE49-F238E27FC236}">
                <a16:creationId xmlns:a16="http://schemas.microsoft.com/office/drawing/2014/main" id="{095886C3-602C-AEC0-6E9E-A92AC0A7B9C4}"/>
              </a:ext>
            </a:extLst>
          </p:cNvPr>
          <p:cNvGraphicFramePr>
            <a:graphicFrameLocks noGrp="1"/>
          </p:cNvGraphicFramePr>
          <p:nvPr>
            <p:extLst>
              <p:ext uri="{D42A27DB-BD31-4B8C-83A1-F6EECF244321}">
                <p14:modId xmlns:p14="http://schemas.microsoft.com/office/powerpoint/2010/main" val="2871186315"/>
              </p:ext>
            </p:extLst>
          </p:nvPr>
        </p:nvGraphicFramePr>
        <p:xfrm>
          <a:off x="926515" y="1340315"/>
          <a:ext cx="7035800" cy="2617396"/>
        </p:xfrm>
        <a:graphic>
          <a:graphicData uri="http://schemas.openxmlformats.org/drawingml/2006/table">
            <a:tbl>
              <a:tblPr>
                <a:tableStyleId>{5C22544A-7EE6-4342-B048-85BDC9FD1C3A}</a:tableStyleId>
              </a:tblPr>
              <a:tblGrid>
                <a:gridCol w="5305474">
                  <a:extLst>
                    <a:ext uri="{9D8B030D-6E8A-4147-A177-3AD203B41FA5}">
                      <a16:colId xmlns:a16="http://schemas.microsoft.com/office/drawing/2014/main" val="1650869431"/>
                    </a:ext>
                  </a:extLst>
                </a:gridCol>
                <a:gridCol w="1730326">
                  <a:extLst>
                    <a:ext uri="{9D8B030D-6E8A-4147-A177-3AD203B41FA5}">
                      <a16:colId xmlns:a16="http://schemas.microsoft.com/office/drawing/2014/main" val="983157519"/>
                    </a:ext>
                  </a:extLst>
                </a:gridCol>
              </a:tblGrid>
              <a:tr h="182880">
                <a:tc>
                  <a:txBody>
                    <a:bodyPr/>
                    <a:lstStyle/>
                    <a:p>
                      <a:pPr algn="l" fontAlgn="ctr"/>
                      <a:r>
                        <a:rPr lang="es-MX" sz="2000" u="none" strike="noStrike" dirty="0">
                          <a:effectLst/>
                          <a:latin typeface="Arial Nova" panose="020B0504020202020204" pitchFamily="34" charset="0"/>
                        </a:rPr>
                        <a:t>Portafolio</a:t>
                      </a:r>
                      <a:endParaRPr lang="es-MX" sz="2000" b="0" i="0" u="none" strike="noStrike" dirty="0">
                        <a:solidFill>
                          <a:srgbClr val="000000"/>
                        </a:solidFill>
                        <a:effectLst/>
                        <a:latin typeface="Arial Nova" panose="020B0504020202020204" pitchFamily="34" charset="0"/>
                      </a:endParaRPr>
                    </a:p>
                  </a:txBody>
                  <a:tcPr marL="7620" marR="7620" marT="7620" marB="0" anchor="ctr"/>
                </a:tc>
                <a:tc>
                  <a:txBody>
                    <a:bodyPr/>
                    <a:lstStyle/>
                    <a:p>
                      <a:pPr algn="ctr" fontAlgn="ctr"/>
                      <a:r>
                        <a:rPr lang="es-MX" sz="2000" u="none" strike="noStrike">
                          <a:effectLst/>
                          <a:latin typeface="Arial Nova" panose="020B0504020202020204" pitchFamily="34" charset="0"/>
                        </a:rPr>
                        <a:t>30%</a:t>
                      </a:r>
                      <a:endParaRPr lang="es-MX" sz="2000" b="0" i="0" u="none" strike="noStrike">
                        <a:solidFill>
                          <a:srgbClr val="000000"/>
                        </a:solidFill>
                        <a:effectLst/>
                        <a:latin typeface="Arial Nova" panose="020B0504020202020204" pitchFamily="34" charset="0"/>
                      </a:endParaRPr>
                    </a:p>
                  </a:txBody>
                  <a:tcPr marL="7620" marR="7620" marT="7620" marB="0" anchor="ctr"/>
                </a:tc>
                <a:extLst>
                  <a:ext uri="{0D108BD9-81ED-4DB2-BD59-A6C34878D82A}">
                    <a16:rowId xmlns:a16="http://schemas.microsoft.com/office/drawing/2014/main" val="297765941"/>
                  </a:ext>
                </a:extLst>
              </a:tr>
              <a:tr h="182880">
                <a:tc>
                  <a:txBody>
                    <a:bodyPr/>
                    <a:lstStyle/>
                    <a:p>
                      <a:pPr algn="l" fontAlgn="ctr"/>
                      <a:r>
                        <a:rPr lang="es-ES" sz="2000" u="none" strike="noStrike" dirty="0">
                          <a:effectLst/>
                          <a:latin typeface="Arial Nova" panose="020B0504020202020204" pitchFamily="34" charset="0"/>
                        </a:rPr>
                        <a:t>Trabajo con el director de tesis</a:t>
                      </a:r>
                      <a:endParaRPr lang="es-ES" sz="2000" b="0" i="0" u="none" strike="noStrike" dirty="0">
                        <a:solidFill>
                          <a:srgbClr val="000000"/>
                        </a:solidFill>
                        <a:effectLst/>
                        <a:latin typeface="Arial Nova" panose="020B0504020202020204" pitchFamily="34" charset="0"/>
                      </a:endParaRPr>
                    </a:p>
                  </a:txBody>
                  <a:tcPr marL="7620" marR="7620" marT="7620" marB="0" anchor="ctr"/>
                </a:tc>
                <a:tc>
                  <a:txBody>
                    <a:bodyPr/>
                    <a:lstStyle/>
                    <a:p>
                      <a:pPr algn="ctr" fontAlgn="ctr"/>
                      <a:r>
                        <a:rPr lang="es-MX" sz="2000" u="none" strike="noStrike">
                          <a:effectLst/>
                          <a:latin typeface="Arial Nova" panose="020B0504020202020204" pitchFamily="34" charset="0"/>
                        </a:rPr>
                        <a:t>30%</a:t>
                      </a:r>
                      <a:endParaRPr lang="es-MX" sz="2000" b="0" i="0" u="none" strike="noStrike">
                        <a:solidFill>
                          <a:srgbClr val="000000"/>
                        </a:solidFill>
                        <a:effectLst/>
                        <a:latin typeface="Arial Nova" panose="020B0504020202020204" pitchFamily="34" charset="0"/>
                      </a:endParaRPr>
                    </a:p>
                  </a:txBody>
                  <a:tcPr marL="7620" marR="7620" marT="7620" marB="0" anchor="ctr"/>
                </a:tc>
                <a:extLst>
                  <a:ext uri="{0D108BD9-81ED-4DB2-BD59-A6C34878D82A}">
                    <a16:rowId xmlns:a16="http://schemas.microsoft.com/office/drawing/2014/main" val="2575251031"/>
                  </a:ext>
                </a:extLst>
              </a:tr>
              <a:tr h="685066">
                <a:tc>
                  <a:txBody>
                    <a:bodyPr/>
                    <a:lstStyle/>
                    <a:p>
                      <a:pPr algn="l" fontAlgn="ctr"/>
                      <a:r>
                        <a:rPr lang="es-ES" sz="2000" u="none" strike="noStrike" dirty="0">
                          <a:effectLst/>
                          <a:latin typeface="Arial Nova" panose="020B0504020202020204" pitchFamily="34" charset="0"/>
                        </a:rPr>
                        <a:t>Envío de articulo de divulgación a revista científica indexada en CONAHCYT, envío de cartel a congreso virtual con avances de su proyecto</a:t>
                      </a:r>
                      <a:endParaRPr lang="es-ES" sz="2000" b="0" i="0" u="none" strike="noStrike" dirty="0">
                        <a:solidFill>
                          <a:srgbClr val="000000"/>
                        </a:solidFill>
                        <a:effectLst/>
                        <a:latin typeface="Arial Nova" panose="020B0504020202020204" pitchFamily="34" charset="0"/>
                      </a:endParaRPr>
                    </a:p>
                  </a:txBody>
                  <a:tcPr marL="7620" marR="7620" marT="7620" marB="0" anchor="ctr"/>
                </a:tc>
                <a:tc>
                  <a:txBody>
                    <a:bodyPr/>
                    <a:lstStyle/>
                    <a:p>
                      <a:pPr algn="ctr" fontAlgn="ctr"/>
                      <a:r>
                        <a:rPr lang="es-MX" sz="2000" u="none" strike="noStrike">
                          <a:effectLst/>
                          <a:latin typeface="Arial Nova" panose="020B0504020202020204" pitchFamily="34" charset="0"/>
                        </a:rPr>
                        <a:t>30%</a:t>
                      </a:r>
                      <a:endParaRPr lang="es-MX" sz="2000" b="0" i="0" u="none" strike="noStrike">
                        <a:solidFill>
                          <a:srgbClr val="000000"/>
                        </a:solidFill>
                        <a:effectLst/>
                        <a:latin typeface="Arial Nova" panose="020B0504020202020204" pitchFamily="34" charset="0"/>
                      </a:endParaRPr>
                    </a:p>
                  </a:txBody>
                  <a:tcPr marL="7620" marR="7620" marT="7620" marB="0" anchor="ctr"/>
                </a:tc>
                <a:extLst>
                  <a:ext uri="{0D108BD9-81ED-4DB2-BD59-A6C34878D82A}">
                    <a16:rowId xmlns:a16="http://schemas.microsoft.com/office/drawing/2014/main" val="1960022703"/>
                  </a:ext>
                </a:extLst>
              </a:tr>
              <a:tr h="190500">
                <a:tc>
                  <a:txBody>
                    <a:bodyPr/>
                    <a:lstStyle/>
                    <a:p>
                      <a:pPr algn="l" fontAlgn="b"/>
                      <a:r>
                        <a:rPr lang="es-MX" sz="2000" u="none" strike="noStrike" dirty="0">
                          <a:effectLst/>
                          <a:latin typeface="Arial Nova" panose="020B0504020202020204" pitchFamily="34" charset="0"/>
                        </a:rPr>
                        <a:t>Presentación de avances</a:t>
                      </a:r>
                      <a:endParaRPr lang="es-MX" sz="2000" b="0" i="0" u="none" strike="noStrike" dirty="0">
                        <a:solidFill>
                          <a:srgbClr val="000000"/>
                        </a:solidFill>
                        <a:effectLst/>
                        <a:latin typeface="Arial Nova" panose="020B0504020202020204" pitchFamily="34" charset="0"/>
                      </a:endParaRPr>
                    </a:p>
                  </a:txBody>
                  <a:tcPr marL="7620" marR="7620" marT="7620" marB="0" anchor="b"/>
                </a:tc>
                <a:tc>
                  <a:txBody>
                    <a:bodyPr/>
                    <a:lstStyle/>
                    <a:p>
                      <a:pPr algn="ctr" fontAlgn="b"/>
                      <a:r>
                        <a:rPr lang="es-MX" sz="2000" u="none" strike="noStrike">
                          <a:effectLst/>
                          <a:latin typeface="Arial Nova" panose="020B0504020202020204" pitchFamily="34" charset="0"/>
                        </a:rPr>
                        <a:t>10%</a:t>
                      </a:r>
                      <a:endParaRPr lang="es-MX" sz="2000" b="0" i="0" u="none" strike="noStrike">
                        <a:solidFill>
                          <a:srgbClr val="000000"/>
                        </a:solidFill>
                        <a:effectLst/>
                        <a:latin typeface="Arial Nova" panose="020B0504020202020204" pitchFamily="34" charset="0"/>
                      </a:endParaRPr>
                    </a:p>
                  </a:txBody>
                  <a:tcPr marL="7620" marR="7620" marT="7620" marB="0" anchor="b"/>
                </a:tc>
                <a:extLst>
                  <a:ext uri="{0D108BD9-81ED-4DB2-BD59-A6C34878D82A}">
                    <a16:rowId xmlns:a16="http://schemas.microsoft.com/office/drawing/2014/main" val="3569132046"/>
                  </a:ext>
                </a:extLst>
              </a:tr>
              <a:tr h="453316">
                <a:tc>
                  <a:txBody>
                    <a:bodyPr/>
                    <a:lstStyle/>
                    <a:p>
                      <a:pPr algn="ctr" fontAlgn="b"/>
                      <a:r>
                        <a:rPr lang="es-MX" sz="2000" b="1" u="none" strike="noStrike" dirty="0">
                          <a:effectLst/>
                          <a:latin typeface="Arial Nova" panose="020B0504020202020204" pitchFamily="34" charset="0"/>
                        </a:rPr>
                        <a:t>TOTAL</a:t>
                      </a:r>
                      <a:endParaRPr lang="es-MX" sz="2000" b="1" i="0" u="none" strike="noStrike" dirty="0">
                        <a:solidFill>
                          <a:srgbClr val="000000"/>
                        </a:solidFill>
                        <a:effectLst/>
                        <a:latin typeface="Arial Nova" panose="020B0504020202020204" pitchFamily="34" charset="0"/>
                      </a:endParaRPr>
                    </a:p>
                  </a:txBody>
                  <a:tcPr marL="7620" marR="7620" marT="7620" marB="0" anchor="ctr"/>
                </a:tc>
                <a:tc>
                  <a:txBody>
                    <a:bodyPr/>
                    <a:lstStyle/>
                    <a:p>
                      <a:pPr algn="ctr" fontAlgn="b"/>
                      <a:r>
                        <a:rPr lang="es-MX" sz="2000" b="1" u="none" strike="noStrike" dirty="0">
                          <a:effectLst/>
                          <a:latin typeface="Arial Nova" panose="020B0504020202020204" pitchFamily="34" charset="0"/>
                        </a:rPr>
                        <a:t>100%</a:t>
                      </a:r>
                      <a:endParaRPr lang="es-MX" sz="2000" b="1" i="0" u="none" strike="noStrike" dirty="0">
                        <a:solidFill>
                          <a:srgbClr val="000000"/>
                        </a:solidFill>
                        <a:effectLst/>
                        <a:latin typeface="Arial Nova" panose="020B0504020202020204" pitchFamily="34" charset="0"/>
                      </a:endParaRPr>
                    </a:p>
                  </a:txBody>
                  <a:tcPr marL="7620" marR="7620" marT="7620" marB="0" anchor="ctr"/>
                </a:tc>
                <a:extLst>
                  <a:ext uri="{0D108BD9-81ED-4DB2-BD59-A6C34878D82A}">
                    <a16:rowId xmlns:a16="http://schemas.microsoft.com/office/drawing/2014/main" val="611092706"/>
                  </a:ext>
                </a:extLst>
              </a:tr>
            </a:tbl>
          </a:graphicData>
        </a:graphic>
      </p:graphicFrame>
    </p:spTree>
    <p:extLst>
      <p:ext uri="{BB962C8B-B14F-4D97-AF65-F5344CB8AC3E}">
        <p14:creationId xmlns:p14="http://schemas.microsoft.com/office/powerpoint/2010/main" val="36092164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LA INFOGRAFÍA </a:t>
            </a:r>
            <a:endParaRPr lang="zh-CN" altLang="en-US" sz="2800" dirty="0">
              <a:solidFill>
                <a:schemeClr val="bg1"/>
              </a:solidFill>
              <a:latin typeface="Arial Nova" panose="020B0504020202020204" pitchFamily="34" charset="0"/>
            </a:endParaRPr>
          </a:p>
        </p:txBody>
      </p:sp>
      <p:sp>
        <p:nvSpPr>
          <p:cNvPr id="3" name="CuadroTexto 2">
            <a:extLst>
              <a:ext uri="{FF2B5EF4-FFF2-40B4-BE49-F238E27FC236}">
                <a16:creationId xmlns:a16="http://schemas.microsoft.com/office/drawing/2014/main" id="{914B208D-D075-EAB8-9050-FA3B64C1889E}"/>
              </a:ext>
            </a:extLst>
          </p:cNvPr>
          <p:cNvSpPr txBox="1"/>
          <p:nvPr/>
        </p:nvSpPr>
        <p:spPr>
          <a:xfrm>
            <a:off x="524256" y="1012929"/>
            <a:ext cx="8217408" cy="1154290"/>
          </a:xfrm>
          <a:prstGeom prst="rect">
            <a:avLst/>
          </a:prstGeom>
          <a:noFill/>
        </p:spPr>
        <p:txBody>
          <a:bodyPr wrap="square">
            <a:spAutoFit/>
          </a:bodyPr>
          <a:lstStyle/>
          <a:p>
            <a:pPr>
              <a:lnSpc>
                <a:spcPct val="150000"/>
              </a:lnSpc>
            </a:pPr>
            <a:r>
              <a:rPr lang="es-ES" sz="1600" b="0" i="0" dirty="0">
                <a:solidFill>
                  <a:srgbClr val="374151"/>
                </a:solidFill>
                <a:effectLst/>
                <a:latin typeface="Arial Nova" panose="020B0504020202020204" pitchFamily="34" charset="0"/>
              </a:rPr>
              <a:t>Es una representación visual de información o datos, diseñada de manera clara y concisa para facilitar su comprensión. Combina imágenes, gráficos y texto de manera creativa y estructurada, con el objetivo de transmitir información de forma rápida y efectiva. </a:t>
            </a:r>
            <a:endParaRPr lang="es-MX" sz="1600" dirty="0">
              <a:latin typeface="Arial Nova" panose="020B0504020202020204" pitchFamily="34" charset="0"/>
            </a:endParaRPr>
          </a:p>
        </p:txBody>
      </p:sp>
      <p:sp>
        <p:nvSpPr>
          <p:cNvPr id="6" name="CuadroTexto 5">
            <a:extLst>
              <a:ext uri="{FF2B5EF4-FFF2-40B4-BE49-F238E27FC236}">
                <a16:creationId xmlns:a16="http://schemas.microsoft.com/office/drawing/2014/main" id="{B23BB2B4-6485-D6FA-DC43-0D0218887D94}"/>
              </a:ext>
            </a:extLst>
          </p:cNvPr>
          <p:cNvSpPr txBox="1"/>
          <p:nvPr/>
        </p:nvSpPr>
        <p:spPr>
          <a:xfrm>
            <a:off x="524256" y="2670308"/>
            <a:ext cx="4267200" cy="1344727"/>
          </a:xfrm>
          <a:prstGeom prst="rect">
            <a:avLst/>
          </a:prstGeom>
          <a:noFill/>
        </p:spPr>
        <p:txBody>
          <a:bodyPr wrap="square">
            <a:spAutoFit/>
          </a:bodyPr>
          <a:lstStyle/>
          <a:p>
            <a:pPr algn="just">
              <a:lnSpc>
                <a:spcPct val="150000"/>
              </a:lnSpc>
            </a:pPr>
            <a:r>
              <a:rPr lang="es-ES" sz="1400" b="0" i="0" dirty="0">
                <a:solidFill>
                  <a:srgbClr val="374151"/>
                </a:solidFill>
                <a:effectLst/>
                <a:latin typeface="Arial Nova" panose="020B0504020202020204" pitchFamily="34" charset="0"/>
              </a:rPr>
              <a:t>Las infografías se utilizan comúnmente en presentaciones, medios digitales o impresos para hacer que conceptos complejos sean más accesibles y visuales.</a:t>
            </a:r>
            <a:endParaRPr lang="es-MX" sz="1400" dirty="0">
              <a:latin typeface="Arial Nova" panose="020B0504020202020204" pitchFamily="34" charset="0"/>
            </a:endParaRPr>
          </a:p>
        </p:txBody>
      </p:sp>
      <p:pic>
        <p:nvPicPr>
          <p:cNvPr id="1026" name="Picture 2" descr="¿Sabes lo qué es la Accesibilidad Web? Conoce sus pautas.">
            <a:extLst>
              <a:ext uri="{FF2B5EF4-FFF2-40B4-BE49-F238E27FC236}">
                <a16:creationId xmlns:a16="http://schemas.microsoft.com/office/drawing/2014/main" id="{BAB98443-F742-97F6-CA2F-7E04396F1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193" y="2340892"/>
            <a:ext cx="3521253" cy="2003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1780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¿CÓMO HACER UNA INFOGRAFÍA?</a:t>
            </a:r>
            <a:endParaRPr lang="zh-CN" altLang="en-US" sz="2800" dirty="0">
              <a:solidFill>
                <a:schemeClr val="bg1"/>
              </a:solidFill>
              <a:latin typeface="Arial Nova" panose="020B0504020202020204" pitchFamily="34" charset="0"/>
            </a:endParaRPr>
          </a:p>
        </p:txBody>
      </p:sp>
      <p:graphicFrame>
        <p:nvGraphicFramePr>
          <p:cNvPr id="2" name="Diagrama 1">
            <a:extLst>
              <a:ext uri="{FF2B5EF4-FFF2-40B4-BE49-F238E27FC236}">
                <a16:creationId xmlns:a16="http://schemas.microsoft.com/office/drawing/2014/main" id="{2B0010C2-80A7-F69D-EEBE-22804FBBE240}"/>
              </a:ext>
            </a:extLst>
          </p:cNvPr>
          <p:cNvGraphicFramePr/>
          <p:nvPr>
            <p:extLst>
              <p:ext uri="{D42A27DB-BD31-4B8C-83A1-F6EECF244321}">
                <p14:modId xmlns:p14="http://schemas.microsoft.com/office/powerpoint/2010/main" val="3616580628"/>
              </p:ext>
            </p:extLst>
          </p:nvPr>
        </p:nvGraphicFramePr>
        <p:xfrm>
          <a:off x="536146" y="853441"/>
          <a:ext cx="7510271"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check mark box png - Clip Art Library">
            <a:extLst>
              <a:ext uri="{FF2B5EF4-FFF2-40B4-BE49-F238E27FC236}">
                <a16:creationId xmlns:a16="http://schemas.microsoft.com/office/drawing/2014/main" id="{0D8B2D73-DF7D-8175-5AD0-8B1EB6DCBC0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2328" y="1282214"/>
            <a:ext cx="432000" cy="3987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heck mark box png - Clip Art Library">
            <a:extLst>
              <a:ext uri="{FF2B5EF4-FFF2-40B4-BE49-F238E27FC236}">
                <a16:creationId xmlns:a16="http://schemas.microsoft.com/office/drawing/2014/main" id="{C42C6EA4-1092-77CC-9089-8D111D7DEFA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0728" y="2180328"/>
            <a:ext cx="432000" cy="3987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heck mark box png - Clip Art Library">
            <a:extLst>
              <a:ext uri="{FF2B5EF4-FFF2-40B4-BE49-F238E27FC236}">
                <a16:creationId xmlns:a16="http://schemas.microsoft.com/office/drawing/2014/main" id="{2D83E549-FF76-4053-7320-02246C1756B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0728" y="3110733"/>
            <a:ext cx="432000" cy="3987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mark box png - Clip Art Library">
            <a:extLst>
              <a:ext uri="{FF2B5EF4-FFF2-40B4-BE49-F238E27FC236}">
                <a16:creationId xmlns:a16="http://schemas.microsoft.com/office/drawing/2014/main" id="{A7B25D3B-60C2-6327-B5E9-A2A0794237E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2328" y="4036565"/>
            <a:ext cx="432000" cy="39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8988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¿CÓMO HACER UNA INFOGRAFÍA?</a:t>
            </a:r>
            <a:endParaRPr lang="zh-CN" altLang="en-US" sz="2800" dirty="0">
              <a:solidFill>
                <a:schemeClr val="bg1"/>
              </a:solidFill>
              <a:latin typeface="Arial Nova" panose="020B0504020202020204" pitchFamily="34" charset="0"/>
            </a:endParaRPr>
          </a:p>
        </p:txBody>
      </p:sp>
      <p:graphicFrame>
        <p:nvGraphicFramePr>
          <p:cNvPr id="2" name="Diagrama 1">
            <a:extLst>
              <a:ext uri="{FF2B5EF4-FFF2-40B4-BE49-F238E27FC236}">
                <a16:creationId xmlns:a16="http://schemas.microsoft.com/office/drawing/2014/main" id="{58061F27-93B1-88F0-6408-565584F6FDFF}"/>
              </a:ext>
            </a:extLst>
          </p:cNvPr>
          <p:cNvGraphicFramePr/>
          <p:nvPr>
            <p:extLst>
              <p:ext uri="{D42A27DB-BD31-4B8C-83A1-F6EECF244321}">
                <p14:modId xmlns:p14="http://schemas.microsoft.com/office/powerpoint/2010/main" val="1290796319"/>
              </p:ext>
            </p:extLst>
          </p:nvPr>
        </p:nvGraphicFramePr>
        <p:xfrm>
          <a:off x="414527" y="846772"/>
          <a:ext cx="7463481" cy="4155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heck mark box png - Clip Art Library">
            <a:extLst>
              <a:ext uri="{FF2B5EF4-FFF2-40B4-BE49-F238E27FC236}">
                <a16:creationId xmlns:a16="http://schemas.microsoft.com/office/drawing/2014/main" id="{6C31969B-F830-2A48-2850-B04B80CA32A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0816" y="1282214"/>
            <a:ext cx="432000" cy="3987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heck mark box png - Clip Art Library">
            <a:extLst>
              <a:ext uri="{FF2B5EF4-FFF2-40B4-BE49-F238E27FC236}">
                <a16:creationId xmlns:a16="http://schemas.microsoft.com/office/drawing/2014/main" id="{7DF312B7-256B-54FD-A05D-0AE07F3D13F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2144" y="2229014"/>
            <a:ext cx="432000" cy="3987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mark box png - Clip Art Library">
            <a:extLst>
              <a:ext uri="{FF2B5EF4-FFF2-40B4-BE49-F238E27FC236}">
                <a16:creationId xmlns:a16="http://schemas.microsoft.com/office/drawing/2014/main" id="{3DBA31B4-71B1-5B1A-81EB-6A09DE8049A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992" y="3175815"/>
            <a:ext cx="432000" cy="3987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eck mark box png - Clip Art Library">
            <a:extLst>
              <a:ext uri="{FF2B5EF4-FFF2-40B4-BE49-F238E27FC236}">
                <a16:creationId xmlns:a16="http://schemas.microsoft.com/office/drawing/2014/main" id="{109C577C-B2E9-427E-B2E2-7E9765A497C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378" y="4174096"/>
            <a:ext cx="432000" cy="39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2634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7620"/>
            <a:ext cx="9144000" cy="5143500"/>
          </a:xfrm>
          <a:prstGeom prst="rect">
            <a:avLst/>
          </a:prstGeom>
          <a:solidFill>
            <a:srgbClr val="3C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7261" y="99060"/>
            <a:ext cx="1212919" cy="722995"/>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33482">
            <a:off x="1379" y="3871628"/>
            <a:ext cx="1433942" cy="1286487"/>
          </a:xfrm>
          <a:prstGeom prst="rect">
            <a:avLst/>
          </a:prstGeom>
        </p:spPr>
      </p:pic>
      <p:pic>
        <p:nvPicPr>
          <p:cNvPr id="2050" name="Picture 2" descr="Conoce las Infografías Científicas del PAR EXPLORA Los Lagos - Los Lagos">
            <a:extLst>
              <a:ext uri="{FF2B5EF4-FFF2-40B4-BE49-F238E27FC236}">
                <a16:creationId xmlns:a16="http://schemas.microsoft.com/office/drawing/2014/main" id="{2EAB927F-A193-1ACB-BABD-818831CBED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41" y="99060"/>
            <a:ext cx="3500438" cy="22383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Los humedales: una solución contra el cambio climático | Fundación Aquae">
            <a:extLst>
              <a:ext uri="{FF2B5EF4-FFF2-40B4-BE49-F238E27FC236}">
                <a16:creationId xmlns:a16="http://schemas.microsoft.com/office/drawing/2014/main" id="{E1F2E7E9-3B42-E083-5544-5D1DA86D8D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0621" y="406028"/>
            <a:ext cx="2709511" cy="337517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La Ciencia de la Lectura - Blog de Biblioteca Escolar Digital">
            <a:extLst>
              <a:ext uri="{FF2B5EF4-FFF2-40B4-BE49-F238E27FC236}">
                <a16:creationId xmlns:a16="http://schemas.microsoft.com/office/drawing/2014/main" id="{44CA4AE5-A5FC-51CE-6242-36E4803EE49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3952" y="1925524"/>
            <a:ext cx="2473283" cy="3091603"/>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4">
            <a:extLst>
              <a:ext uri="{FF2B5EF4-FFF2-40B4-BE49-F238E27FC236}">
                <a16:creationId xmlns:a16="http://schemas.microsoft.com/office/drawing/2014/main" id="{BADF2522-89E0-E495-F18A-17D7E9659C00}"/>
              </a:ext>
            </a:extLst>
          </p:cNvPr>
          <p:cNvSpPr txBox="1">
            <a:spLocks/>
          </p:cNvSpPr>
          <p:nvPr/>
        </p:nvSpPr>
        <p:spPr>
          <a:xfrm>
            <a:off x="1400225" y="3897622"/>
            <a:ext cx="5073727" cy="856657"/>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s-MX" altLang="zh-CN" sz="2800" dirty="0">
                <a:solidFill>
                  <a:schemeClr val="bg1"/>
                </a:solidFill>
                <a:latin typeface="Arial Nova" panose="020B0504020202020204" pitchFamily="34" charset="0"/>
              </a:rPr>
              <a:t>EJEMPLOS DE INFOGRAFÍAS </a:t>
            </a:r>
            <a:endParaRPr lang="zh-CN" altLang="en-US" sz="2800"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33157580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1000"/>
                                        <p:tgtEl>
                                          <p:spTgt spid="7"/>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gtEl>
                                        <p:attrNameLst>
                                          <p:attrName>ppt_y</p:attrName>
                                        </p:attrNameLst>
                                      </p:cBhvr>
                                      <p:tavLst>
                                        <p:tav tm="0">
                                          <p:val>
                                            <p:strVal val="#ppt_y"/>
                                          </p:val>
                                        </p:tav>
                                        <p:tav tm="100000">
                                          <p:val>
                                            <p:strVal val="#ppt_y"/>
                                          </p:val>
                                        </p:tav>
                                      </p:tavLst>
                                    </p:anim>
                                    <p:anim calcmode="lin" valueType="num">
                                      <p:cBhvr>
                                        <p:cTn id="2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ARTÍCULO DE DIVULGACIÓN CIENTÍFICA</a:t>
            </a:r>
            <a:endParaRPr lang="zh-CN" altLang="en-US" sz="2800" dirty="0">
              <a:solidFill>
                <a:schemeClr val="bg1"/>
              </a:solidFill>
              <a:latin typeface="Arial Nova" panose="020B0504020202020204" pitchFamily="34" charset="0"/>
            </a:endParaRPr>
          </a:p>
        </p:txBody>
      </p:sp>
      <p:sp>
        <p:nvSpPr>
          <p:cNvPr id="10" name="CuadroTexto 9">
            <a:extLst>
              <a:ext uri="{FF2B5EF4-FFF2-40B4-BE49-F238E27FC236}">
                <a16:creationId xmlns:a16="http://schemas.microsoft.com/office/drawing/2014/main" id="{F8A157B5-ABB4-C41B-C3AD-7A246448113A}"/>
              </a:ext>
            </a:extLst>
          </p:cNvPr>
          <p:cNvSpPr txBox="1"/>
          <p:nvPr/>
        </p:nvSpPr>
        <p:spPr>
          <a:xfrm>
            <a:off x="683894" y="876051"/>
            <a:ext cx="7362825" cy="1523622"/>
          </a:xfrm>
          <a:prstGeom prst="rect">
            <a:avLst/>
          </a:prstGeom>
          <a:noFill/>
        </p:spPr>
        <p:txBody>
          <a:bodyPr wrap="square">
            <a:spAutoFit/>
          </a:bodyPr>
          <a:lstStyle/>
          <a:p>
            <a:pPr>
              <a:lnSpc>
                <a:spcPct val="150000"/>
              </a:lnSpc>
            </a:pPr>
            <a:r>
              <a:rPr lang="es-ES" sz="1600" dirty="0">
                <a:latin typeface="Arial Nova" panose="020B0504020202020204" pitchFamily="34" charset="0"/>
              </a:rPr>
              <a:t>Es uno de los textos más usados por la comunidad científica, cuya finalidad es la de difundir nuevos conocimientos y procedimientos. Debe ser formal, controlado, ordenado, coherente y breve para que cumpla con eficiencia su objetivo: </a:t>
            </a:r>
            <a:r>
              <a:rPr lang="es-ES" sz="1600" dirty="0">
                <a:highlight>
                  <a:srgbClr val="FFFF00"/>
                </a:highlight>
                <a:latin typeface="Arial Nova" panose="020B0504020202020204" pitchFamily="34" charset="0"/>
              </a:rPr>
              <a:t>la divulgación</a:t>
            </a:r>
            <a:r>
              <a:rPr lang="es-ES" sz="1600" dirty="0">
                <a:latin typeface="Arial Nova" panose="020B0504020202020204" pitchFamily="34" charset="0"/>
              </a:rPr>
              <a:t>.</a:t>
            </a:r>
            <a:endParaRPr lang="es-MX" sz="1600" dirty="0">
              <a:latin typeface="Arial Nova" panose="020B0504020202020204" pitchFamily="34" charset="0"/>
            </a:endParaRPr>
          </a:p>
        </p:txBody>
      </p:sp>
      <p:sp>
        <p:nvSpPr>
          <p:cNvPr id="12" name="CuadroTexto 11">
            <a:extLst>
              <a:ext uri="{FF2B5EF4-FFF2-40B4-BE49-F238E27FC236}">
                <a16:creationId xmlns:a16="http://schemas.microsoft.com/office/drawing/2014/main" id="{5B72503C-FDC5-7900-A9AE-0E8B384C365B}"/>
              </a:ext>
            </a:extLst>
          </p:cNvPr>
          <p:cNvSpPr txBox="1"/>
          <p:nvPr/>
        </p:nvSpPr>
        <p:spPr>
          <a:xfrm>
            <a:off x="4074795" y="2905761"/>
            <a:ext cx="4583430" cy="1021562"/>
          </a:xfrm>
          <a:custGeom>
            <a:avLst/>
            <a:gdLst>
              <a:gd name="connsiteX0" fmla="*/ 0 w 4583430"/>
              <a:gd name="connsiteY0" fmla="*/ 0 h 1021562"/>
              <a:gd name="connsiteX1" fmla="*/ 572929 w 4583430"/>
              <a:gd name="connsiteY1" fmla="*/ 0 h 1021562"/>
              <a:gd name="connsiteX2" fmla="*/ 1237526 w 4583430"/>
              <a:gd name="connsiteY2" fmla="*/ 0 h 1021562"/>
              <a:gd name="connsiteX3" fmla="*/ 1856289 w 4583430"/>
              <a:gd name="connsiteY3" fmla="*/ 0 h 1021562"/>
              <a:gd name="connsiteX4" fmla="*/ 2429218 w 4583430"/>
              <a:gd name="connsiteY4" fmla="*/ 0 h 1021562"/>
              <a:gd name="connsiteX5" fmla="*/ 3002147 w 4583430"/>
              <a:gd name="connsiteY5" fmla="*/ 0 h 1021562"/>
              <a:gd name="connsiteX6" fmla="*/ 3575075 w 4583430"/>
              <a:gd name="connsiteY6" fmla="*/ 0 h 1021562"/>
              <a:gd name="connsiteX7" fmla="*/ 4010501 w 4583430"/>
              <a:gd name="connsiteY7" fmla="*/ 0 h 1021562"/>
              <a:gd name="connsiteX8" fmla="*/ 4583430 w 4583430"/>
              <a:gd name="connsiteY8" fmla="*/ 0 h 1021562"/>
              <a:gd name="connsiteX9" fmla="*/ 4583430 w 4583430"/>
              <a:gd name="connsiteY9" fmla="*/ 510781 h 1021562"/>
              <a:gd name="connsiteX10" fmla="*/ 4583430 w 4583430"/>
              <a:gd name="connsiteY10" fmla="*/ 1021562 h 1021562"/>
              <a:gd name="connsiteX11" fmla="*/ 4056336 w 4583430"/>
              <a:gd name="connsiteY11" fmla="*/ 1021562 h 1021562"/>
              <a:gd name="connsiteX12" fmla="*/ 3575075 w 4583430"/>
              <a:gd name="connsiteY12" fmla="*/ 1021562 h 1021562"/>
              <a:gd name="connsiteX13" fmla="*/ 3047981 w 4583430"/>
              <a:gd name="connsiteY13" fmla="*/ 1021562 h 1021562"/>
              <a:gd name="connsiteX14" fmla="*/ 2383384 w 4583430"/>
              <a:gd name="connsiteY14" fmla="*/ 1021562 h 1021562"/>
              <a:gd name="connsiteX15" fmla="*/ 1718786 w 4583430"/>
              <a:gd name="connsiteY15" fmla="*/ 1021562 h 1021562"/>
              <a:gd name="connsiteX16" fmla="*/ 1054189 w 4583430"/>
              <a:gd name="connsiteY16" fmla="*/ 1021562 h 1021562"/>
              <a:gd name="connsiteX17" fmla="*/ 527094 w 4583430"/>
              <a:gd name="connsiteY17" fmla="*/ 1021562 h 1021562"/>
              <a:gd name="connsiteX18" fmla="*/ 0 w 4583430"/>
              <a:gd name="connsiteY18" fmla="*/ 1021562 h 1021562"/>
              <a:gd name="connsiteX19" fmla="*/ 0 w 4583430"/>
              <a:gd name="connsiteY19" fmla="*/ 531212 h 1021562"/>
              <a:gd name="connsiteX20" fmla="*/ 0 w 4583430"/>
              <a:gd name="connsiteY20" fmla="*/ 0 h 102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83430" h="1021562" fill="none" extrusionOk="0">
                <a:moveTo>
                  <a:pt x="0" y="0"/>
                </a:moveTo>
                <a:cubicBezTo>
                  <a:pt x="210357" y="-54248"/>
                  <a:pt x="406666" y="50871"/>
                  <a:pt x="572929" y="0"/>
                </a:cubicBezTo>
                <a:cubicBezTo>
                  <a:pt x="739192" y="-50871"/>
                  <a:pt x="946843" y="36333"/>
                  <a:pt x="1237526" y="0"/>
                </a:cubicBezTo>
                <a:cubicBezTo>
                  <a:pt x="1528209" y="-36333"/>
                  <a:pt x="1726072" y="17367"/>
                  <a:pt x="1856289" y="0"/>
                </a:cubicBezTo>
                <a:cubicBezTo>
                  <a:pt x="1986506" y="-17367"/>
                  <a:pt x="2173612" y="20265"/>
                  <a:pt x="2429218" y="0"/>
                </a:cubicBezTo>
                <a:cubicBezTo>
                  <a:pt x="2684824" y="-20265"/>
                  <a:pt x="2747466" y="65984"/>
                  <a:pt x="3002147" y="0"/>
                </a:cubicBezTo>
                <a:cubicBezTo>
                  <a:pt x="3256828" y="-65984"/>
                  <a:pt x="3402273" y="49458"/>
                  <a:pt x="3575075" y="0"/>
                </a:cubicBezTo>
                <a:cubicBezTo>
                  <a:pt x="3747877" y="-49458"/>
                  <a:pt x="3920830" y="734"/>
                  <a:pt x="4010501" y="0"/>
                </a:cubicBezTo>
                <a:cubicBezTo>
                  <a:pt x="4100172" y="-734"/>
                  <a:pt x="4327873" y="51665"/>
                  <a:pt x="4583430" y="0"/>
                </a:cubicBezTo>
                <a:cubicBezTo>
                  <a:pt x="4588855" y="109717"/>
                  <a:pt x="4580277" y="355648"/>
                  <a:pt x="4583430" y="510781"/>
                </a:cubicBezTo>
                <a:cubicBezTo>
                  <a:pt x="4586583" y="665914"/>
                  <a:pt x="4524975" y="828997"/>
                  <a:pt x="4583430" y="1021562"/>
                </a:cubicBezTo>
                <a:cubicBezTo>
                  <a:pt x="4468702" y="1058657"/>
                  <a:pt x="4212873" y="979104"/>
                  <a:pt x="4056336" y="1021562"/>
                </a:cubicBezTo>
                <a:cubicBezTo>
                  <a:pt x="3899799" y="1064020"/>
                  <a:pt x="3679977" y="1003015"/>
                  <a:pt x="3575075" y="1021562"/>
                </a:cubicBezTo>
                <a:cubicBezTo>
                  <a:pt x="3470173" y="1040109"/>
                  <a:pt x="3266873" y="997315"/>
                  <a:pt x="3047981" y="1021562"/>
                </a:cubicBezTo>
                <a:cubicBezTo>
                  <a:pt x="2829089" y="1045809"/>
                  <a:pt x="2682507" y="961506"/>
                  <a:pt x="2383384" y="1021562"/>
                </a:cubicBezTo>
                <a:cubicBezTo>
                  <a:pt x="2084261" y="1081618"/>
                  <a:pt x="2002750" y="972862"/>
                  <a:pt x="1718786" y="1021562"/>
                </a:cubicBezTo>
                <a:cubicBezTo>
                  <a:pt x="1434822" y="1070262"/>
                  <a:pt x="1258847" y="1003725"/>
                  <a:pt x="1054189" y="1021562"/>
                </a:cubicBezTo>
                <a:cubicBezTo>
                  <a:pt x="849531" y="1039399"/>
                  <a:pt x="676125" y="966253"/>
                  <a:pt x="527094" y="1021562"/>
                </a:cubicBezTo>
                <a:cubicBezTo>
                  <a:pt x="378063" y="1076871"/>
                  <a:pt x="235530" y="997841"/>
                  <a:pt x="0" y="1021562"/>
                </a:cubicBezTo>
                <a:cubicBezTo>
                  <a:pt x="-28141" y="828553"/>
                  <a:pt x="19454" y="646927"/>
                  <a:pt x="0" y="531212"/>
                </a:cubicBezTo>
                <a:cubicBezTo>
                  <a:pt x="-19454" y="415497"/>
                  <a:pt x="29203" y="146776"/>
                  <a:pt x="0" y="0"/>
                </a:cubicBezTo>
                <a:close/>
              </a:path>
              <a:path w="4583430" h="1021562" stroke="0" extrusionOk="0">
                <a:moveTo>
                  <a:pt x="0" y="0"/>
                </a:moveTo>
                <a:cubicBezTo>
                  <a:pt x="230040" y="-6898"/>
                  <a:pt x="393446" y="9844"/>
                  <a:pt x="618763" y="0"/>
                </a:cubicBezTo>
                <a:cubicBezTo>
                  <a:pt x="844080" y="-9844"/>
                  <a:pt x="910398" y="55208"/>
                  <a:pt x="1191692" y="0"/>
                </a:cubicBezTo>
                <a:cubicBezTo>
                  <a:pt x="1472986" y="-55208"/>
                  <a:pt x="1512412" y="42297"/>
                  <a:pt x="1718786" y="0"/>
                </a:cubicBezTo>
                <a:cubicBezTo>
                  <a:pt x="1925160" y="-42297"/>
                  <a:pt x="2076312" y="33101"/>
                  <a:pt x="2337549" y="0"/>
                </a:cubicBezTo>
                <a:cubicBezTo>
                  <a:pt x="2598786" y="-33101"/>
                  <a:pt x="2618623" y="40806"/>
                  <a:pt x="2864644" y="0"/>
                </a:cubicBezTo>
                <a:cubicBezTo>
                  <a:pt x="3110666" y="-40806"/>
                  <a:pt x="3157185" y="30425"/>
                  <a:pt x="3437573" y="0"/>
                </a:cubicBezTo>
                <a:cubicBezTo>
                  <a:pt x="3717961" y="-30425"/>
                  <a:pt x="4235458" y="110133"/>
                  <a:pt x="4583430" y="0"/>
                </a:cubicBezTo>
                <a:cubicBezTo>
                  <a:pt x="4610101" y="146685"/>
                  <a:pt x="4542864" y="324143"/>
                  <a:pt x="4583430" y="531212"/>
                </a:cubicBezTo>
                <a:cubicBezTo>
                  <a:pt x="4623996" y="738281"/>
                  <a:pt x="4561045" y="793792"/>
                  <a:pt x="4583430" y="1021562"/>
                </a:cubicBezTo>
                <a:cubicBezTo>
                  <a:pt x="4416156" y="1044322"/>
                  <a:pt x="4327071" y="970814"/>
                  <a:pt x="4148004" y="1021562"/>
                </a:cubicBezTo>
                <a:cubicBezTo>
                  <a:pt x="3968937" y="1072310"/>
                  <a:pt x="3861274" y="974238"/>
                  <a:pt x="3712578" y="1021562"/>
                </a:cubicBezTo>
                <a:cubicBezTo>
                  <a:pt x="3563882" y="1068886"/>
                  <a:pt x="3397122" y="998308"/>
                  <a:pt x="3277152" y="1021562"/>
                </a:cubicBezTo>
                <a:cubicBezTo>
                  <a:pt x="3157182" y="1044816"/>
                  <a:pt x="2855006" y="961661"/>
                  <a:pt x="2704224" y="1021562"/>
                </a:cubicBezTo>
                <a:cubicBezTo>
                  <a:pt x="2553442" y="1081463"/>
                  <a:pt x="2258220" y="983629"/>
                  <a:pt x="2039626" y="1021562"/>
                </a:cubicBezTo>
                <a:cubicBezTo>
                  <a:pt x="1821032" y="1059495"/>
                  <a:pt x="1693407" y="998123"/>
                  <a:pt x="1558366" y="1021562"/>
                </a:cubicBezTo>
                <a:cubicBezTo>
                  <a:pt x="1423325" y="1045001"/>
                  <a:pt x="1229548" y="1000512"/>
                  <a:pt x="1031272" y="1021562"/>
                </a:cubicBezTo>
                <a:cubicBezTo>
                  <a:pt x="832996" y="1042612"/>
                  <a:pt x="753724" y="987702"/>
                  <a:pt x="504177" y="1021562"/>
                </a:cubicBezTo>
                <a:cubicBezTo>
                  <a:pt x="254631" y="1055422"/>
                  <a:pt x="139201" y="1017176"/>
                  <a:pt x="0" y="1021562"/>
                </a:cubicBezTo>
                <a:cubicBezTo>
                  <a:pt x="-1168" y="895721"/>
                  <a:pt x="32154" y="721702"/>
                  <a:pt x="0" y="500565"/>
                </a:cubicBezTo>
                <a:cubicBezTo>
                  <a:pt x="-32154" y="279428"/>
                  <a:pt x="25024" y="220828"/>
                  <a:pt x="0" y="0"/>
                </a:cubicBezTo>
                <a:close/>
              </a:path>
            </a:pathLst>
          </a:custGeom>
          <a:solidFill>
            <a:srgbClr val="FFFFCC"/>
          </a:solidFill>
          <a:ln>
            <a:solidFill>
              <a:schemeClr val="tx1"/>
            </a:solidFill>
            <a:extLst>
              <a:ext uri="{C807C97D-BFC1-408E-A445-0C87EB9F89A2}">
                <ask:lineSketchStyleProps xmlns:ask="http://schemas.microsoft.com/office/drawing/2018/sketchyshapes" sd="2149804843">
                  <a:prstGeom prst="rect">
                    <a:avLst/>
                  </a:prstGeom>
                  <ask:type>
                    <ask:lineSketchScribble/>
                  </ask:type>
                </ask:lineSketchStyleProps>
              </a:ext>
            </a:extLst>
          </a:ln>
        </p:spPr>
        <p:txBody>
          <a:bodyPr wrap="square">
            <a:spAutoFit/>
          </a:bodyPr>
          <a:lstStyle/>
          <a:p>
            <a:pPr>
              <a:lnSpc>
                <a:spcPct val="150000"/>
              </a:lnSpc>
            </a:pPr>
            <a:r>
              <a:rPr lang="es-ES" sz="1400" dirty="0">
                <a:latin typeface="Arial Nova" panose="020B0504020202020204" pitchFamily="34" charset="0"/>
              </a:rPr>
              <a:t>La divulgación se refiere al acto de hacer accesible y comprensible la información, conocimiento o descubrimientos a un público más amplio. </a:t>
            </a:r>
            <a:endParaRPr lang="es-MX" sz="1400" dirty="0">
              <a:latin typeface="Arial Nova" panose="020B0504020202020204" pitchFamily="34" charset="0"/>
            </a:endParaRPr>
          </a:p>
        </p:txBody>
      </p:sp>
      <p:pic>
        <p:nvPicPr>
          <p:cNvPr id="16386" name="Picture 2" descr="Secure information processing blue gradient concept icon. Cybersecurity ...">
            <a:extLst>
              <a:ext uri="{FF2B5EF4-FFF2-40B4-BE49-F238E27FC236}">
                <a16:creationId xmlns:a16="http://schemas.microsoft.com/office/drawing/2014/main" id="{B94C20C2-A6E7-65FE-BC9C-D855BF91696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111" t="12839" r="17556" b="30370"/>
          <a:stretch/>
        </p:blipFill>
        <p:spPr bwMode="auto">
          <a:xfrm>
            <a:off x="1319935" y="2399673"/>
            <a:ext cx="2423160" cy="2243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6117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Características principales</a:t>
            </a:r>
            <a:endParaRPr lang="zh-CN" altLang="en-US" sz="2800" dirty="0">
              <a:solidFill>
                <a:schemeClr val="bg1"/>
              </a:solidFill>
              <a:latin typeface="Arial Nova" panose="020B0504020202020204" pitchFamily="34" charset="0"/>
            </a:endParaRPr>
          </a:p>
        </p:txBody>
      </p:sp>
      <p:sp>
        <p:nvSpPr>
          <p:cNvPr id="3" name="CuadroTexto 2">
            <a:extLst>
              <a:ext uri="{FF2B5EF4-FFF2-40B4-BE49-F238E27FC236}">
                <a16:creationId xmlns:a16="http://schemas.microsoft.com/office/drawing/2014/main" id="{C8AD3641-F00E-7DEA-CD88-49415906C1D5}"/>
              </a:ext>
            </a:extLst>
          </p:cNvPr>
          <p:cNvSpPr txBox="1"/>
          <p:nvPr/>
        </p:nvSpPr>
        <p:spPr>
          <a:xfrm>
            <a:off x="650557" y="838688"/>
            <a:ext cx="7842886" cy="1154290"/>
          </a:xfrm>
          <a:prstGeom prst="rect">
            <a:avLst/>
          </a:prstGeom>
          <a:noFill/>
        </p:spPr>
        <p:txBody>
          <a:bodyPr wrap="square">
            <a:spAutoFit/>
          </a:bodyPr>
          <a:lstStyle/>
          <a:p>
            <a:pPr algn="just">
              <a:lnSpc>
                <a:spcPct val="150000"/>
              </a:lnSpc>
            </a:pPr>
            <a:r>
              <a:rPr lang="es-ES" sz="1600" dirty="0">
                <a:latin typeface="Arial Nova" panose="020B0504020202020204" pitchFamily="34" charset="0"/>
              </a:rPr>
              <a:t>En este tipo de texto, se valora la practicidad, claridad y sencillez de la información expuesta. Por este motivo, reúne una serie de características que permiten simplificarlos y consultarlos de manera uniforme.</a:t>
            </a:r>
            <a:endParaRPr lang="en-US" sz="1600" dirty="0">
              <a:latin typeface="Arial Nova" panose="020B0504020202020204" pitchFamily="34" charset="0"/>
            </a:endParaRPr>
          </a:p>
        </p:txBody>
      </p:sp>
      <p:sp>
        <p:nvSpPr>
          <p:cNvPr id="6" name="CuadroTexto 5">
            <a:extLst>
              <a:ext uri="{FF2B5EF4-FFF2-40B4-BE49-F238E27FC236}">
                <a16:creationId xmlns:a16="http://schemas.microsoft.com/office/drawing/2014/main" id="{522D77F7-5923-664F-87B0-3533ED78C81B}"/>
              </a:ext>
            </a:extLst>
          </p:cNvPr>
          <p:cNvSpPr txBox="1"/>
          <p:nvPr/>
        </p:nvSpPr>
        <p:spPr>
          <a:xfrm>
            <a:off x="650557" y="2289810"/>
            <a:ext cx="3960000" cy="2546466"/>
          </a:xfrm>
          <a:prstGeom prst="rect">
            <a:avLst/>
          </a:prstGeom>
          <a:solidFill>
            <a:srgbClr val="CCCCFF"/>
          </a:solidFill>
        </p:spPr>
        <p:txBody>
          <a:bodyPr wrap="square">
            <a:spAutoFit/>
          </a:bodyPr>
          <a:lstStyle/>
          <a:p>
            <a:pPr>
              <a:lnSpc>
                <a:spcPct val="150000"/>
              </a:lnSpc>
            </a:pPr>
            <a:r>
              <a:rPr lang="en-US" b="1" dirty="0">
                <a:latin typeface="Arial Nova" panose="020B0504020202020204" pitchFamily="34" charset="0"/>
              </a:rPr>
              <a:t>Formal.</a:t>
            </a:r>
            <a:r>
              <a:rPr lang="es-ES" dirty="0">
                <a:latin typeface="Arial Nova" panose="020B0504020202020204" pitchFamily="34" charset="0"/>
              </a:rPr>
              <a:t> estilo de escritura debe presentar claridad y precisión, utilizar el léxico apropiado y una variedad académica de la lengua en que se encuentre escrita. Además, se debe emplear la terminología de la especialidad científica en cuestión; de tal modo, no existirán confusiones entre términos de distintas áreas (Camps 2007: 5; Day 2005: 2).</a:t>
            </a:r>
          </a:p>
        </p:txBody>
      </p:sp>
      <p:sp>
        <p:nvSpPr>
          <p:cNvPr id="8" name="CuadroTexto 7">
            <a:extLst>
              <a:ext uri="{FF2B5EF4-FFF2-40B4-BE49-F238E27FC236}">
                <a16:creationId xmlns:a16="http://schemas.microsoft.com/office/drawing/2014/main" id="{E2257702-2E8B-0F0F-EF03-70243D0DAF42}"/>
              </a:ext>
            </a:extLst>
          </p:cNvPr>
          <p:cNvSpPr txBox="1"/>
          <p:nvPr/>
        </p:nvSpPr>
        <p:spPr>
          <a:xfrm>
            <a:off x="4813935" y="2388870"/>
            <a:ext cx="3960000" cy="2314223"/>
          </a:xfrm>
          <a:prstGeom prst="rect">
            <a:avLst/>
          </a:prstGeom>
          <a:solidFill>
            <a:srgbClr val="FFFFCC"/>
          </a:solidFill>
        </p:spPr>
        <p:txBody>
          <a:bodyPr wrap="square">
            <a:spAutoFit/>
          </a:bodyPr>
          <a:lstStyle/>
          <a:p>
            <a:pPr>
              <a:lnSpc>
                <a:spcPct val="150000"/>
              </a:lnSpc>
            </a:pPr>
            <a:r>
              <a:rPr lang="es-ES" sz="1400" b="1" dirty="0">
                <a:latin typeface="Arial Nova" panose="020B0504020202020204" pitchFamily="34" charset="0"/>
              </a:rPr>
              <a:t>Publico. </a:t>
            </a:r>
            <a:r>
              <a:rPr lang="es-ES" sz="1400" dirty="0">
                <a:latin typeface="Arial Nova" panose="020B0504020202020204" pitchFamily="34" charset="0"/>
              </a:rPr>
              <a:t>Un artículo de investigación científica se encuentra casi siempre publicado en alguna revista especializada o indexada, de manera física o virtual. Esto permite la difusión del conocimiento no solo a otros especialistas del tema, sino también a cualquiera que se interese en este (Camps: 2007: 5).</a:t>
            </a:r>
            <a:endParaRPr lang="en-US" sz="1400" dirty="0">
              <a:latin typeface="Arial Nova" panose="020B0504020202020204" pitchFamily="34" charset="0"/>
            </a:endParaRPr>
          </a:p>
        </p:txBody>
      </p:sp>
    </p:spTree>
    <p:extLst>
      <p:ext uri="{BB962C8B-B14F-4D97-AF65-F5344CB8AC3E}">
        <p14:creationId xmlns:p14="http://schemas.microsoft.com/office/powerpoint/2010/main" val="41504556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endParaRPr lang="zh-CN" altLang="en-US" sz="2800" dirty="0">
              <a:solidFill>
                <a:schemeClr val="bg1"/>
              </a:solidFill>
              <a:latin typeface="Arial Nova" panose="020B0504020202020204" pitchFamily="34" charset="0"/>
            </a:endParaRPr>
          </a:p>
        </p:txBody>
      </p:sp>
      <p:sp>
        <p:nvSpPr>
          <p:cNvPr id="4" name="CuadroTexto 3">
            <a:extLst>
              <a:ext uri="{FF2B5EF4-FFF2-40B4-BE49-F238E27FC236}">
                <a16:creationId xmlns:a16="http://schemas.microsoft.com/office/drawing/2014/main" id="{79768052-022B-8E89-D705-34EDF7756859}"/>
              </a:ext>
            </a:extLst>
          </p:cNvPr>
          <p:cNvSpPr txBox="1"/>
          <p:nvPr/>
        </p:nvSpPr>
        <p:spPr>
          <a:xfrm>
            <a:off x="386715" y="955257"/>
            <a:ext cx="3956685" cy="1754326"/>
          </a:xfrm>
          <a:prstGeom prst="rect">
            <a:avLst/>
          </a:prstGeom>
          <a:solidFill>
            <a:srgbClr val="99FFCC"/>
          </a:solidFill>
        </p:spPr>
        <p:txBody>
          <a:bodyPr wrap="square">
            <a:spAutoFit/>
          </a:bodyPr>
          <a:lstStyle/>
          <a:p>
            <a:pPr marL="0" indent="0">
              <a:buNone/>
            </a:pPr>
            <a:r>
              <a:rPr lang="es-ES" b="1" dirty="0"/>
              <a:t>Controlado. </a:t>
            </a:r>
            <a:r>
              <a:rPr lang="es-ES" dirty="0"/>
              <a:t>Aunque muchos de los artículos de investigación suelen ser escritos por expertos, gran parte de los autores son investigadores neófitos o incluso estudiantes. Por tal motivo, los artículos de investigación científica suelen ser evaluados por un equipo de investigadores con mayor experiencia. Este equipo puede aceptar o rechazar el contenido del texto (Camps 2007: 5).</a:t>
            </a:r>
          </a:p>
        </p:txBody>
      </p:sp>
      <p:sp>
        <p:nvSpPr>
          <p:cNvPr id="7" name="CuadroTexto 6">
            <a:extLst>
              <a:ext uri="{FF2B5EF4-FFF2-40B4-BE49-F238E27FC236}">
                <a16:creationId xmlns:a16="http://schemas.microsoft.com/office/drawing/2014/main" id="{87F90998-5F41-EF02-1488-8B2D5F20166B}"/>
              </a:ext>
            </a:extLst>
          </p:cNvPr>
          <p:cNvSpPr txBox="1"/>
          <p:nvPr/>
        </p:nvSpPr>
        <p:spPr>
          <a:xfrm>
            <a:off x="4242435" y="2831503"/>
            <a:ext cx="4583430" cy="1962076"/>
          </a:xfrm>
          <a:prstGeom prst="rect">
            <a:avLst/>
          </a:prstGeom>
          <a:solidFill>
            <a:srgbClr val="66FFFF"/>
          </a:solidFill>
        </p:spPr>
        <p:txBody>
          <a:bodyPr wrap="square">
            <a:spAutoFit/>
          </a:bodyPr>
          <a:lstStyle/>
          <a:p>
            <a:pPr marL="0" indent="0">
              <a:buNone/>
            </a:pPr>
            <a:r>
              <a:rPr lang="es-ES" b="1" dirty="0"/>
              <a:t>Ordenado.  </a:t>
            </a:r>
            <a:r>
              <a:rPr lang="es-ES" dirty="0"/>
              <a:t>Por último, si bien la formalidad de un artículo y el uso de la terminología son necesarios, estos deben presentar ideas y premisas ordenadas, de modo que se constituya una secuencia lógica (Day 2005: 2). La redacción debe poseer coherencia, claridad, precisión y brevedad, elementos claves para un artículo conciso y fácil de difundir (Camps 2007: 7). Asimismo, se debe seguir una estructura con los mismos criterios. </a:t>
            </a:r>
            <a:r>
              <a:rPr lang="es-ES" u="sng" dirty="0"/>
              <a:t>Para esto, el formato </a:t>
            </a:r>
            <a:r>
              <a:rPr lang="es-ES" u="sng" dirty="0" err="1"/>
              <a:t>IMRyD</a:t>
            </a:r>
            <a:r>
              <a:rPr lang="es-ES" u="sng" dirty="0"/>
              <a:t> permite organizar la información lógicamente.</a:t>
            </a:r>
            <a:endParaRPr lang="en-US" u="sng" dirty="0"/>
          </a:p>
        </p:txBody>
      </p:sp>
      <p:pic>
        <p:nvPicPr>
          <p:cNvPr id="3" name="Imagen 2">
            <a:extLst>
              <a:ext uri="{FF2B5EF4-FFF2-40B4-BE49-F238E27FC236}">
                <a16:creationId xmlns:a16="http://schemas.microsoft.com/office/drawing/2014/main" id="{C40158CA-90F8-731C-6571-EBF796BF7AAB}"/>
              </a:ext>
            </a:extLst>
          </p:cNvPr>
          <p:cNvPicPr>
            <a:picLocks noChangeAspect="1"/>
          </p:cNvPicPr>
          <p:nvPr/>
        </p:nvPicPr>
        <p:blipFill>
          <a:blip r:embed="rId3"/>
          <a:stretch>
            <a:fillRect/>
          </a:stretch>
        </p:blipFill>
        <p:spPr>
          <a:xfrm>
            <a:off x="4572000" y="955257"/>
            <a:ext cx="1526504" cy="1784747"/>
          </a:xfrm>
          <a:prstGeom prst="rect">
            <a:avLst/>
          </a:prstGeom>
        </p:spPr>
      </p:pic>
      <p:pic>
        <p:nvPicPr>
          <p:cNvPr id="8" name="Imagen 7">
            <a:extLst>
              <a:ext uri="{FF2B5EF4-FFF2-40B4-BE49-F238E27FC236}">
                <a16:creationId xmlns:a16="http://schemas.microsoft.com/office/drawing/2014/main" id="{119B2D5E-03B5-DFCD-E7A9-3C2AB0EDD849}"/>
              </a:ext>
            </a:extLst>
          </p:cNvPr>
          <p:cNvPicPr>
            <a:picLocks noChangeAspect="1"/>
          </p:cNvPicPr>
          <p:nvPr/>
        </p:nvPicPr>
        <p:blipFill>
          <a:blip r:embed="rId4"/>
          <a:stretch>
            <a:fillRect/>
          </a:stretch>
        </p:blipFill>
        <p:spPr>
          <a:xfrm>
            <a:off x="1729780" y="2831503"/>
            <a:ext cx="2013315" cy="1883424"/>
          </a:xfrm>
          <a:prstGeom prst="rect">
            <a:avLst/>
          </a:prstGeom>
        </p:spPr>
      </p:pic>
    </p:spTree>
    <p:extLst>
      <p:ext uri="{BB962C8B-B14F-4D97-AF65-F5344CB8AC3E}">
        <p14:creationId xmlns:p14="http://schemas.microsoft.com/office/powerpoint/2010/main" val="15931054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¿Cómo se organiza?</a:t>
            </a:r>
            <a:endParaRPr lang="zh-CN" altLang="en-US" sz="2800" dirty="0">
              <a:solidFill>
                <a:schemeClr val="bg1"/>
              </a:solidFill>
              <a:latin typeface="Arial Nova" panose="020B0504020202020204" pitchFamily="34" charset="0"/>
            </a:endParaRPr>
          </a:p>
        </p:txBody>
      </p:sp>
      <p:sp>
        <p:nvSpPr>
          <p:cNvPr id="4" name="CuadroTexto 3">
            <a:extLst>
              <a:ext uri="{FF2B5EF4-FFF2-40B4-BE49-F238E27FC236}">
                <a16:creationId xmlns:a16="http://schemas.microsoft.com/office/drawing/2014/main" id="{9B1919DD-5B84-438E-FCA4-900A83DACF99}"/>
              </a:ext>
            </a:extLst>
          </p:cNvPr>
          <p:cNvSpPr txBox="1"/>
          <p:nvPr/>
        </p:nvSpPr>
        <p:spPr>
          <a:xfrm>
            <a:off x="401954" y="866812"/>
            <a:ext cx="8315326" cy="1667892"/>
          </a:xfrm>
          <a:prstGeom prst="rect">
            <a:avLst/>
          </a:prstGeom>
          <a:noFill/>
        </p:spPr>
        <p:txBody>
          <a:bodyPr wrap="square">
            <a:spAutoFit/>
          </a:bodyPr>
          <a:lstStyle/>
          <a:p>
            <a:pPr algn="just">
              <a:lnSpc>
                <a:spcPct val="150000"/>
              </a:lnSpc>
            </a:pPr>
            <a:r>
              <a:rPr lang="es-ES" sz="1400" dirty="0">
                <a:latin typeface="Arial Nova" panose="020B0504020202020204" pitchFamily="34" charset="0"/>
              </a:rPr>
              <a:t>De acuerdo con el modelo </a:t>
            </a:r>
            <a:r>
              <a:rPr lang="es-ES" sz="1400" dirty="0" err="1">
                <a:latin typeface="Arial Nova" panose="020B0504020202020204" pitchFamily="34" charset="0"/>
              </a:rPr>
              <a:t>IMRyD</a:t>
            </a:r>
            <a:r>
              <a:rPr lang="es-ES" sz="1400" dirty="0">
                <a:latin typeface="Arial Nova" panose="020B0504020202020204" pitchFamily="34" charset="0"/>
              </a:rPr>
              <a:t>, brinda al autor una guía para el proceso de redacción y, además, facilita la comprensión del texto por parte de los lectores (Camps 2007: 9). Las exigencias pueden variar ligeramente en cada revista o especialidad, de acuerdo con su área temática o interés; sin embargo, las estructuras generales de los artículos cada día son más globales, ya que buscan uniformizar los criterios de presentación (González y </a:t>
            </a:r>
            <a:r>
              <a:rPr lang="es-ES" sz="1400" dirty="0" err="1">
                <a:latin typeface="Arial Nova" panose="020B0504020202020204" pitchFamily="34" charset="0"/>
              </a:rPr>
              <a:t>Máttar</a:t>
            </a:r>
            <a:r>
              <a:rPr lang="es-ES" sz="1400" dirty="0">
                <a:latin typeface="Arial Nova" panose="020B0504020202020204" pitchFamily="34" charset="0"/>
              </a:rPr>
              <a:t> 2010: 1896).</a:t>
            </a:r>
            <a:endParaRPr lang="es-MX" sz="1400" dirty="0">
              <a:latin typeface="Arial Nova" panose="020B0504020202020204" pitchFamily="34" charset="0"/>
            </a:endParaRPr>
          </a:p>
        </p:txBody>
      </p:sp>
      <p:sp>
        <p:nvSpPr>
          <p:cNvPr id="7" name="CuadroTexto 6">
            <a:extLst>
              <a:ext uri="{FF2B5EF4-FFF2-40B4-BE49-F238E27FC236}">
                <a16:creationId xmlns:a16="http://schemas.microsoft.com/office/drawing/2014/main" id="{7A599E80-EAFF-2141-0BEA-DCFAF44D12E9}"/>
              </a:ext>
            </a:extLst>
          </p:cNvPr>
          <p:cNvSpPr txBox="1"/>
          <p:nvPr/>
        </p:nvSpPr>
        <p:spPr>
          <a:xfrm>
            <a:off x="2109787" y="3057006"/>
            <a:ext cx="4924425" cy="1021562"/>
          </a:xfrm>
          <a:custGeom>
            <a:avLst/>
            <a:gdLst>
              <a:gd name="connsiteX0" fmla="*/ 0 w 4924425"/>
              <a:gd name="connsiteY0" fmla="*/ 0 h 1021562"/>
              <a:gd name="connsiteX1" fmla="*/ 615553 w 4924425"/>
              <a:gd name="connsiteY1" fmla="*/ 0 h 1021562"/>
              <a:gd name="connsiteX2" fmla="*/ 1280351 w 4924425"/>
              <a:gd name="connsiteY2" fmla="*/ 0 h 1021562"/>
              <a:gd name="connsiteX3" fmla="*/ 1748171 w 4924425"/>
              <a:gd name="connsiteY3" fmla="*/ 0 h 1021562"/>
              <a:gd name="connsiteX4" fmla="*/ 2215991 w 4924425"/>
              <a:gd name="connsiteY4" fmla="*/ 0 h 1021562"/>
              <a:gd name="connsiteX5" fmla="*/ 2831544 w 4924425"/>
              <a:gd name="connsiteY5" fmla="*/ 0 h 1021562"/>
              <a:gd name="connsiteX6" fmla="*/ 3447098 w 4924425"/>
              <a:gd name="connsiteY6" fmla="*/ 0 h 1021562"/>
              <a:gd name="connsiteX7" fmla="*/ 4161139 w 4924425"/>
              <a:gd name="connsiteY7" fmla="*/ 0 h 1021562"/>
              <a:gd name="connsiteX8" fmla="*/ 4924425 w 4924425"/>
              <a:gd name="connsiteY8" fmla="*/ 0 h 1021562"/>
              <a:gd name="connsiteX9" fmla="*/ 4924425 w 4924425"/>
              <a:gd name="connsiteY9" fmla="*/ 490350 h 1021562"/>
              <a:gd name="connsiteX10" fmla="*/ 4924425 w 4924425"/>
              <a:gd name="connsiteY10" fmla="*/ 1021562 h 1021562"/>
              <a:gd name="connsiteX11" fmla="*/ 4308872 w 4924425"/>
              <a:gd name="connsiteY11" fmla="*/ 1021562 h 1021562"/>
              <a:gd name="connsiteX12" fmla="*/ 3693319 w 4924425"/>
              <a:gd name="connsiteY12" fmla="*/ 1021562 h 1021562"/>
              <a:gd name="connsiteX13" fmla="*/ 3225498 w 4924425"/>
              <a:gd name="connsiteY13" fmla="*/ 1021562 h 1021562"/>
              <a:gd name="connsiteX14" fmla="*/ 2511457 w 4924425"/>
              <a:gd name="connsiteY14" fmla="*/ 1021562 h 1021562"/>
              <a:gd name="connsiteX15" fmla="*/ 1797415 w 4924425"/>
              <a:gd name="connsiteY15" fmla="*/ 1021562 h 1021562"/>
              <a:gd name="connsiteX16" fmla="*/ 1329595 w 4924425"/>
              <a:gd name="connsiteY16" fmla="*/ 1021562 h 1021562"/>
              <a:gd name="connsiteX17" fmla="*/ 664797 w 4924425"/>
              <a:gd name="connsiteY17" fmla="*/ 1021562 h 1021562"/>
              <a:gd name="connsiteX18" fmla="*/ 0 w 4924425"/>
              <a:gd name="connsiteY18" fmla="*/ 1021562 h 1021562"/>
              <a:gd name="connsiteX19" fmla="*/ 0 w 4924425"/>
              <a:gd name="connsiteY19" fmla="*/ 490350 h 1021562"/>
              <a:gd name="connsiteX20" fmla="*/ 0 w 4924425"/>
              <a:gd name="connsiteY20" fmla="*/ 0 h 102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24425" h="1021562" fill="none" extrusionOk="0">
                <a:moveTo>
                  <a:pt x="0" y="0"/>
                </a:moveTo>
                <a:cubicBezTo>
                  <a:pt x="188357" y="20618"/>
                  <a:pt x="469285" y="2265"/>
                  <a:pt x="615553" y="0"/>
                </a:cubicBezTo>
                <a:cubicBezTo>
                  <a:pt x="761821" y="-2265"/>
                  <a:pt x="1079139" y="-18216"/>
                  <a:pt x="1280351" y="0"/>
                </a:cubicBezTo>
                <a:cubicBezTo>
                  <a:pt x="1481563" y="18216"/>
                  <a:pt x="1643357" y="5930"/>
                  <a:pt x="1748171" y="0"/>
                </a:cubicBezTo>
                <a:cubicBezTo>
                  <a:pt x="1852985" y="-5930"/>
                  <a:pt x="1998829" y="9458"/>
                  <a:pt x="2215991" y="0"/>
                </a:cubicBezTo>
                <a:cubicBezTo>
                  <a:pt x="2433153" y="-9458"/>
                  <a:pt x="2553647" y="12258"/>
                  <a:pt x="2831544" y="0"/>
                </a:cubicBezTo>
                <a:cubicBezTo>
                  <a:pt x="3109441" y="-12258"/>
                  <a:pt x="3321351" y="6807"/>
                  <a:pt x="3447098" y="0"/>
                </a:cubicBezTo>
                <a:cubicBezTo>
                  <a:pt x="3572845" y="-6807"/>
                  <a:pt x="3927510" y="-1680"/>
                  <a:pt x="4161139" y="0"/>
                </a:cubicBezTo>
                <a:cubicBezTo>
                  <a:pt x="4394768" y="1680"/>
                  <a:pt x="4720486" y="-35118"/>
                  <a:pt x="4924425" y="0"/>
                </a:cubicBezTo>
                <a:cubicBezTo>
                  <a:pt x="4909534" y="227687"/>
                  <a:pt x="4926719" y="256913"/>
                  <a:pt x="4924425" y="490350"/>
                </a:cubicBezTo>
                <a:cubicBezTo>
                  <a:pt x="4922132" y="723787"/>
                  <a:pt x="4899875" y="829000"/>
                  <a:pt x="4924425" y="1021562"/>
                </a:cubicBezTo>
                <a:cubicBezTo>
                  <a:pt x="4693878" y="992545"/>
                  <a:pt x="4533866" y="1029339"/>
                  <a:pt x="4308872" y="1021562"/>
                </a:cubicBezTo>
                <a:cubicBezTo>
                  <a:pt x="4083878" y="1013785"/>
                  <a:pt x="3915426" y="1012284"/>
                  <a:pt x="3693319" y="1021562"/>
                </a:cubicBezTo>
                <a:cubicBezTo>
                  <a:pt x="3471212" y="1030840"/>
                  <a:pt x="3394410" y="1043645"/>
                  <a:pt x="3225498" y="1021562"/>
                </a:cubicBezTo>
                <a:cubicBezTo>
                  <a:pt x="3056586" y="999479"/>
                  <a:pt x="2849618" y="1009803"/>
                  <a:pt x="2511457" y="1021562"/>
                </a:cubicBezTo>
                <a:cubicBezTo>
                  <a:pt x="2173296" y="1033321"/>
                  <a:pt x="2137752" y="1051382"/>
                  <a:pt x="1797415" y="1021562"/>
                </a:cubicBezTo>
                <a:cubicBezTo>
                  <a:pt x="1457078" y="991742"/>
                  <a:pt x="1473354" y="1018900"/>
                  <a:pt x="1329595" y="1021562"/>
                </a:cubicBezTo>
                <a:cubicBezTo>
                  <a:pt x="1185836" y="1024224"/>
                  <a:pt x="816761" y="1013640"/>
                  <a:pt x="664797" y="1021562"/>
                </a:cubicBezTo>
                <a:cubicBezTo>
                  <a:pt x="512833" y="1029484"/>
                  <a:pt x="197447" y="997417"/>
                  <a:pt x="0" y="1021562"/>
                </a:cubicBezTo>
                <a:cubicBezTo>
                  <a:pt x="-17542" y="822468"/>
                  <a:pt x="-5096" y="693043"/>
                  <a:pt x="0" y="490350"/>
                </a:cubicBezTo>
                <a:cubicBezTo>
                  <a:pt x="5096" y="287657"/>
                  <a:pt x="-2322" y="191724"/>
                  <a:pt x="0" y="0"/>
                </a:cubicBezTo>
                <a:close/>
              </a:path>
              <a:path w="4924425" h="1021562" stroke="0" extrusionOk="0">
                <a:moveTo>
                  <a:pt x="0" y="0"/>
                </a:moveTo>
                <a:cubicBezTo>
                  <a:pt x="276666" y="7386"/>
                  <a:pt x="368839" y="17784"/>
                  <a:pt x="615553" y="0"/>
                </a:cubicBezTo>
                <a:cubicBezTo>
                  <a:pt x="862267" y="-17784"/>
                  <a:pt x="952234" y="24613"/>
                  <a:pt x="1132618" y="0"/>
                </a:cubicBezTo>
                <a:cubicBezTo>
                  <a:pt x="1313003" y="-24613"/>
                  <a:pt x="1506087" y="23233"/>
                  <a:pt x="1748171" y="0"/>
                </a:cubicBezTo>
                <a:cubicBezTo>
                  <a:pt x="1990255" y="-23233"/>
                  <a:pt x="2110354" y="-27220"/>
                  <a:pt x="2412968" y="0"/>
                </a:cubicBezTo>
                <a:cubicBezTo>
                  <a:pt x="2715582" y="27220"/>
                  <a:pt x="2687617" y="9639"/>
                  <a:pt x="2930033" y="0"/>
                </a:cubicBezTo>
                <a:cubicBezTo>
                  <a:pt x="3172450" y="-9639"/>
                  <a:pt x="3201664" y="22625"/>
                  <a:pt x="3397853" y="0"/>
                </a:cubicBezTo>
                <a:cubicBezTo>
                  <a:pt x="3594042" y="-22625"/>
                  <a:pt x="3637160" y="-17669"/>
                  <a:pt x="3865674" y="0"/>
                </a:cubicBezTo>
                <a:cubicBezTo>
                  <a:pt x="4094188" y="17669"/>
                  <a:pt x="4541123" y="-23886"/>
                  <a:pt x="4924425" y="0"/>
                </a:cubicBezTo>
                <a:cubicBezTo>
                  <a:pt x="4930141" y="178333"/>
                  <a:pt x="4927138" y="367091"/>
                  <a:pt x="4924425" y="510781"/>
                </a:cubicBezTo>
                <a:cubicBezTo>
                  <a:pt x="4921712" y="654471"/>
                  <a:pt x="4935799" y="812110"/>
                  <a:pt x="4924425" y="1021562"/>
                </a:cubicBezTo>
                <a:cubicBezTo>
                  <a:pt x="4736376" y="1020390"/>
                  <a:pt x="4679122" y="1031279"/>
                  <a:pt x="4456605" y="1021562"/>
                </a:cubicBezTo>
                <a:cubicBezTo>
                  <a:pt x="4234088" y="1011845"/>
                  <a:pt x="4081062" y="1003925"/>
                  <a:pt x="3890296" y="1021562"/>
                </a:cubicBezTo>
                <a:cubicBezTo>
                  <a:pt x="3699530" y="1039199"/>
                  <a:pt x="3412160" y="1051230"/>
                  <a:pt x="3225498" y="1021562"/>
                </a:cubicBezTo>
                <a:cubicBezTo>
                  <a:pt x="3038836" y="991894"/>
                  <a:pt x="2932270" y="1022593"/>
                  <a:pt x="2659190" y="1021562"/>
                </a:cubicBezTo>
                <a:cubicBezTo>
                  <a:pt x="2386110" y="1020531"/>
                  <a:pt x="2340024" y="1003057"/>
                  <a:pt x="2043636" y="1021562"/>
                </a:cubicBezTo>
                <a:cubicBezTo>
                  <a:pt x="1747248" y="1040067"/>
                  <a:pt x="1604572" y="1031752"/>
                  <a:pt x="1329595" y="1021562"/>
                </a:cubicBezTo>
                <a:cubicBezTo>
                  <a:pt x="1054618" y="1011372"/>
                  <a:pt x="888302" y="1034355"/>
                  <a:pt x="664797" y="1021562"/>
                </a:cubicBezTo>
                <a:cubicBezTo>
                  <a:pt x="441292" y="1008769"/>
                  <a:pt x="199954" y="1034203"/>
                  <a:pt x="0" y="1021562"/>
                </a:cubicBezTo>
                <a:cubicBezTo>
                  <a:pt x="9700" y="767542"/>
                  <a:pt x="18178" y="665594"/>
                  <a:pt x="0" y="510781"/>
                </a:cubicBezTo>
                <a:cubicBezTo>
                  <a:pt x="-18178" y="355968"/>
                  <a:pt x="24798" y="225382"/>
                  <a:pt x="0" y="0"/>
                </a:cubicBezTo>
                <a:close/>
              </a:path>
            </a:pathLst>
          </a:custGeom>
          <a:solidFill>
            <a:srgbClr val="E4E8EC"/>
          </a:solidFill>
          <a:ln>
            <a:solidFill>
              <a:schemeClr val="tx1"/>
            </a:solidFill>
            <a:extLst>
              <a:ext uri="{C807C97D-BFC1-408E-A445-0C87EB9F89A2}">
                <ask:lineSketchStyleProps xmlns:ask="http://schemas.microsoft.com/office/drawing/2018/sketchyshapes" sd="1082701004">
                  <a:prstGeom prst="rect">
                    <a:avLst/>
                  </a:prstGeom>
                  <ask:type>
                    <ask:lineSketchFreehand/>
                  </ask:type>
                </ask:lineSketchStyleProps>
              </a:ext>
            </a:extLst>
          </a:ln>
        </p:spPr>
        <p:txBody>
          <a:bodyPr wrap="square">
            <a:spAutoFit/>
          </a:bodyPr>
          <a:lstStyle/>
          <a:p>
            <a:pPr>
              <a:lnSpc>
                <a:spcPct val="150000"/>
              </a:lnSpc>
            </a:pPr>
            <a:r>
              <a:rPr lang="es-ES" sz="1400" dirty="0">
                <a:latin typeface="Arial Nova" panose="020B0504020202020204" pitchFamily="34" charset="0"/>
              </a:rPr>
              <a:t>Las siglas </a:t>
            </a:r>
            <a:r>
              <a:rPr lang="es-ES" sz="1400" dirty="0" err="1">
                <a:latin typeface="Arial Nova" panose="020B0504020202020204" pitchFamily="34" charset="0"/>
              </a:rPr>
              <a:t>IMRyD</a:t>
            </a:r>
            <a:r>
              <a:rPr lang="es-ES" sz="1400" dirty="0">
                <a:latin typeface="Arial Nova" panose="020B0504020202020204" pitchFamily="34" charset="0"/>
              </a:rPr>
              <a:t> indican el esquema principal: introducción, metodología, resultados y discusión. Estas no son las únicas secciones, aunque sí las más importantes. </a:t>
            </a:r>
            <a:endParaRPr lang="es-MX" dirty="0">
              <a:latin typeface="Arial Nova" panose="020B0504020202020204" pitchFamily="34" charset="0"/>
            </a:endParaRPr>
          </a:p>
        </p:txBody>
      </p:sp>
    </p:spTree>
    <p:extLst>
      <p:ext uri="{BB962C8B-B14F-4D97-AF65-F5344CB8AC3E}">
        <p14:creationId xmlns:p14="http://schemas.microsoft.com/office/powerpoint/2010/main" val="12798387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Secciones de un artículo</a:t>
            </a:r>
            <a:endParaRPr lang="zh-CN" altLang="en-US" sz="2800" dirty="0">
              <a:solidFill>
                <a:schemeClr val="bg1"/>
              </a:solidFill>
              <a:latin typeface="Arial Nova" panose="020B0504020202020204" pitchFamily="34" charset="0"/>
            </a:endParaRPr>
          </a:p>
        </p:txBody>
      </p:sp>
      <p:sp>
        <p:nvSpPr>
          <p:cNvPr id="3" name="CuadroTexto 2">
            <a:extLst>
              <a:ext uri="{FF2B5EF4-FFF2-40B4-BE49-F238E27FC236}">
                <a16:creationId xmlns:a16="http://schemas.microsoft.com/office/drawing/2014/main" id="{5F5BA72C-9495-0ED5-675D-853CA8288FBB}"/>
              </a:ext>
            </a:extLst>
          </p:cNvPr>
          <p:cNvSpPr txBox="1"/>
          <p:nvPr/>
        </p:nvSpPr>
        <p:spPr>
          <a:xfrm>
            <a:off x="533400" y="1678550"/>
            <a:ext cx="3960000" cy="3060000"/>
          </a:xfrm>
          <a:custGeom>
            <a:avLst/>
            <a:gdLst>
              <a:gd name="connsiteX0" fmla="*/ 0 w 3960000"/>
              <a:gd name="connsiteY0" fmla="*/ 0 h 3060000"/>
              <a:gd name="connsiteX1" fmla="*/ 605314 w 3960000"/>
              <a:gd name="connsiteY1" fmla="*/ 0 h 3060000"/>
              <a:gd name="connsiteX2" fmla="*/ 1210629 w 3960000"/>
              <a:gd name="connsiteY2" fmla="*/ 0 h 3060000"/>
              <a:gd name="connsiteX3" fmla="*/ 1855543 w 3960000"/>
              <a:gd name="connsiteY3" fmla="*/ 0 h 3060000"/>
              <a:gd name="connsiteX4" fmla="*/ 2302457 w 3960000"/>
              <a:gd name="connsiteY4" fmla="*/ 0 h 3060000"/>
              <a:gd name="connsiteX5" fmla="*/ 2749371 w 3960000"/>
              <a:gd name="connsiteY5" fmla="*/ 0 h 3060000"/>
              <a:gd name="connsiteX6" fmla="*/ 3394286 w 3960000"/>
              <a:gd name="connsiteY6" fmla="*/ 0 h 3060000"/>
              <a:gd name="connsiteX7" fmla="*/ 3960000 w 3960000"/>
              <a:gd name="connsiteY7" fmla="*/ 0 h 3060000"/>
              <a:gd name="connsiteX8" fmla="*/ 3960000 w 3960000"/>
              <a:gd name="connsiteY8" fmla="*/ 418200 h 3060000"/>
              <a:gd name="connsiteX9" fmla="*/ 3960000 w 3960000"/>
              <a:gd name="connsiteY9" fmla="*/ 836400 h 3060000"/>
              <a:gd name="connsiteX10" fmla="*/ 3960000 w 3960000"/>
              <a:gd name="connsiteY10" fmla="*/ 1407600 h 3060000"/>
              <a:gd name="connsiteX11" fmla="*/ 3960000 w 3960000"/>
              <a:gd name="connsiteY11" fmla="*/ 1917600 h 3060000"/>
              <a:gd name="connsiteX12" fmla="*/ 3960000 w 3960000"/>
              <a:gd name="connsiteY12" fmla="*/ 2397000 h 3060000"/>
              <a:gd name="connsiteX13" fmla="*/ 3960000 w 3960000"/>
              <a:gd name="connsiteY13" fmla="*/ 3060000 h 3060000"/>
              <a:gd name="connsiteX14" fmla="*/ 3315086 w 3960000"/>
              <a:gd name="connsiteY14" fmla="*/ 3060000 h 3060000"/>
              <a:gd name="connsiteX15" fmla="*/ 2868171 w 3960000"/>
              <a:gd name="connsiteY15" fmla="*/ 3060000 h 3060000"/>
              <a:gd name="connsiteX16" fmla="*/ 2302457 w 3960000"/>
              <a:gd name="connsiteY16" fmla="*/ 3060000 h 3060000"/>
              <a:gd name="connsiteX17" fmla="*/ 1657543 w 3960000"/>
              <a:gd name="connsiteY17" fmla="*/ 3060000 h 3060000"/>
              <a:gd name="connsiteX18" fmla="*/ 1052229 w 3960000"/>
              <a:gd name="connsiteY18" fmla="*/ 3060000 h 3060000"/>
              <a:gd name="connsiteX19" fmla="*/ 0 w 3960000"/>
              <a:gd name="connsiteY19" fmla="*/ 3060000 h 3060000"/>
              <a:gd name="connsiteX20" fmla="*/ 0 w 3960000"/>
              <a:gd name="connsiteY20" fmla="*/ 2550000 h 3060000"/>
              <a:gd name="connsiteX21" fmla="*/ 0 w 3960000"/>
              <a:gd name="connsiteY21" fmla="*/ 2040000 h 3060000"/>
              <a:gd name="connsiteX22" fmla="*/ 0 w 3960000"/>
              <a:gd name="connsiteY22" fmla="*/ 1499400 h 3060000"/>
              <a:gd name="connsiteX23" fmla="*/ 0 w 3960000"/>
              <a:gd name="connsiteY23" fmla="*/ 928200 h 3060000"/>
              <a:gd name="connsiteX24" fmla="*/ 0 w 3960000"/>
              <a:gd name="connsiteY24" fmla="*/ 0 h 30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60000" h="3060000" extrusionOk="0">
                <a:moveTo>
                  <a:pt x="0" y="0"/>
                </a:moveTo>
                <a:cubicBezTo>
                  <a:pt x="237159" y="-11645"/>
                  <a:pt x="417600" y="60998"/>
                  <a:pt x="605314" y="0"/>
                </a:cubicBezTo>
                <a:cubicBezTo>
                  <a:pt x="793028" y="-60998"/>
                  <a:pt x="1081276" y="35326"/>
                  <a:pt x="1210629" y="0"/>
                </a:cubicBezTo>
                <a:cubicBezTo>
                  <a:pt x="1339982" y="-35326"/>
                  <a:pt x="1621646" y="41892"/>
                  <a:pt x="1855543" y="0"/>
                </a:cubicBezTo>
                <a:cubicBezTo>
                  <a:pt x="2089440" y="-41892"/>
                  <a:pt x="2195263" y="12343"/>
                  <a:pt x="2302457" y="0"/>
                </a:cubicBezTo>
                <a:cubicBezTo>
                  <a:pt x="2409651" y="-12343"/>
                  <a:pt x="2539049" y="15688"/>
                  <a:pt x="2749371" y="0"/>
                </a:cubicBezTo>
                <a:cubicBezTo>
                  <a:pt x="2959693" y="-15688"/>
                  <a:pt x="3094630" y="74037"/>
                  <a:pt x="3394286" y="0"/>
                </a:cubicBezTo>
                <a:cubicBezTo>
                  <a:pt x="3693943" y="-74037"/>
                  <a:pt x="3792252" y="19240"/>
                  <a:pt x="3960000" y="0"/>
                </a:cubicBezTo>
                <a:cubicBezTo>
                  <a:pt x="4008150" y="202927"/>
                  <a:pt x="3925576" y="275436"/>
                  <a:pt x="3960000" y="418200"/>
                </a:cubicBezTo>
                <a:cubicBezTo>
                  <a:pt x="3994424" y="560964"/>
                  <a:pt x="3936432" y="702100"/>
                  <a:pt x="3960000" y="836400"/>
                </a:cubicBezTo>
                <a:cubicBezTo>
                  <a:pt x="3983568" y="970700"/>
                  <a:pt x="3937573" y="1216622"/>
                  <a:pt x="3960000" y="1407600"/>
                </a:cubicBezTo>
                <a:cubicBezTo>
                  <a:pt x="3982427" y="1598578"/>
                  <a:pt x="3939020" y="1775922"/>
                  <a:pt x="3960000" y="1917600"/>
                </a:cubicBezTo>
                <a:cubicBezTo>
                  <a:pt x="3980980" y="2059278"/>
                  <a:pt x="3922966" y="2240751"/>
                  <a:pt x="3960000" y="2397000"/>
                </a:cubicBezTo>
                <a:cubicBezTo>
                  <a:pt x="3997034" y="2553249"/>
                  <a:pt x="3953966" y="2787429"/>
                  <a:pt x="3960000" y="3060000"/>
                </a:cubicBezTo>
                <a:cubicBezTo>
                  <a:pt x="3671201" y="3082187"/>
                  <a:pt x="3489399" y="3001891"/>
                  <a:pt x="3315086" y="3060000"/>
                </a:cubicBezTo>
                <a:cubicBezTo>
                  <a:pt x="3140773" y="3118109"/>
                  <a:pt x="2960098" y="3057468"/>
                  <a:pt x="2868171" y="3060000"/>
                </a:cubicBezTo>
                <a:cubicBezTo>
                  <a:pt x="2776245" y="3062532"/>
                  <a:pt x="2483805" y="3033349"/>
                  <a:pt x="2302457" y="3060000"/>
                </a:cubicBezTo>
                <a:cubicBezTo>
                  <a:pt x="2121109" y="3086651"/>
                  <a:pt x="1914690" y="3013593"/>
                  <a:pt x="1657543" y="3060000"/>
                </a:cubicBezTo>
                <a:cubicBezTo>
                  <a:pt x="1400396" y="3106407"/>
                  <a:pt x="1221889" y="3055635"/>
                  <a:pt x="1052229" y="3060000"/>
                </a:cubicBezTo>
                <a:cubicBezTo>
                  <a:pt x="882569" y="3064365"/>
                  <a:pt x="404142" y="2948051"/>
                  <a:pt x="0" y="3060000"/>
                </a:cubicBezTo>
                <a:cubicBezTo>
                  <a:pt x="-57875" y="2914394"/>
                  <a:pt x="2292" y="2683870"/>
                  <a:pt x="0" y="2550000"/>
                </a:cubicBezTo>
                <a:cubicBezTo>
                  <a:pt x="-2292" y="2416130"/>
                  <a:pt x="54148" y="2161663"/>
                  <a:pt x="0" y="2040000"/>
                </a:cubicBezTo>
                <a:cubicBezTo>
                  <a:pt x="-54148" y="1918337"/>
                  <a:pt x="50395" y="1642401"/>
                  <a:pt x="0" y="1499400"/>
                </a:cubicBezTo>
                <a:cubicBezTo>
                  <a:pt x="-50395" y="1356399"/>
                  <a:pt x="8670" y="1131600"/>
                  <a:pt x="0" y="928200"/>
                </a:cubicBezTo>
                <a:cubicBezTo>
                  <a:pt x="-8670" y="724800"/>
                  <a:pt x="95757" y="321920"/>
                  <a:pt x="0" y="0"/>
                </a:cubicBezTo>
                <a:close/>
              </a:path>
            </a:pathLst>
          </a:custGeom>
          <a:noFill/>
          <a:ln w="38100">
            <a:solidFill>
              <a:srgbClr val="79CDC3"/>
            </a:solidFill>
            <a:extLst>
              <a:ext uri="{C807C97D-BFC1-408E-A445-0C87EB9F89A2}">
                <ask:lineSketchStyleProps xmlns:ask="http://schemas.microsoft.com/office/drawing/2018/sketchyshapes" sd="3820700007">
                  <a:prstGeom prst="rect">
                    <a:avLst/>
                  </a:prstGeom>
                  <ask:type>
                    <ask:lineSketchScribble/>
                  </ask:type>
                </ask:lineSketchStyleProps>
              </a:ext>
            </a:extLst>
          </a:ln>
        </p:spPr>
        <p:txBody>
          <a:bodyPr wrap="square">
            <a:spAutoFit/>
          </a:bodyPr>
          <a:lstStyle/>
          <a:p>
            <a:pPr algn="just">
              <a:lnSpc>
                <a:spcPct val="150000"/>
              </a:lnSpc>
            </a:pPr>
            <a:r>
              <a:rPr lang="en-US" sz="1400" b="1" dirty="0" err="1">
                <a:latin typeface="Arial Nova" panose="020B0504020202020204" pitchFamily="34" charset="0"/>
              </a:rPr>
              <a:t>Título</a:t>
            </a:r>
            <a:r>
              <a:rPr lang="en-US" sz="1400" b="1" dirty="0">
                <a:latin typeface="Arial Nova" panose="020B0504020202020204" pitchFamily="34" charset="0"/>
              </a:rPr>
              <a:t>. </a:t>
            </a:r>
            <a:r>
              <a:rPr lang="es-ES" sz="1400" dirty="0">
                <a:latin typeface="Arial Nova" panose="020B0504020202020204" pitchFamily="34" charset="0"/>
              </a:rPr>
              <a:t>Es uno de los elementos más importantes, ya que, si se logra enunciar clara y explícitamente el tema principal del trabajo, el artículo podrá encontrarse con facilidad. En caso contrario, la visibilidad del trabajo en las bases de datos se verá comprometida (Carrasco, Lorenzo y </a:t>
            </a:r>
            <a:r>
              <a:rPr lang="es-ES" sz="1400" dirty="0" err="1">
                <a:latin typeface="Arial Nova" panose="020B0504020202020204" pitchFamily="34" charset="0"/>
              </a:rPr>
              <a:t>Santiñá</a:t>
            </a:r>
            <a:r>
              <a:rPr lang="es-ES" sz="1400" dirty="0">
                <a:latin typeface="Arial Nova" panose="020B0504020202020204" pitchFamily="34" charset="0"/>
              </a:rPr>
              <a:t> 2011: 135). Además, debe ser creativo para despertar interés en el lector.</a:t>
            </a:r>
          </a:p>
        </p:txBody>
      </p:sp>
      <p:sp>
        <p:nvSpPr>
          <p:cNvPr id="6" name="CuadroTexto 5">
            <a:extLst>
              <a:ext uri="{FF2B5EF4-FFF2-40B4-BE49-F238E27FC236}">
                <a16:creationId xmlns:a16="http://schemas.microsoft.com/office/drawing/2014/main" id="{BD5A20F8-5CF6-6605-4607-35ACDE2AFEAE}"/>
              </a:ext>
            </a:extLst>
          </p:cNvPr>
          <p:cNvSpPr txBox="1"/>
          <p:nvPr/>
        </p:nvSpPr>
        <p:spPr>
          <a:xfrm>
            <a:off x="4873742" y="1678550"/>
            <a:ext cx="3960000" cy="3060000"/>
          </a:xfrm>
          <a:custGeom>
            <a:avLst/>
            <a:gdLst>
              <a:gd name="connsiteX0" fmla="*/ 0 w 3960000"/>
              <a:gd name="connsiteY0" fmla="*/ 0 h 3060000"/>
              <a:gd name="connsiteX1" fmla="*/ 526114 w 3960000"/>
              <a:gd name="connsiteY1" fmla="*/ 0 h 3060000"/>
              <a:gd name="connsiteX2" fmla="*/ 1052229 w 3960000"/>
              <a:gd name="connsiteY2" fmla="*/ 0 h 3060000"/>
              <a:gd name="connsiteX3" fmla="*/ 1538743 w 3960000"/>
              <a:gd name="connsiteY3" fmla="*/ 0 h 3060000"/>
              <a:gd name="connsiteX4" fmla="*/ 2064857 w 3960000"/>
              <a:gd name="connsiteY4" fmla="*/ 0 h 3060000"/>
              <a:gd name="connsiteX5" fmla="*/ 2511771 w 3960000"/>
              <a:gd name="connsiteY5" fmla="*/ 0 h 3060000"/>
              <a:gd name="connsiteX6" fmla="*/ 3117086 w 3960000"/>
              <a:gd name="connsiteY6" fmla="*/ 0 h 3060000"/>
              <a:gd name="connsiteX7" fmla="*/ 3960000 w 3960000"/>
              <a:gd name="connsiteY7" fmla="*/ 0 h 3060000"/>
              <a:gd name="connsiteX8" fmla="*/ 3960000 w 3960000"/>
              <a:gd name="connsiteY8" fmla="*/ 418200 h 3060000"/>
              <a:gd name="connsiteX9" fmla="*/ 3960000 w 3960000"/>
              <a:gd name="connsiteY9" fmla="*/ 867000 h 3060000"/>
              <a:gd name="connsiteX10" fmla="*/ 3960000 w 3960000"/>
              <a:gd name="connsiteY10" fmla="*/ 1285200 h 3060000"/>
              <a:gd name="connsiteX11" fmla="*/ 3960000 w 3960000"/>
              <a:gd name="connsiteY11" fmla="*/ 1703400 h 3060000"/>
              <a:gd name="connsiteX12" fmla="*/ 3960000 w 3960000"/>
              <a:gd name="connsiteY12" fmla="*/ 2244000 h 3060000"/>
              <a:gd name="connsiteX13" fmla="*/ 3960000 w 3960000"/>
              <a:gd name="connsiteY13" fmla="*/ 3060000 h 3060000"/>
              <a:gd name="connsiteX14" fmla="*/ 3433886 w 3960000"/>
              <a:gd name="connsiteY14" fmla="*/ 3060000 h 3060000"/>
              <a:gd name="connsiteX15" fmla="*/ 2828571 w 3960000"/>
              <a:gd name="connsiteY15" fmla="*/ 3060000 h 3060000"/>
              <a:gd name="connsiteX16" fmla="*/ 2183657 w 3960000"/>
              <a:gd name="connsiteY16" fmla="*/ 3060000 h 3060000"/>
              <a:gd name="connsiteX17" fmla="*/ 1617943 w 3960000"/>
              <a:gd name="connsiteY17" fmla="*/ 3060000 h 3060000"/>
              <a:gd name="connsiteX18" fmla="*/ 1052229 w 3960000"/>
              <a:gd name="connsiteY18" fmla="*/ 3060000 h 3060000"/>
              <a:gd name="connsiteX19" fmla="*/ 0 w 3960000"/>
              <a:gd name="connsiteY19" fmla="*/ 3060000 h 3060000"/>
              <a:gd name="connsiteX20" fmla="*/ 0 w 3960000"/>
              <a:gd name="connsiteY20" fmla="*/ 2580600 h 3060000"/>
              <a:gd name="connsiteX21" fmla="*/ 0 w 3960000"/>
              <a:gd name="connsiteY21" fmla="*/ 2131800 h 3060000"/>
              <a:gd name="connsiteX22" fmla="*/ 0 w 3960000"/>
              <a:gd name="connsiteY22" fmla="*/ 1713600 h 3060000"/>
              <a:gd name="connsiteX23" fmla="*/ 0 w 3960000"/>
              <a:gd name="connsiteY23" fmla="*/ 1295400 h 3060000"/>
              <a:gd name="connsiteX24" fmla="*/ 0 w 3960000"/>
              <a:gd name="connsiteY24" fmla="*/ 754800 h 3060000"/>
              <a:gd name="connsiteX25" fmla="*/ 0 w 3960000"/>
              <a:gd name="connsiteY25" fmla="*/ 0 h 30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060000" extrusionOk="0">
                <a:moveTo>
                  <a:pt x="0" y="0"/>
                </a:moveTo>
                <a:cubicBezTo>
                  <a:pt x="229667" y="-46584"/>
                  <a:pt x="365006" y="4662"/>
                  <a:pt x="526114" y="0"/>
                </a:cubicBezTo>
                <a:cubicBezTo>
                  <a:pt x="687222" y="-4662"/>
                  <a:pt x="811637" y="13753"/>
                  <a:pt x="1052229" y="0"/>
                </a:cubicBezTo>
                <a:cubicBezTo>
                  <a:pt x="1292822" y="-13753"/>
                  <a:pt x="1406806" y="9200"/>
                  <a:pt x="1538743" y="0"/>
                </a:cubicBezTo>
                <a:cubicBezTo>
                  <a:pt x="1670680" y="-9200"/>
                  <a:pt x="1882613" y="52884"/>
                  <a:pt x="2064857" y="0"/>
                </a:cubicBezTo>
                <a:cubicBezTo>
                  <a:pt x="2247101" y="-52884"/>
                  <a:pt x="2332735" y="42285"/>
                  <a:pt x="2511771" y="0"/>
                </a:cubicBezTo>
                <a:cubicBezTo>
                  <a:pt x="2690807" y="-42285"/>
                  <a:pt x="2836690" y="55608"/>
                  <a:pt x="3117086" y="0"/>
                </a:cubicBezTo>
                <a:cubicBezTo>
                  <a:pt x="3397482" y="-55608"/>
                  <a:pt x="3676236" y="67637"/>
                  <a:pt x="3960000" y="0"/>
                </a:cubicBezTo>
                <a:cubicBezTo>
                  <a:pt x="3977366" y="207888"/>
                  <a:pt x="3948855" y="314914"/>
                  <a:pt x="3960000" y="418200"/>
                </a:cubicBezTo>
                <a:cubicBezTo>
                  <a:pt x="3971145" y="521486"/>
                  <a:pt x="3928007" y="749622"/>
                  <a:pt x="3960000" y="867000"/>
                </a:cubicBezTo>
                <a:cubicBezTo>
                  <a:pt x="3991993" y="984378"/>
                  <a:pt x="3924630" y="1097742"/>
                  <a:pt x="3960000" y="1285200"/>
                </a:cubicBezTo>
                <a:cubicBezTo>
                  <a:pt x="3995370" y="1472658"/>
                  <a:pt x="3913853" y="1506179"/>
                  <a:pt x="3960000" y="1703400"/>
                </a:cubicBezTo>
                <a:cubicBezTo>
                  <a:pt x="4006147" y="1900621"/>
                  <a:pt x="3907171" y="2045314"/>
                  <a:pt x="3960000" y="2244000"/>
                </a:cubicBezTo>
                <a:cubicBezTo>
                  <a:pt x="4012829" y="2442686"/>
                  <a:pt x="3913158" y="2707785"/>
                  <a:pt x="3960000" y="3060000"/>
                </a:cubicBezTo>
                <a:cubicBezTo>
                  <a:pt x="3750044" y="3080198"/>
                  <a:pt x="3587887" y="3034430"/>
                  <a:pt x="3433886" y="3060000"/>
                </a:cubicBezTo>
                <a:cubicBezTo>
                  <a:pt x="3279885" y="3085570"/>
                  <a:pt x="3021733" y="3027608"/>
                  <a:pt x="2828571" y="3060000"/>
                </a:cubicBezTo>
                <a:cubicBezTo>
                  <a:pt x="2635410" y="3092392"/>
                  <a:pt x="2479107" y="2996528"/>
                  <a:pt x="2183657" y="3060000"/>
                </a:cubicBezTo>
                <a:cubicBezTo>
                  <a:pt x="1888207" y="3123472"/>
                  <a:pt x="1813945" y="3036820"/>
                  <a:pt x="1617943" y="3060000"/>
                </a:cubicBezTo>
                <a:cubicBezTo>
                  <a:pt x="1421941" y="3083180"/>
                  <a:pt x="1249531" y="3006027"/>
                  <a:pt x="1052229" y="3060000"/>
                </a:cubicBezTo>
                <a:cubicBezTo>
                  <a:pt x="854927" y="3113973"/>
                  <a:pt x="519825" y="2998191"/>
                  <a:pt x="0" y="3060000"/>
                </a:cubicBezTo>
                <a:cubicBezTo>
                  <a:pt x="-13927" y="2903024"/>
                  <a:pt x="50803" y="2710628"/>
                  <a:pt x="0" y="2580600"/>
                </a:cubicBezTo>
                <a:cubicBezTo>
                  <a:pt x="-50803" y="2450572"/>
                  <a:pt x="51952" y="2252761"/>
                  <a:pt x="0" y="2131800"/>
                </a:cubicBezTo>
                <a:cubicBezTo>
                  <a:pt x="-51952" y="2010839"/>
                  <a:pt x="31377" y="1909079"/>
                  <a:pt x="0" y="1713600"/>
                </a:cubicBezTo>
                <a:cubicBezTo>
                  <a:pt x="-31377" y="1518121"/>
                  <a:pt x="15807" y="1481939"/>
                  <a:pt x="0" y="1295400"/>
                </a:cubicBezTo>
                <a:cubicBezTo>
                  <a:pt x="-15807" y="1108861"/>
                  <a:pt x="22168" y="885546"/>
                  <a:pt x="0" y="754800"/>
                </a:cubicBezTo>
                <a:cubicBezTo>
                  <a:pt x="-22168" y="624054"/>
                  <a:pt x="5945" y="357419"/>
                  <a:pt x="0" y="0"/>
                </a:cubicBezTo>
                <a:close/>
              </a:path>
            </a:pathLst>
          </a:custGeom>
          <a:noFill/>
          <a:ln w="38100">
            <a:solidFill>
              <a:srgbClr val="CCCCFF"/>
            </a:solidFill>
            <a:extLst>
              <a:ext uri="{C807C97D-BFC1-408E-A445-0C87EB9F89A2}">
                <ask:lineSketchStyleProps xmlns:ask="http://schemas.microsoft.com/office/drawing/2018/sketchyshapes" sd="231301773">
                  <a:prstGeom prst="rect">
                    <a:avLst/>
                  </a:prstGeom>
                  <ask:type>
                    <ask:lineSketchScribble/>
                  </ask:type>
                </ask:lineSketchStyleProps>
              </a:ext>
            </a:extLst>
          </a:ln>
        </p:spPr>
        <p:txBody>
          <a:bodyPr wrap="square">
            <a:spAutoFit/>
          </a:bodyPr>
          <a:lstStyle/>
          <a:p>
            <a:pPr>
              <a:lnSpc>
                <a:spcPct val="150000"/>
              </a:lnSpc>
            </a:pPr>
            <a:r>
              <a:rPr lang="es-ES" sz="1400" b="1" dirty="0">
                <a:latin typeface="Arial Nova" panose="020B0504020202020204" pitchFamily="34" charset="0"/>
              </a:rPr>
              <a:t>Autores.</a:t>
            </a:r>
            <a:r>
              <a:rPr lang="es-ES" sz="1400" dirty="0">
                <a:latin typeface="Arial Nova" panose="020B0504020202020204" pitchFamily="34" charset="0"/>
              </a:rPr>
              <a:t> En la actualidad, es muy común la coautoría; sin embargo, siempre debe mencionarse a un autor principal, al cual se le conoce también como </a:t>
            </a:r>
            <a:r>
              <a:rPr lang="es-ES" sz="1400" i="1" dirty="0">
                <a:latin typeface="Arial Nova" panose="020B0504020202020204" pitchFamily="34" charset="0"/>
              </a:rPr>
              <a:t>senior </a:t>
            </a:r>
            <a:r>
              <a:rPr lang="es-ES" sz="1400" i="1" dirty="0" err="1">
                <a:latin typeface="Arial Nova" panose="020B0504020202020204" pitchFamily="34" charset="0"/>
              </a:rPr>
              <a:t>author</a:t>
            </a:r>
            <a:r>
              <a:rPr lang="es-ES" sz="1400" dirty="0">
                <a:latin typeface="Arial Nova" panose="020B0504020202020204" pitchFamily="34" charset="0"/>
              </a:rPr>
              <a:t>. Se trata de la persona que contribuyó en mayor medida al desarrollo de la investigación (Vílchez y Vara 2009: 62).</a:t>
            </a:r>
            <a:endParaRPr lang="es-MX" sz="1400" dirty="0">
              <a:latin typeface="Arial Nova" panose="020B0504020202020204" pitchFamily="34" charset="0"/>
            </a:endParaRPr>
          </a:p>
        </p:txBody>
      </p:sp>
      <p:pic>
        <p:nvPicPr>
          <p:cNvPr id="8" name="Gráfico 7" descr="Insignia contorno">
            <a:extLst>
              <a:ext uri="{FF2B5EF4-FFF2-40B4-BE49-F238E27FC236}">
                <a16:creationId xmlns:a16="http://schemas.microsoft.com/office/drawing/2014/main" id="{02D3976B-AEA5-D15C-5564-EE1B926F66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79820" y="712275"/>
            <a:ext cx="914400" cy="914400"/>
          </a:xfrm>
          <a:prstGeom prst="rect">
            <a:avLst/>
          </a:prstGeom>
        </p:spPr>
      </p:pic>
      <p:pic>
        <p:nvPicPr>
          <p:cNvPr id="10" name="Gráfico 9" descr="Insignia 1 contorno">
            <a:extLst>
              <a:ext uri="{FF2B5EF4-FFF2-40B4-BE49-F238E27FC236}">
                <a16:creationId xmlns:a16="http://schemas.microsoft.com/office/drawing/2014/main" id="{30E2915B-3B08-A4A2-1C63-051B74B9B3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49780" y="712275"/>
            <a:ext cx="914400" cy="914400"/>
          </a:xfrm>
          <a:prstGeom prst="rect">
            <a:avLst/>
          </a:prstGeom>
        </p:spPr>
      </p:pic>
    </p:spTree>
    <p:extLst>
      <p:ext uri="{BB962C8B-B14F-4D97-AF65-F5344CB8AC3E}">
        <p14:creationId xmlns:p14="http://schemas.microsoft.com/office/powerpoint/2010/main" val="17520420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Secciones de un artículo</a:t>
            </a:r>
            <a:endParaRPr lang="zh-CN" altLang="en-US" sz="2800" dirty="0">
              <a:solidFill>
                <a:schemeClr val="bg1"/>
              </a:solidFill>
              <a:latin typeface="Arial Nova" panose="020B0504020202020204" pitchFamily="34" charset="0"/>
            </a:endParaRPr>
          </a:p>
        </p:txBody>
      </p:sp>
      <p:sp>
        <p:nvSpPr>
          <p:cNvPr id="4" name="CuadroTexto 3">
            <a:extLst>
              <a:ext uri="{FF2B5EF4-FFF2-40B4-BE49-F238E27FC236}">
                <a16:creationId xmlns:a16="http://schemas.microsoft.com/office/drawing/2014/main" id="{666E3DA9-117E-C640-F963-135A7FF55365}"/>
              </a:ext>
            </a:extLst>
          </p:cNvPr>
          <p:cNvSpPr txBox="1"/>
          <p:nvPr/>
        </p:nvSpPr>
        <p:spPr>
          <a:xfrm>
            <a:off x="501015" y="1526150"/>
            <a:ext cx="2821305" cy="3283719"/>
          </a:xfrm>
          <a:custGeom>
            <a:avLst/>
            <a:gdLst>
              <a:gd name="connsiteX0" fmla="*/ 0 w 2821305"/>
              <a:gd name="connsiteY0" fmla="*/ 0 h 3283719"/>
              <a:gd name="connsiteX1" fmla="*/ 479622 w 2821305"/>
              <a:gd name="connsiteY1" fmla="*/ 0 h 3283719"/>
              <a:gd name="connsiteX2" fmla="*/ 1100309 w 2821305"/>
              <a:gd name="connsiteY2" fmla="*/ 0 h 3283719"/>
              <a:gd name="connsiteX3" fmla="*/ 1608144 w 2821305"/>
              <a:gd name="connsiteY3" fmla="*/ 0 h 3283719"/>
              <a:gd name="connsiteX4" fmla="*/ 2087766 w 2821305"/>
              <a:gd name="connsiteY4" fmla="*/ 0 h 3283719"/>
              <a:gd name="connsiteX5" fmla="*/ 2821305 w 2821305"/>
              <a:gd name="connsiteY5" fmla="*/ 0 h 3283719"/>
              <a:gd name="connsiteX6" fmla="*/ 2821305 w 2821305"/>
              <a:gd name="connsiteY6" fmla="*/ 722418 h 3283719"/>
              <a:gd name="connsiteX7" fmla="*/ 2821305 w 2821305"/>
              <a:gd name="connsiteY7" fmla="*/ 1280650 h 3283719"/>
              <a:gd name="connsiteX8" fmla="*/ 2821305 w 2821305"/>
              <a:gd name="connsiteY8" fmla="*/ 1937394 h 3283719"/>
              <a:gd name="connsiteX9" fmla="*/ 2821305 w 2821305"/>
              <a:gd name="connsiteY9" fmla="*/ 2495626 h 3283719"/>
              <a:gd name="connsiteX10" fmla="*/ 2821305 w 2821305"/>
              <a:gd name="connsiteY10" fmla="*/ 3283719 h 3283719"/>
              <a:gd name="connsiteX11" fmla="*/ 2200618 w 2821305"/>
              <a:gd name="connsiteY11" fmla="*/ 3283719 h 3283719"/>
              <a:gd name="connsiteX12" fmla="*/ 1720996 w 2821305"/>
              <a:gd name="connsiteY12" fmla="*/ 3283719 h 3283719"/>
              <a:gd name="connsiteX13" fmla="*/ 1128522 w 2821305"/>
              <a:gd name="connsiteY13" fmla="*/ 3283719 h 3283719"/>
              <a:gd name="connsiteX14" fmla="*/ 592474 w 2821305"/>
              <a:gd name="connsiteY14" fmla="*/ 3283719 h 3283719"/>
              <a:gd name="connsiteX15" fmla="*/ 0 w 2821305"/>
              <a:gd name="connsiteY15" fmla="*/ 3283719 h 3283719"/>
              <a:gd name="connsiteX16" fmla="*/ 0 w 2821305"/>
              <a:gd name="connsiteY16" fmla="*/ 2626975 h 3283719"/>
              <a:gd name="connsiteX17" fmla="*/ 0 w 2821305"/>
              <a:gd name="connsiteY17" fmla="*/ 2068743 h 3283719"/>
              <a:gd name="connsiteX18" fmla="*/ 0 w 2821305"/>
              <a:gd name="connsiteY18" fmla="*/ 1379162 h 3283719"/>
              <a:gd name="connsiteX19" fmla="*/ 0 w 2821305"/>
              <a:gd name="connsiteY19" fmla="*/ 820930 h 3283719"/>
              <a:gd name="connsiteX20" fmla="*/ 0 w 2821305"/>
              <a:gd name="connsiteY20" fmla="*/ 0 h 3283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05" h="3283719" extrusionOk="0">
                <a:moveTo>
                  <a:pt x="0" y="0"/>
                </a:moveTo>
                <a:cubicBezTo>
                  <a:pt x="157877" y="19626"/>
                  <a:pt x="264165" y="6917"/>
                  <a:pt x="479622" y="0"/>
                </a:cubicBezTo>
                <a:cubicBezTo>
                  <a:pt x="695079" y="-6917"/>
                  <a:pt x="920009" y="28555"/>
                  <a:pt x="1100309" y="0"/>
                </a:cubicBezTo>
                <a:cubicBezTo>
                  <a:pt x="1280609" y="-28555"/>
                  <a:pt x="1451460" y="-5148"/>
                  <a:pt x="1608144" y="0"/>
                </a:cubicBezTo>
                <a:cubicBezTo>
                  <a:pt x="1764828" y="5148"/>
                  <a:pt x="1898202" y="-14693"/>
                  <a:pt x="2087766" y="0"/>
                </a:cubicBezTo>
                <a:cubicBezTo>
                  <a:pt x="2277330" y="14693"/>
                  <a:pt x="2559737" y="6068"/>
                  <a:pt x="2821305" y="0"/>
                </a:cubicBezTo>
                <a:cubicBezTo>
                  <a:pt x="2808044" y="276956"/>
                  <a:pt x="2786544" y="532631"/>
                  <a:pt x="2821305" y="722418"/>
                </a:cubicBezTo>
                <a:cubicBezTo>
                  <a:pt x="2856066" y="912205"/>
                  <a:pt x="2846482" y="1120435"/>
                  <a:pt x="2821305" y="1280650"/>
                </a:cubicBezTo>
                <a:cubicBezTo>
                  <a:pt x="2796128" y="1440865"/>
                  <a:pt x="2850369" y="1669800"/>
                  <a:pt x="2821305" y="1937394"/>
                </a:cubicBezTo>
                <a:cubicBezTo>
                  <a:pt x="2792241" y="2204988"/>
                  <a:pt x="2811190" y="2295025"/>
                  <a:pt x="2821305" y="2495626"/>
                </a:cubicBezTo>
                <a:cubicBezTo>
                  <a:pt x="2831420" y="2696227"/>
                  <a:pt x="2819413" y="3102139"/>
                  <a:pt x="2821305" y="3283719"/>
                </a:cubicBezTo>
                <a:cubicBezTo>
                  <a:pt x="2645240" y="3308589"/>
                  <a:pt x="2425869" y="3292846"/>
                  <a:pt x="2200618" y="3283719"/>
                </a:cubicBezTo>
                <a:cubicBezTo>
                  <a:pt x="1975367" y="3274592"/>
                  <a:pt x="1908277" y="3262707"/>
                  <a:pt x="1720996" y="3283719"/>
                </a:cubicBezTo>
                <a:cubicBezTo>
                  <a:pt x="1533715" y="3304731"/>
                  <a:pt x="1368999" y="3300674"/>
                  <a:pt x="1128522" y="3283719"/>
                </a:cubicBezTo>
                <a:cubicBezTo>
                  <a:pt x="888045" y="3266764"/>
                  <a:pt x="842914" y="3277974"/>
                  <a:pt x="592474" y="3283719"/>
                </a:cubicBezTo>
                <a:cubicBezTo>
                  <a:pt x="342034" y="3289464"/>
                  <a:pt x="220794" y="3312435"/>
                  <a:pt x="0" y="3283719"/>
                </a:cubicBezTo>
                <a:cubicBezTo>
                  <a:pt x="16663" y="3088542"/>
                  <a:pt x="-3214" y="2824359"/>
                  <a:pt x="0" y="2626975"/>
                </a:cubicBezTo>
                <a:cubicBezTo>
                  <a:pt x="3214" y="2429591"/>
                  <a:pt x="-12789" y="2200101"/>
                  <a:pt x="0" y="2068743"/>
                </a:cubicBezTo>
                <a:cubicBezTo>
                  <a:pt x="12789" y="1937385"/>
                  <a:pt x="21772" y="1635705"/>
                  <a:pt x="0" y="1379162"/>
                </a:cubicBezTo>
                <a:cubicBezTo>
                  <a:pt x="-21772" y="1122619"/>
                  <a:pt x="-4544" y="998324"/>
                  <a:pt x="0" y="820930"/>
                </a:cubicBezTo>
                <a:cubicBezTo>
                  <a:pt x="4544" y="643536"/>
                  <a:pt x="28053" y="263111"/>
                  <a:pt x="0" y="0"/>
                </a:cubicBezTo>
                <a:close/>
              </a:path>
            </a:pathLst>
          </a:custGeom>
          <a:noFill/>
          <a:ln w="38100">
            <a:solidFill>
              <a:srgbClr val="BF502C"/>
            </a:solidFill>
            <a:extLst>
              <a:ext uri="{C807C97D-BFC1-408E-A445-0C87EB9F89A2}">
                <ask:lineSketchStyleProps xmlns:ask="http://schemas.microsoft.com/office/drawing/2018/sketchyshapes" sd="147440262">
                  <a:prstGeom prst="rect">
                    <a:avLst/>
                  </a:prstGeom>
                  <ask:type>
                    <ask:lineSketchFreehand/>
                  </ask:type>
                </ask:lineSketchStyleProps>
              </a:ext>
            </a:extLst>
          </a:ln>
        </p:spPr>
        <p:txBody>
          <a:bodyPr wrap="square">
            <a:spAutoFit/>
          </a:bodyPr>
          <a:lstStyle/>
          <a:p>
            <a:pPr>
              <a:lnSpc>
                <a:spcPct val="150000"/>
              </a:lnSpc>
            </a:pPr>
            <a:r>
              <a:rPr lang="es-ES" sz="1400" b="1" dirty="0">
                <a:latin typeface="Arial Nova" panose="020B0504020202020204" pitchFamily="34" charset="0"/>
              </a:rPr>
              <a:t>Palabras clave /</a:t>
            </a:r>
            <a:r>
              <a:rPr lang="es-ES" sz="1400" b="1" i="1" dirty="0">
                <a:latin typeface="Arial Nova" panose="020B0504020202020204" pitchFamily="34" charset="0"/>
              </a:rPr>
              <a:t> </a:t>
            </a:r>
            <a:r>
              <a:rPr lang="es-ES" sz="1400" b="1" i="1" dirty="0" err="1">
                <a:latin typeface="Arial Nova" panose="020B0504020202020204" pitchFamily="34" charset="0"/>
              </a:rPr>
              <a:t>keywords</a:t>
            </a:r>
            <a:r>
              <a:rPr lang="es-ES" sz="1400" b="1" dirty="0">
                <a:latin typeface="Arial Nova" panose="020B0504020202020204" pitchFamily="34" charset="0"/>
              </a:rPr>
              <a:t>.</a:t>
            </a:r>
            <a:r>
              <a:rPr lang="es-ES" sz="1400" dirty="0">
                <a:latin typeface="Arial Nova" panose="020B0504020202020204" pitchFamily="34" charset="0"/>
              </a:rPr>
              <a:t> </a:t>
            </a:r>
          </a:p>
          <a:p>
            <a:pPr>
              <a:lnSpc>
                <a:spcPct val="150000"/>
              </a:lnSpc>
            </a:pPr>
            <a:r>
              <a:rPr lang="es-ES" sz="1400" dirty="0">
                <a:latin typeface="Arial Nova" panose="020B0504020202020204" pitchFamily="34" charset="0"/>
              </a:rPr>
              <a:t>Generalmente, incluye de 3 a 6 palabras y sus equivalentes en inglés. Estas permiten catalogar el trabajo dentro de un área específica; por lo tanto, si se eligen cuidadosamente, el artículo podrá ser leído por más investigadores (Vílchez y Vara 2009: 56).</a:t>
            </a:r>
          </a:p>
        </p:txBody>
      </p:sp>
      <p:sp>
        <p:nvSpPr>
          <p:cNvPr id="7" name="CuadroTexto 6">
            <a:extLst>
              <a:ext uri="{FF2B5EF4-FFF2-40B4-BE49-F238E27FC236}">
                <a16:creationId xmlns:a16="http://schemas.microsoft.com/office/drawing/2014/main" id="{DBBA11AA-AF65-7ED0-11DD-5702AE033B00}"/>
              </a:ext>
            </a:extLst>
          </p:cNvPr>
          <p:cNvSpPr txBox="1"/>
          <p:nvPr/>
        </p:nvSpPr>
        <p:spPr>
          <a:xfrm>
            <a:off x="3794759" y="1526151"/>
            <a:ext cx="5040000" cy="2893100"/>
          </a:xfrm>
          <a:custGeom>
            <a:avLst/>
            <a:gdLst>
              <a:gd name="connsiteX0" fmla="*/ 0 w 5040000"/>
              <a:gd name="connsiteY0" fmla="*/ 0 h 2893100"/>
              <a:gd name="connsiteX1" fmla="*/ 529200 w 5040000"/>
              <a:gd name="connsiteY1" fmla="*/ 0 h 2893100"/>
              <a:gd name="connsiteX2" fmla="*/ 1008000 w 5040000"/>
              <a:gd name="connsiteY2" fmla="*/ 0 h 2893100"/>
              <a:gd name="connsiteX3" fmla="*/ 1738800 w 5040000"/>
              <a:gd name="connsiteY3" fmla="*/ 0 h 2893100"/>
              <a:gd name="connsiteX4" fmla="*/ 2368800 w 5040000"/>
              <a:gd name="connsiteY4" fmla="*/ 0 h 2893100"/>
              <a:gd name="connsiteX5" fmla="*/ 2948400 w 5040000"/>
              <a:gd name="connsiteY5" fmla="*/ 0 h 2893100"/>
              <a:gd name="connsiteX6" fmla="*/ 3477600 w 5040000"/>
              <a:gd name="connsiteY6" fmla="*/ 0 h 2893100"/>
              <a:gd name="connsiteX7" fmla="*/ 3956400 w 5040000"/>
              <a:gd name="connsiteY7" fmla="*/ 0 h 2893100"/>
              <a:gd name="connsiteX8" fmla="*/ 5040000 w 5040000"/>
              <a:gd name="connsiteY8" fmla="*/ 0 h 2893100"/>
              <a:gd name="connsiteX9" fmla="*/ 5040000 w 5040000"/>
              <a:gd name="connsiteY9" fmla="*/ 549689 h 2893100"/>
              <a:gd name="connsiteX10" fmla="*/ 5040000 w 5040000"/>
              <a:gd name="connsiteY10" fmla="*/ 1186171 h 2893100"/>
              <a:gd name="connsiteX11" fmla="*/ 5040000 w 5040000"/>
              <a:gd name="connsiteY11" fmla="*/ 1706929 h 2893100"/>
              <a:gd name="connsiteX12" fmla="*/ 5040000 w 5040000"/>
              <a:gd name="connsiteY12" fmla="*/ 2256618 h 2893100"/>
              <a:gd name="connsiteX13" fmla="*/ 5040000 w 5040000"/>
              <a:gd name="connsiteY13" fmla="*/ 2893100 h 2893100"/>
              <a:gd name="connsiteX14" fmla="*/ 4510800 w 5040000"/>
              <a:gd name="connsiteY14" fmla="*/ 2893100 h 2893100"/>
              <a:gd name="connsiteX15" fmla="*/ 3830400 w 5040000"/>
              <a:gd name="connsiteY15" fmla="*/ 2893100 h 2893100"/>
              <a:gd name="connsiteX16" fmla="*/ 3200400 w 5040000"/>
              <a:gd name="connsiteY16" fmla="*/ 2893100 h 2893100"/>
              <a:gd name="connsiteX17" fmla="*/ 2671200 w 5040000"/>
              <a:gd name="connsiteY17" fmla="*/ 2893100 h 2893100"/>
              <a:gd name="connsiteX18" fmla="*/ 1940400 w 5040000"/>
              <a:gd name="connsiteY18" fmla="*/ 2893100 h 2893100"/>
              <a:gd name="connsiteX19" fmla="*/ 1209600 w 5040000"/>
              <a:gd name="connsiteY19" fmla="*/ 2893100 h 2893100"/>
              <a:gd name="connsiteX20" fmla="*/ 0 w 5040000"/>
              <a:gd name="connsiteY20" fmla="*/ 2893100 h 2893100"/>
              <a:gd name="connsiteX21" fmla="*/ 0 w 5040000"/>
              <a:gd name="connsiteY21" fmla="*/ 2401273 h 2893100"/>
              <a:gd name="connsiteX22" fmla="*/ 0 w 5040000"/>
              <a:gd name="connsiteY22" fmla="*/ 1764791 h 2893100"/>
              <a:gd name="connsiteX23" fmla="*/ 0 w 5040000"/>
              <a:gd name="connsiteY23" fmla="*/ 1157240 h 2893100"/>
              <a:gd name="connsiteX24" fmla="*/ 0 w 5040000"/>
              <a:gd name="connsiteY24" fmla="*/ 520758 h 2893100"/>
              <a:gd name="connsiteX25" fmla="*/ 0 w 5040000"/>
              <a:gd name="connsiteY25" fmla="*/ 0 h 28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40000" h="2893100" extrusionOk="0">
                <a:moveTo>
                  <a:pt x="0" y="0"/>
                </a:moveTo>
                <a:cubicBezTo>
                  <a:pt x="138902" y="-6915"/>
                  <a:pt x="380588" y="15616"/>
                  <a:pt x="529200" y="0"/>
                </a:cubicBezTo>
                <a:cubicBezTo>
                  <a:pt x="677812" y="-15616"/>
                  <a:pt x="903176" y="6702"/>
                  <a:pt x="1008000" y="0"/>
                </a:cubicBezTo>
                <a:cubicBezTo>
                  <a:pt x="1112824" y="-6702"/>
                  <a:pt x="1466628" y="14322"/>
                  <a:pt x="1738800" y="0"/>
                </a:cubicBezTo>
                <a:cubicBezTo>
                  <a:pt x="2010972" y="-14322"/>
                  <a:pt x="2165580" y="-2861"/>
                  <a:pt x="2368800" y="0"/>
                </a:cubicBezTo>
                <a:cubicBezTo>
                  <a:pt x="2572020" y="2861"/>
                  <a:pt x="2733794" y="-771"/>
                  <a:pt x="2948400" y="0"/>
                </a:cubicBezTo>
                <a:cubicBezTo>
                  <a:pt x="3163006" y="771"/>
                  <a:pt x="3236162" y="1730"/>
                  <a:pt x="3477600" y="0"/>
                </a:cubicBezTo>
                <a:cubicBezTo>
                  <a:pt x="3719038" y="-1730"/>
                  <a:pt x="3814580" y="210"/>
                  <a:pt x="3956400" y="0"/>
                </a:cubicBezTo>
                <a:cubicBezTo>
                  <a:pt x="4098220" y="-210"/>
                  <a:pt x="4816100" y="1822"/>
                  <a:pt x="5040000" y="0"/>
                </a:cubicBezTo>
                <a:cubicBezTo>
                  <a:pt x="5015241" y="243826"/>
                  <a:pt x="5058873" y="328513"/>
                  <a:pt x="5040000" y="549689"/>
                </a:cubicBezTo>
                <a:cubicBezTo>
                  <a:pt x="5021127" y="770865"/>
                  <a:pt x="5022277" y="995887"/>
                  <a:pt x="5040000" y="1186171"/>
                </a:cubicBezTo>
                <a:cubicBezTo>
                  <a:pt x="5057723" y="1376455"/>
                  <a:pt x="5053660" y="1509636"/>
                  <a:pt x="5040000" y="1706929"/>
                </a:cubicBezTo>
                <a:cubicBezTo>
                  <a:pt x="5026340" y="1904222"/>
                  <a:pt x="5018640" y="2050453"/>
                  <a:pt x="5040000" y="2256618"/>
                </a:cubicBezTo>
                <a:cubicBezTo>
                  <a:pt x="5061360" y="2462783"/>
                  <a:pt x="5031355" y="2581006"/>
                  <a:pt x="5040000" y="2893100"/>
                </a:cubicBezTo>
                <a:cubicBezTo>
                  <a:pt x="4927073" y="2867746"/>
                  <a:pt x="4696212" y="2876377"/>
                  <a:pt x="4510800" y="2893100"/>
                </a:cubicBezTo>
                <a:cubicBezTo>
                  <a:pt x="4325388" y="2909823"/>
                  <a:pt x="3978911" y="2893566"/>
                  <a:pt x="3830400" y="2893100"/>
                </a:cubicBezTo>
                <a:cubicBezTo>
                  <a:pt x="3681889" y="2892634"/>
                  <a:pt x="3511563" y="2923332"/>
                  <a:pt x="3200400" y="2893100"/>
                </a:cubicBezTo>
                <a:cubicBezTo>
                  <a:pt x="2889237" y="2862868"/>
                  <a:pt x="2927364" y="2883425"/>
                  <a:pt x="2671200" y="2893100"/>
                </a:cubicBezTo>
                <a:cubicBezTo>
                  <a:pt x="2415036" y="2902775"/>
                  <a:pt x="2126856" y="2878124"/>
                  <a:pt x="1940400" y="2893100"/>
                </a:cubicBezTo>
                <a:cubicBezTo>
                  <a:pt x="1753944" y="2908076"/>
                  <a:pt x="1413071" y="2899317"/>
                  <a:pt x="1209600" y="2893100"/>
                </a:cubicBezTo>
                <a:cubicBezTo>
                  <a:pt x="1006129" y="2886883"/>
                  <a:pt x="258060" y="2952271"/>
                  <a:pt x="0" y="2893100"/>
                </a:cubicBezTo>
                <a:cubicBezTo>
                  <a:pt x="-12469" y="2738238"/>
                  <a:pt x="-990" y="2519593"/>
                  <a:pt x="0" y="2401273"/>
                </a:cubicBezTo>
                <a:cubicBezTo>
                  <a:pt x="990" y="2282953"/>
                  <a:pt x="221" y="1898669"/>
                  <a:pt x="0" y="1764791"/>
                </a:cubicBezTo>
                <a:cubicBezTo>
                  <a:pt x="-221" y="1630913"/>
                  <a:pt x="20763" y="1426335"/>
                  <a:pt x="0" y="1157240"/>
                </a:cubicBezTo>
                <a:cubicBezTo>
                  <a:pt x="-20763" y="888145"/>
                  <a:pt x="-1308" y="648742"/>
                  <a:pt x="0" y="520758"/>
                </a:cubicBezTo>
                <a:cubicBezTo>
                  <a:pt x="1308" y="392774"/>
                  <a:pt x="-5618" y="115120"/>
                  <a:pt x="0" y="0"/>
                </a:cubicBezTo>
                <a:close/>
              </a:path>
            </a:pathLst>
          </a:custGeom>
          <a:noFill/>
          <a:ln w="38100">
            <a:solidFill>
              <a:srgbClr val="5CB8E6"/>
            </a:solidFill>
            <a:extLst>
              <a:ext uri="{C807C97D-BFC1-408E-A445-0C87EB9F89A2}">
                <ask:lineSketchStyleProps xmlns:ask="http://schemas.microsoft.com/office/drawing/2018/sketchyshapes" sd="2344271633">
                  <a:prstGeom prst="rect">
                    <a:avLst/>
                  </a:prstGeom>
                  <ask:type>
                    <ask:lineSketchFreehand/>
                  </ask:type>
                </ask:lineSketchStyleProps>
              </a:ext>
            </a:extLst>
          </a:ln>
        </p:spPr>
        <p:txBody>
          <a:bodyPr wrap="square">
            <a:spAutoFit/>
          </a:bodyPr>
          <a:lstStyle/>
          <a:p>
            <a:r>
              <a:rPr lang="es-ES" sz="1400" b="1" dirty="0">
                <a:latin typeface="Arial Nova" panose="020B0504020202020204" pitchFamily="34" charset="0"/>
              </a:rPr>
              <a:t>Resumen / </a:t>
            </a:r>
            <a:r>
              <a:rPr lang="es-ES" sz="1400" b="1" i="1" dirty="0" err="1">
                <a:latin typeface="Arial Nova" panose="020B0504020202020204" pitchFamily="34" charset="0"/>
              </a:rPr>
              <a:t>abstract</a:t>
            </a:r>
            <a:r>
              <a:rPr lang="es-ES" sz="1400" b="1" dirty="0">
                <a:latin typeface="Arial Nova" panose="020B0504020202020204" pitchFamily="34" charset="0"/>
              </a:rPr>
              <a:t>.</a:t>
            </a:r>
            <a:r>
              <a:rPr lang="es-ES" sz="1400" dirty="0">
                <a:latin typeface="Arial Nova" panose="020B0504020202020204" pitchFamily="34" charset="0"/>
              </a:rPr>
              <a:t> Debe contar con un máximo de 250 palabras y ser considerado por los autores como una entidad independiente; es decir, debe comprenderse sin necesidad de leer todo el artículo, pues junto con el título y el autor o autores, el resumen será la única información que figurará en las bases de datos. Además, es importante que cumpla con las siguientes características: ser descriptivo al presentar el tema del artículo, informativo al explicar brevemente los aspectos metodológicos y los hallazgos, y estructurado al contener una síntesis de cada una de las partes principales del formato </a:t>
            </a:r>
            <a:r>
              <a:rPr lang="es-ES" sz="1400" dirty="0" err="1">
                <a:latin typeface="Arial Nova" panose="020B0504020202020204" pitchFamily="34" charset="0"/>
              </a:rPr>
              <a:t>IMRyC</a:t>
            </a:r>
            <a:r>
              <a:rPr lang="es-ES" sz="1400" dirty="0">
                <a:latin typeface="Arial Nova" panose="020B0504020202020204" pitchFamily="34" charset="0"/>
              </a:rPr>
              <a:t> (Carrasco, Lorenzo y </a:t>
            </a:r>
            <a:r>
              <a:rPr lang="es-ES" sz="1400" dirty="0" err="1">
                <a:latin typeface="Arial Nova" panose="020B0504020202020204" pitchFamily="34" charset="0"/>
              </a:rPr>
              <a:t>Santiña</a:t>
            </a:r>
            <a:r>
              <a:rPr lang="es-ES" sz="1400" dirty="0">
                <a:latin typeface="Arial Nova" panose="020B0504020202020204" pitchFamily="34" charset="0"/>
              </a:rPr>
              <a:t> 2011: 136). Por último, se debe incluir una traducción correcta al inglés para el </a:t>
            </a:r>
            <a:r>
              <a:rPr lang="es-ES" sz="1400" i="1" dirty="0" err="1">
                <a:latin typeface="Arial Nova" panose="020B0504020202020204" pitchFamily="34" charset="0"/>
              </a:rPr>
              <a:t>abstract</a:t>
            </a:r>
            <a:r>
              <a:rPr lang="es-ES" sz="1400" i="1" dirty="0">
                <a:latin typeface="Arial Nova" panose="020B0504020202020204" pitchFamily="34" charset="0"/>
              </a:rPr>
              <a:t>.</a:t>
            </a:r>
            <a:endParaRPr lang="es-MX" sz="1400" dirty="0">
              <a:latin typeface="Arial Nova" panose="020B0504020202020204" pitchFamily="34" charset="0"/>
            </a:endParaRPr>
          </a:p>
        </p:txBody>
      </p:sp>
      <p:pic>
        <p:nvPicPr>
          <p:cNvPr id="9" name="Gráfico 8" descr="Insignia 4 contorno">
            <a:extLst>
              <a:ext uri="{FF2B5EF4-FFF2-40B4-BE49-F238E27FC236}">
                <a16:creationId xmlns:a16="http://schemas.microsoft.com/office/drawing/2014/main" id="{E0A26C37-4850-3F84-5B59-AAA087083C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7559" y="660400"/>
            <a:ext cx="914400" cy="914400"/>
          </a:xfrm>
          <a:prstGeom prst="rect">
            <a:avLst/>
          </a:prstGeom>
        </p:spPr>
      </p:pic>
      <p:pic>
        <p:nvPicPr>
          <p:cNvPr id="11" name="Gráfico 10" descr="Insignia 3 contorno">
            <a:extLst>
              <a:ext uri="{FF2B5EF4-FFF2-40B4-BE49-F238E27FC236}">
                <a16:creationId xmlns:a16="http://schemas.microsoft.com/office/drawing/2014/main" id="{57782549-4CF4-9B8E-229C-C4BA3DE4C9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1298" y="660400"/>
            <a:ext cx="914400" cy="914400"/>
          </a:xfrm>
          <a:prstGeom prst="rect">
            <a:avLst/>
          </a:prstGeom>
        </p:spPr>
      </p:pic>
    </p:spTree>
    <p:extLst>
      <p:ext uri="{BB962C8B-B14F-4D97-AF65-F5344CB8AC3E}">
        <p14:creationId xmlns:p14="http://schemas.microsoft.com/office/powerpoint/2010/main" val="4994692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7620"/>
            <a:ext cx="9144000" cy="5143500"/>
          </a:xfrm>
          <a:prstGeom prst="rect">
            <a:avLst/>
          </a:prstGeom>
          <a:solidFill>
            <a:srgbClr val="3C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90" y="4242165"/>
            <a:ext cx="1212919" cy="722995"/>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33482">
            <a:off x="7708680" y="25546"/>
            <a:ext cx="1433942" cy="1286487"/>
          </a:xfrm>
          <a:prstGeom prst="rect">
            <a:avLst/>
          </a:prstGeom>
        </p:spPr>
      </p:pic>
      <p:sp>
        <p:nvSpPr>
          <p:cNvPr id="3" name="CuadroTexto 2">
            <a:extLst>
              <a:ext uri="{FF2B5EF4-FFF2-40B4-BE49-F238E27FC236}">
                <a16:creationId xmlns:a16="http://schemas.microsoft.com/office/drawing/2014/main" id="{F8824411-DD9D-0FA7-2FB7-9C9D93CBCD57}"/>
              </a:ext>
            </a:extLst>
          </p:cNvPr>
          <p:cNvSpPr txBox="1"/>
          <p:nvPr/>
        </p:nvSpPr>
        <p:spPr>
          <a:xfrm>
            <a:off x="718350" y="1102844"/>
            <a:ext cx="8177561" cy="3139321"/>
          </a:xfrm>
          <a:prstGeom prst="rect">
            <a:avLst/>
          </a:prstGeom>
          <a:noFill/>
        </p:spPr>
        <p:txBody>
          <a:bodyPr wrap="square">
            <a:spAutoFit/>
          </a:bodyPr>
          <a:lstStyle/>
          <a:p>
            <a:pPr marL="285750" indent="-285750" algn="just">
              <a:buFont typeface="Arial" panose="020B0604020202020204" pitchFamily="34" charset="0"/>
              <a:buChar char="•"/>
            </a:pPr>
            <a:r>
              <a:rPr lang="es-MX" altLang="es-MX" sz="1800" dirty="0">
                <a:solidFill>
                  <a:schemeClr val="bg1"/>
                </a:solidFill>
                <a:latin typeface="Arial Nova" panose="020B0504020202020204" pitchFamily="34" charset="0"/>
              </a:rPr>
              <a:t>Mercado, Salvador ¿Cómo hacer una tesis? </a:t>
            </a:r>
            <a:r>
              <a:rPr lang="es-MX" altLang="es-MX" sz="1800" i="1" dirty="0">
                <a:solidFill>
                  <a:schemeClr val="bg1"/>
                </a:solidFill>
                <a:latin typeface="Arial Nova" panose="020B0504020202020204" pitchFamily="34" charset="0"/>
              </a:rPr>
              <a:t>Licenciatura, Maestría y Doctorado, </a:t>
            </a:r>
            <a:r>
              <a:rPr lang="es-MX" altLang="es-MX" sz="1800" dirty="0">
                <a:solidFill>
                  <a:schemeClr val="bg1"/>
                </a:solidFill>
                <a:latin typeface="Arial Nova" panose="020B0504020202020204" pitchFamily="34" charset="0"/>
              </a:rPr>
              <a:t>Limusa 4ta edición (2008)</a:t>
            </a:r>
          </a:p>
          <a:p>
            <a:pPr marL="285750" indent="-285750" algn="just">
              <a:buFont typeface="Arial" panose="020B0604020202020204" pitchFamily="34" charset="0"/>
              <a:buChar char="•"/>
            </a:pPr>
            <a:r>
              <a:rPr lang="es-MX" altLang="es-MX" sz="1800" dirty="0">
                <a:solidFill>
                  <a:schemeClr val="bg1"/>
                </a:solidFill>
                <a:latin typeface="Arial Nova" panose="020B0504020202020204" pitchFamily="34" charset="0"/>
              </a:rPr>
              <a:t>Pacheco, A., &amp; Cruz, M. C. (2012). Metodología crítica de la investigación. </a:t>
            </a:r>
            <a:r>
              <a:rPr lang="es-MX" altLang="es-MX" sz="1800" i="1" dirty="0">
                <a:solidFill>
                  <a:schemeClr val="bg1"/>
                </a:solidFill>
                <a:latin typeface="Arial Nova" panose="020B0504020202020204" pitchFamily="34" charset="0"/>
              </a:rPr>
              <a:t>Lógica, procedimientos y técnicas, Grupo Patria Cultural SA de CV, México</a:t>
            </a:r>
            <a:r>
              <a:rPr lang="es-MX" altLang="es-MX" sz="1800" dirty="0">
                <a:solidFill>
                  <a:schemeClr val="bg1"/>
                </a:solidFill>
                <a:latin typeface="Arial Nova" panose="020B0504020202020204" pitchFamily="34" charset="0"/>
              </a:rPr>
              <a:t>.</a:t>
            </a:r>
          </a:p>
          <a:p>
            <a:pPr marL="285750" indent="-285750" algn="just">
              <a:buFont typeface="Arial" panose="020B0604020202020204" pitchFamily="34" charset="0"/>
              <a:buChar char="•"/>
            </a:pPr>
            <a:r>
              <a:rPr lang="es-MX" altLang="es-MX" sz="1800" dirty="0">
                <a:solidFill>
                  <a:schemeClr val="bg1"/>
                </a:solidFill>
                <a:latin typeface="Arial Nova" panose="020B0504020202020204" pitchFamily="34" charset="0"/>
              </a:rPr>
              <a:t>Sampieri, H. R., Fernández Collado, C., &amp; Baptista Lucio, P. (2010). Metodología de la investigación.</a:t>
            </a:r>
          </a:p>
          <a:p>
            <a:pPr marL="285750" indent="-285750" algn="just">
              <a:buFont typeface="Arial" panose="020B0604020202020204" pitchFamily="34" charset="0"/>
              <a:buChar char="•"/>
            </a:pPr>
            <a:r>
              <a:rPr lang="es-MX" altLang="es-MX" sz="1800" dirty="0">
                <a:solidFill>
                  <a:schemeClr val="bg1"/>
                </a:solidFill>
                <a:latin typeface="Arial Nova" panose="020B0504020202020204" pitchFamily="34" charset="0"/>
              </a:rPr>
              <a:t>Tamayo, M. (2007). Metodología de la Investigación. México: Limusa.</a:t>
            </a:r>
          </a:p>
          <a:p>
            <a:pPr marL="285750" indent="-285750" algn="just">
              <a:buFont typeface="Arial" panose="020B0604020202020204" pitchFamily="34" charset="0"/>
              <a:buChar char="•"/>
            </a:pPr>
            <a:r>
              <a:rPr lang="es-MX" altLang="es-MX" sz="1800" dirty="0" err="1">
                <a:solidFill>
                  <a:schemeClr val="bg1"/>
                </a:solidFill>
                <a:latin typeface="Arial Nova" panose="020B0504020202020204" pitchFamily="34" charset="0"/>
              </a:rPr>
              <a:t>Ñaupas</a:t>
            </a:r>
            <a:r>
              <a:rPr lang="es-MX" altLang="es-MX" sz="1800" dirty="0">
                <a:solidFill>
                  <a:schemeClr val="bg1"/>
                </a:solidFill>
                <a:latin typeface="Arial Nova" panose="020B0504020202020204" pitchFamily="34" charset="0"/>
              </a:rPr>
              <a:t> , P. H., Mejía, M. E., Novoa, R. E., Villagómez, P, A., Metodología de la investigación. </a:t>
            </a:r>
            <a:r>
              <a:rPr lang="es-MX" altLang="es-MX" sz="1800" i="1" dirty="0">
                <a:solidFill>
                  <a:schemeClr val="bg1"/>
                </a:solidFill>
                <a:latin typeface="Arial Nova" panose="020B0504020202020204" pitchFamily="34" charset="0"/>
              </a:rPr>
              <a:t>Cualitativa, cuantitativa y Redacción de la Tesis,</a:t>
            </a:r>
            <a:r>
              <a:rPr lang="es-MX" altLang="es-MX" sz="1800" dirty="0">
                <a:solidFill>
                  <a:schemeClr val="bg1"/>
                </a:solidFill>
                <a:latin typeface="Arial Nova" panose="020B0504020202020204" pitchFamily="34" charset="0"/>
              </a:rPr>
              <a:t> (2014), ediciones de la U.</a:t>
            </a:r>
          </a:p>
        </p:txBody>
      </p:sp>
      <p:sp>
        <p:nvSpPr>
          <p:cNvPr id="8" name="标题 4">
            <a:extLst>
              <a:ext uri="{FF2B5EF4-FFF2-40B4-BE49-F238E27FC236}">
                <a16:creationId xmlns:a16="http://schemas.microsoft.com/office/drawing/2014/main" id="{7C8B11E8-0979-5083-D4A6-3E1A781CEEF1}"/>
              </a:ext>
            </a:extLst>
          </p:cNvPr>
          <p:cNvSpPr txBox="1">
            <a:spLocks/>
          </p:cNvSpPr>
          <p:nvPr/>
        </p:nvSpPr>
        <p:spPr>
          <a:xfrm>
            <a:off x="170688" y="141288"/>
            <a:ext cx="7144814" cy="519112"/>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s-MX" altLang="zh-CN" sz="2800" dirty="0">
                <a:solidFill>
                  <a:schemeClr val="bg1"/>
                </a:solidFill>
                <a:latin typeface="Arial Nova" panose="020B0504020202020204" pitchFamily="34" charset="0"/>
              </a:rPr>
              <a:t>BIBLIOGRAFÍA SUGERIDA</a:t>
            </a:r>
            <a:endParaRPr lang="zh-CN" altLang="en-US" sz="2800"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27857169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1000"/>
                                        <p:tgtEl>
                                          <p:spTgt spid="7"/>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8"/>
                                        </p:tgtEl>
                                        <p:attrNameLst>
                                          <p:attrName>ppt_y</p:attrName>
                                        </p:attrNameLst>
                                      </p:cBhvr>
                                      <p:tavLst>
                                        <p:tav tm="0">
                                          <p:val>
                                            <p:strVal val="#ppt_y"/>
                                          </p:val>
                                        </p:tav>
                                        <p:tav tm="100000">
                                          <p:val>
                                            <p:strVal val="#ppt_y"/>
                                          </p:val>
                                        </p:tav>
                                      </p:tavLst>
                                    </p:anim>
                                    <p:anim calcmode="lin" valueType="num">
                                      <p:cBhvr>
                                        <p:cTn id="2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Ejemplo de cómo redactar un </a:t>
            </a:r>
            <a:r>
              <a:rPr lang="es-MX" altLang="zh-CN" sz="2800" dirty="0" err="1">
                <a:solidFill>
                  <a:schemeClr val="bg1"/>
                </a:solidFill>
                <a:latin typeface="Arial Nova" panose="020B0504020202020204" pitchFamily="34" charset="0"/>
              </a:rPr>
              <a:t>abstract</a:t>
            </a:r>
            <a:endParaRPr lang="zh-CN" altLang="en-US" sz="2800" dirty="0">
              <a:solidFill>
                <a:schemeClr val="bg1"/>
              </a:solidFill>
              <a:latin typeface="Arial Nova" panose="020B0504020202020204" pitchFamily="34" charset="0"/>
            </a:endParaRPr>
          </a:p>
        </p:txBody>
      </p:sp>
      <p:pic>
        <p:nvPicPr>
          <p:cNvPr id="2" name="Marcador de contenido 3">
            <a:extLst>
              <a:ext uri="{FF2B5EF4-FFF2-40B4-BE49-F238E27FC236}">
                <a16:creationId xmlns:a16="http://schemas.microsoft.com/office/drawing/2014/main" id="{BE357ABB-6C4A-E8A0-4615-E9080C0C538B}"/>
              </a:ext>
            </a:extLst>
          </p:cNvPr>
          <p:cNvPicPr>
            <a:picLocks noGrp="1" noChangeAspect="1"/>
          </p:cNvPicPr>
          <p:nvPr/>
        </p:nvPicPr>
        <p:blipFill rotWithShape="1">
          <a:blip r:embed="rId3"/>
          <a:srcRect l="35506" t="26136" r="35029" b="25269"/>
          <a:stretch/>
        </p:blipFill>
        <p:spPr>
          <a:xfrm>
            <a:off x="2108561" y="762000"/>
            <a:ext cx="4536079" cy="4206181"/>
          </a:xfrm>
          <a:prstGeom prst="rect">
            <a:avLst/>
          </a:prstGeom>
        </p:spPr>
      </p:pic>
    </p:spTree>
    <p:extLst>
      <p:ext uri="{BB962C8B-B14F-4D97-AF65-F5344CB8AC3E}">
        <p14:creationId xmlns:p14="http://schemas.microsoft.com/office/powerpoint/2010/main" val="36196032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Secciones de un articulo</a:t>
            </a:r>
            <a:endParaRPr lang="zh-CN" altLang="en-US" sz="2800" dirty="0">
              <a:solidFill>
                <a:schemeClr val="bg1"/>
              </a:solidFill>
              <a:latin typeface="Arial Nova" panose="020B0504020202020204" pitchFamily="34" charset="0"/>
            </a:endParaRPr>
          </a:p>
        </p:txBody>
      </p:sp>
      <p:sp>
        <p:nvSpPr>
          <p:cNvPr id="3" name="CuadroTexto 2">
            <a:extLst>
              <a:ext uri="{FF2B5EF4-FFF2-40B4-BE49-F238E27FC236}">
                <a16:creationId xmlns:a16="http://schemas.microsoft.com/office/drawing/2014/main" id="{96B32D6F-9887-D59C-3107-B00266B53D82}"/>
              </a:ext>
            </a:extLst>
          </p:cNvPr>
          <p:cNvSpPr txBox="1"/>
          <p:nvPr/>
        </p:nvSpPr>
        <p:spPr>
          <a:xfrm>
            <a:off x="309956" y="1725959"/>
            <a:ext cx="3960000" cy="2880000"/>
          </a:xfrm>
          <a:custGeom>
            <a:avLst/>
            <a:gdLst>
              <a:gd name="connsiteX0" fmla="*/ 0 w 3960000"/>
              <a:gd name="connsiteY0" fmla="*/ 0 h 2880000"/>
              <a:gd name="connsiteX1" fmla="*/ 446914 w 3960000"/>
              <a:gd name="connsiteY1" fmla="*/ 0 h 2880000"/>
              <a:gd name="connsiteX2" fmla="*/ 1052229 w 3960000"/>
              <a:gd name="connsiteY2" fmla="*/ 0 h 2880000"/>
              <a:gd name="connsiteX3" fmla="*/ 1499143 w 3960000"/>
              <a:gd name="connsiteY3" fmla="*/ 0 h 2880000"/>
              <a:gd name="connsiteX4" fmla="*/ 1946057 w 3960000"/>
              <a:gd name="connsiteY4" fmla="*/ 0 h 2880000"/>
              <a:gd name="connsiteX5" fmla="*/ 2511771 w 3960000"/>
              <a:gd name="connsiteY5" fmla="*/ 0 h 2880000"/>
              <a:gd name="connsiteX6" fmla="*/ 3037886 w 3960000"/>
              <a:gd name="connsiteY6" fmla="*/ 0 h 2880000"/>
              <a:gd name="connsiteX7" fmla="*/ 3960000 w 3960000"/>
              <a:gd name="connsiteY7" fmla="*/ 0 h 2880000"/>
              <a:gd name="connsiteX8" fmla="*/ 3960000 w 3960000"/>
              <a:gd name="connsiteY8" fmla="*/ 518400 h 2880000"/>
              <a:gd name="connsiteX9" fmla="*/ 3960000 w 3960000"/>
              <a:gd name="connsiteY9" fmla="*/ 1036800 h 2880000"/>
              <a:gd name="connsiteX10" fmla="*/ 3960000 w 3960000"/>
              <a:gd name="connsiteY10" fmla="*/ 1555200 h 2880000"/>
              <a:gd name="connsiteX11" fmla="*/ 3960000 w 3960000"/>
              <a:gd name="connsiteY11" fmla="*/ 2073600 h 2880000"/>
              <a:gd name="connsiteX12" fmla="*/ 3960000 w 3960000"/>
              <a:gd name="connsiteY12" fmla="*/ 2880000 h 2880000"/>
              <a:gd name="connsiteX13" fmla="*/ 3394286 w 3960000"/>
              <a:gd name="connsiteY13" fmla="*/ 2880000 h 2880000"/>
              <a:gd name="connsiteX14" fmla="*/ 2749371 w 3960000"/>
              <a:gd name="connsiteY14" fmla="*/ 2880000 h 2880000"/>
              <a:gd name="connsiteX15" fmla="*/ 2223257 w 3960000"/>
              <a:gd name="connsiteY15" fmla="*/ 2880000 h 2880000"/>
              <a:gd name="connsiteX16" fmla="*/ 1736743 w 3960000"/>
              <a:gd name="connsiteY16" fmla="*/ 2880000 h 2880000"/>
              <a:gd name="connsiteX17" fmla="*/ 1210629 w 3960000"/>
              <a:gd name="connsiteY17" fmla="*/ 2880000 h 2880000"/>
              <a:gd name="connsiteX18" fmla="*/ 605314 w 3960000"/>
              <a:gd name="connsiteY18" fmla="*/ 2880000 h 2880000"/>
              <a:gd name="connsiteX19" fmla="*/ 0 w 3960000"/>
              <a:gd name="connsiteY19" fmla="*/ 2880000 h 2880000"/>
              <a:gd name="connsiteX20" fmla="*/ 0 w 3960000"/>
              <a:gd name="connsiteY20" fmla="*/ 2361600 h 2880000"/>
              <a:gd name="connsiteX21" fmla="*/ 0 w 3960000"/>
              <a:gd name="connsiteY21" fmla="*/ 1814400 h 2880000"/>
              <a:gd name="connsiteX22" fmla="*/ 0 w 3960000"/>
              <a:gd name="connsiteY22" fmla="*/ 1296000 h 2880000"/>
              <a:gd name="connsiteX23" fmla="*/ 0 w 3960000"/>
              <a:gd name="connsiteY23" fmla="*/ 662400 h 2880000"/>
              <a:gd name="connsiteX24" fmla="*/ 0 w 3960000"/>
              <a:gd name="connsiteY24" fmla="*/ 0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60000" h="2880000" extrusionOk="0">
                <a:moveTo>
                  <a:pt x="0" y="0"/>
                </a:moveTo>
                <a:cubicBezTo>
                  <a:pt x="213098" y="-11765"/>
                  <a:pt x="340443" y="53075"/>
                  <a:pt x="446914" y="0"/>
                </a:cubicBezTo>
                <a:cubicBezTo>
                  <a:pt x="553385" y="-53075"/>
                  <a:pt x="833579" y="59505"/>
                  <a:pt x="1052229" y="0"/>
                </a:cubicBezTo>
                <a:cubicBezTo>
                  <a:pt x="1270879" y="-59505"/>
                  <a:pt x="1324903" y="30627"/>
                  <a:pt x="1499143" y="0"/>
                </a:cubicBezTo>
                <a:cubicBezTo>
                  <a:pt x="1673383" y="-30627"/>
                  <a:pt x="1767996" y="43385"/>
                  <a:pt x="1946057" y="0"/>
                </a:cubicBezTo>
                <a:cubicBezTo>
                  <a:pt x="2124118" y="-43385"/>
                  <a:pt x="2250694" y="34395"/>
                  <a:pt x="2511771" y="0"/>
                </a:cubicBezTo>
                <a:cubicBezTo>
                  <a:pt x="2772848" y="-34395"/>
                  <a:pt x="2847846" y="25753"/>
                  <a:pt x="3037886" y="0"/>
                </a:cubicBezTo>
                <a:cubicBezTo>
                  <a:pt x="3227927" y="-25753"/>
                  <a:pt x="3764631" y="109161"/>
                  <a:pt x="3960000" y="0"/>
                </a:cubicBezTo>
                <a:cubicBezTo>
                  <a:pt x="3966329" y="193457"/>
                  <a:pt x="3954878" y="260798"/>
                  <a:pt x="3960000" y="518400"/>
                </a:cubicBezTo>
                <a:cubicBezTo>
                  <a:pt x="3965122" y="776002"/>
                  <a:pt x="3908824" y="922922"/>
                  <a:pt x="3960000" y="1036800"/>
                </a:cubicBezTo>
                <a:cubicBezTo>
                  <a:pt x="4011176" y="1150678"/>
                  <a:pt x="3958800" y="1321139"/>
                  <a:pt x="3960000" y="1555200"/>
                </a:cubicBezTo>
                <a:cubicBezTo>
                  <a:pt x="3961200" y="1789261"/>
                  <a:pt x="3914549" y="1913882"/>
                  <a:pt x="3960000" y="2073600"/>
                </a:cubicBezTo>
                <a:cubicBezTo>
                  <a:pt x="4005451" y="2233318"/>
                  <a:pt x="3952059" y="2675769"/>
                  <a:pt x="3960000" y="2880000"/>
                </a:cubicBezTo>
                <a:cubicBezTo>
                  <a:pt x="3764109" y="2932013"/>
                  <a:pt x="3580644" y="2878038"/>
                  <a:pt x="3394286" y="2880000"/>
                </a:cubicBezTo>
                <a:cubicBezTo>
                  <a:pt x="3207928" y="2881962"/>
                  <a:pt x="2953354" y="2810528"/>
                  <a:pt x="2749371" y="2880000"/>
                </a:cubicBezTo>
                <a:cubicBezTo>
                  <a:pt x="2545388" y="2949472"/>
                  <a:pt x="2336249" y="2821454"/>
                  <a:pt x="2223257" y="2880000"/>
                </a:cubicBezTo>
                <a:cubicBezTo>
                  <a:pt x="2110265" y="2938546"/>
                  <a:pt x="1857479" y="2875491"/>
                  <a:pt x="1736743" y="2880000"/>
                </a:cubicBezTo>
                <a:cubicBezTo>
                  <a:pt x="1616007" y="2884509"/>
                  <a:pt x="1382536" y="2819705"/>
                  <a:pt x="1210629" y="2880000"/>
                </a:cubicBezTo>
                <a:cubicBezTo>
                  <a:pt x="1038722" y="2940295"/>
                  <a:pt x="763898" y="2868103"/>
                  <a:pt x="605314" y="2880000"/>
                </a:cubicBezTo>
                <a:cubicBezTo>
                  <a:pt x="446730" y="2891897"/>
                  <a:pt x="233382" y="2817950"/>
                  <a:pt x="0" y="2880000"/>
                </a:cubicBezTo>
                <a:cubicBezTo>
                  <a:pt x="-52914" y="2666395"/>
                  <a:pt x="35450" y="2565974"/>
                  <a:pt x="0" y="2361600"/>
                </a:cubicBezTo>
                <a:cubicBezTo>
                  <a:pt x="-35450" y="2157226"/>
                  <a:pt x="38232" y="2011660"/>
                  <a:pt x="0" y="1814400"/>
                </a:cubicBezTo>
                <a:cubicBezTo>
                  <a:pt x="-38232" y="1617140"/>
                  <a:pt x="8680" y="1526623"/>
                  <a:pt x="0" y="1296000"/>
                </a:cubicBezTo>
                <a:cubicBezTo>
                  <a:pt x="-8680" y="1065377"/>
                  <a:pt x="58897" y="912549"/>
                  <a:pt x="0" y="662400"/>
                </a:cubicBezTo>
                <a:cubicBezTo>
                  <a:pt x="-58897" y="412251"/>
                  <a:pt x="77475" y="231300"/>
                  <a:pt x="0" y="0"/>
                </a:cubicBezTo>
                <a:close/>
              </a:path>
            </a:pathLst>
          </a:custGeom>
          <a:noFill/>
          <a:ln w="38100">
            <a:solidFill>
              <a:srgbClr val="FF99FF"/>
            </a:solidFill>
            <a:extLst>
              <a:ext uri="{C807C97D-BFC1-408E-A445-0C87EB9F89A2}">
                <ask:lineSketchStyleProps xmlns:ask="http://schemas.microsoft.com/office/drawing/2018/sketchyshapes" sd="3835100806">
                  <a:prstGeom prst="rect">
                    <a:avLst/>
                  </a:prstGeom>
                  <ask:type>
                    <ask:lineSketchScribble/>
                  </ask:type>
                </ask:lineSketchStyleProps>
              </a:ext>
            </a:extLst>
          </a:ln>
        </p:spPr>
        <p:txBody>
          <a:bodyPr wrap="square">
            <a:spAutoFit/>
          </a:bodyPr>
          <a:lstStyle/>
          <a:p>
            <a:pPr algn="just"/>
            <a:r>
              <a:rPr lang="es-ES" sz="1200" b="1" dirty="0">
                <a:latin typeface="Arial Nova" panose="020B0504020202020204" pitchFamily="34" charset="0"/>
              </a:rPr>
              <a:t>Introducción</a:t>
            </a:r>
            <a:r>
              <a:rPr lang="es-ES" sz="1200" dirty="0">
                <a:latin typeface="Arial Nova" panose="020B0504020202020204" pitchFamily="34" charset="0"/>
              </a:rPr>
              <a:t>. Aquí se busca capturar la atención del lector y ofrecerle la mayor información posible, ya que, al ser tan variada la producción de artículos científicos, probablemente sea la única sección que revisen los lectores por completo (Vílchez y Vara 2009: 39). Inicialmente, se debe realizar una actualización de los antecedentes del problema. Luego, es necesario realizar la descripción y declaración explícita de los objetivos del estudio y, finalmente, se debe incluir la justificación de por qué se decidió abordar dicha investigación (Carrasco, Lorenzo y </a:t>
            </a:r>
            <a:r>
              <a:rPr lang="es-ES" sz="1200" dirty="0" err="1">
                <a:latin typeface="Arial Nova" panose="020B0504020202020204" pitchFamily="34" charset="0"/>
              </a:rPr>
              <a:t>Santiña</a:t>
            </a:r>
            <a:r>
              <a:rPr lang="es-ES" sz="1200" dirty="0">
                <a:latin typeface="Arial Nova" panose="020B0504020202020204" pitchFamily="34" charset="0"/>
              </a:rPr>
              <a:t> 2011: 136).</a:t>
            </a:r>
            <a:endParaRPr lang="es-MX" sz="1200" dirty="0">
              <a:latin typeface="Arial Nova" panose="020B0504020202020204" pitchFamily="34" charset="0"/>
            </a:endParaRPr>
          </a:p>
        </p:txBody>
      </p:sp>
      <p:sp>
        <p:nvSpPr>
          <p:cNvPr id="6" name="CuadroTexto 5">
            <a:extLst>
              <a:ext uri="{FF2B5EF4-FFF2-40B4-BE49-F238E27FC236}">
                <a16:creationId xmlns:a16="http://schemas.microsoft.com/office/drawing/2014/main" id="{3BFA445C-43C0-8743-FD36-52C76A30C95E}"/>
              </a:ext>
            </a:extLst>
          </p:cNvPr>
          <p:cNvSpPr txBox="1"/>
          <p:nvPr/>
        </p:nvSpPr>
        <p:spPr>
          <a:xfrm>
            <a:off x="4589392" y="1725959"/>
            <a:ext cx="3960000" cy="2880000"/>
          </a:xfrm>
          <a:custGeom>
            <a:avLst/>
            <a:gdLst>
              <a:gd name="connsiteX0" fmla="*/ 0 w 3960000"/>
              <a:gd name="connsiteY0" fmla="*/ 0 h 2880000"/>
              <a:gd name="connsiteX1" fmla="*/ 644914 w 3960000"/>
              <a:gd name="connsiteY1" fmla="*/ 0 h 2880000"/>
              <a:gd name="connsiteX2" fmla="*/ 1250229 w 3960000"/>
              <a:gd name="connsiteY2" fmla="*/ 0 h 2880000"/>
              <a:gd name="connsiteX3" fmla="*/ 1815943 w 3960000"/>
              <a:gd name="connsiteY3" fmla="*/ 0 h 2880000"/>
              <a:gd name="connsiteX4" fmla="*/ 2381657 w 3960000"/>
              <a:gd name="connsiteY4" fmla="*/ 0 h 2880000"/>
              <a:gd name="connsiteX5" fmla="*/ 2868171 w 3960000"/>
              <a:gd name="connsiteY5" fmla="*/ 0 h 2880000"/>
              <a:gd name="connsiteX6" fmla="*/ 3354686 w 3960000"/>
              <a:gd name="connsiteY6" fmla="*/ 0 h 2880000"/>
              <a:gd name="connsiteX7" fmla="*/ 3960000 w 3960000"/>
              <a:gd name="connsiteY7" fmla="*/ 0 h 2880000"/>
              <a:gd name="connsiteX8" fmla="*/ 3960000 w 3960000"/>
              <a:gd name="connsiteY8" fmla="*/ 633600 h 2880000"/>
              <a:gd name="connsiteX9" fmla="*/ 3960000 w 3960000"/>
              <a:gd name="connsiteY9" fmla="*/ 1238400 h 2880000"/>
              <a:gd name="connsiteX10" fmla="*/ 3960000 w 3960000"/>
              <a:gd name="connsiteY10" fmla="*/ 1785600 h 2880000"/>
              <a:gd name="connsiteX11" fmla="*/ 3960000 w 3960000"/>
              <a:gd name="connsiteY11" fmla="*/ 2332800 h 2880000"/>
              <a:gd name="connsiteX12" fmla="*/ 3960000 w 3960000"/>
              <a:gd name="connsiteY12" fmla="*/ 2880000 h 2880000"/>
              <a:gd name="connsiteX13" fmla="*/ 3354686 w 3960000"/>
              <a:gd name="connsiteY13" fmla="*/ 2880000 h 2880000"/>
              <a:gd name="connsiteX14" fmla="*/ 2709771 w 3960000"/>
              <a:gd name="connsiteY14" fmla="*/ 2880000 h 2880000"/>
              <a:gd name="connsiteX15" fmla="*/ 2183657 w 3960000"/>
              <a:gd name="connsiteY15" fmla="*/ 2880000 h 2880000"/>
              <a:gd name="connsiteX16" fmla="*/ 1578343 w 3960000"/>
              <a:gd name="connsiteY16" fmla="*/ 2880000 h 2880000"/>
              <a:gd name="connsiteX17" fmla="*/ 1091829 w 3960000"/>
              <a:gd name="connsiteY17" fmla="*/ 2880000 h 2880000"/>
              <a:gd name="connsiteX18" fmla="*/ 644914 w 3960000"/>
              <a:gd name="connsiteY18" fmla="*/ 2880000 h 2880000"/>
              <a:gd name="connsiteX19" fmla="*/ 0 w 3960000"/>
              <a:gd name="connsiteY19" fmla="*/ 2880000 h 2880000"/>
              <a:gd name="connsiteX20" fmla="*/ 0 w 3960000"/>
              <a:gd name="connsiteY20" fmla="*/ 2246400 h 2880000"/>
              <a:gd name="connsiteX21" fmla="*/ 0 w 3960000"/>
              <a:gd name="connsiteY21" fmla="*/ 1699200 h 2880000"/>
              <a:gd name="connsiteX22" fmla="*/ 0 w 3960000"/>
              <a:gd name="connsiteY22" fmla="*/ 1123200 h 2880000"/>
              <a:gd name="connsiteX23" fmla="*/ 0 w 3960000"/>
              <a:gd name="connsiteY23" fmla="*/ 518400 h 2880000"/>
              <a:gd name="connsiteX24" fmla="*/ 0 w 3960000"/>
              <a:gd name="connsiteY24" fmla="*/ 0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60000" h="2880000" extrusionOk="0">
                <a:moveTo>
                  <a:pt x="0" y="0"/>
                </a:moveTo>
                <a:cubicBezTo>
                  <a:pt x="131013" y="-9919"/>
                  <a:pt x="336753" y="72462"/>
                  <a:pt x="644914" y="0"/>
                </a:cubicBezTo>
                <a:cubicBezTo>
                  <a:pt x="953075" y="-72462"/>
                  <a:pt x="994612" y="13248"/>
                  <a:pt x="1250229" y="0"/>
                </a:cubicBezTo>
                <a:cubicBezTo>
                  <a:pt x="1505846" y="-13248"/>
                  <a:pt x="1554253" y="56867"/>
                  <a:pt x="1815943" y="0"/>
                </a:cubicBezTo>
                <a:cubicBezTo>
                  <a:pt x="2077633" y="-56867"/>
                  <a:pt x="2256998" y="2945"/>
                  <a:pt x="2381657" y="0"/>
                </a:cubicBezTo>
                <a:cubicBezTo>
                  <a:pt x="2506316" y="-2945"/>
                  <a:pt x="2652786" y="21304"/>
                  <a:pt x="2868171" y="0"/>
                </a:cubicBezTo>
                <a:cubicBezTo>
                  <a:pt x="3083556" y="-21304"/>
                  <a:pt x="3214189" y="23835"/>
                  <a:pt x="3354686" y="0"/>
                </a:cubicBezTo>
                <a:cubicBezTo>
                  <a:pt x="3495183" y="-23835"/>
                  <a:pt x="3691682" y="71803"/>
                  <a:pt x="3960000" y="0"/>
                </a:cubicBezTo>
                <a:cubicBezTo>
                  <a:pt x="3988147" y="208635"/>
                  <a:pt x="3959106" y="384673"/>
                  <a:pt x="3960000" y="633600"/>
                </a:cubicBezTo>
                <a:cubicBezTo>
                  <a:pt x="3960894" y="882527"/>
                  <a:pt x="3921297" y="941496"/>
                  <a:pt x="3960000" y="1238400"/>
                </a:cubicBezTo>
                <a:cubicBezTo>
                  <a:pt x="3998703" y="1535304"/>
                  <a:pt x="3909936" y="1584881"/>
                  <a:pt x="3960000" y="1785600"/>
                </a:cubicBezTo>
                <a:cubicBezTo>
                  <a:pt x="4010064" y="1986319"/>
                  <a:pt x="3926067" y="2180979"/>
                  <a:pt x="3960000" y="2332800"/>
                </a:cubicBezTo>
                <a:cubicBezTo>
                  <a:pt x="3993933" y="2484621"/>
                  <a:pt x="3955336" y="2755059"/>
                  <a:pt x="3960000" y="2880000"/>
                </a:cubicBezTo>
                <a:cubicBezTo>
                  <a:pt x="3695544" y="2917206"/>
                  <a:pt x="3489005" y="2807774"/>
                  <a:pt x="3354686" y="2880000"/>
                </a:cubicBezTo>
                <a:cubicBezTo>
                  <a:pt x="3220367" y="2952226"/>
                  <a:pt x="2856430" y="2859117"/>
                  <a:pt x="2709771" y="2880000"/>
                </a:cubicBezTo>
                <a:cubicBezTo>
                  <a:pt x="2563112" y="2900883"/>
                  <a:pt x="2426390" y="2825527"/>
                  <a:pt x="2183657" y="2880000"/>
                </a:cubicBezTo>
                <a:cubicBezTo>
                  <a:pt x="1940924" y="2934473"/>
                  <a:pt x="1855896" y="2836506"/>
                  <a:pt x="1578343" y="2880000"/>
                </a:cubicBezTo>
                <a:cubicBezTo>
                  <a:pt x="1300790" y="2923494"/>
                  <a:pt x="1319778" y="2829752"/>
                  <a:pt x="1091829" y="2880000"/>
                </a:cubicBezTo>
                <a:cubicBezTo>
                  <a:pt x="863880" y="2930248"/>
                  <a:pt x="858044" y="2840818"/>
                  <a:pt x="644914" y="2880000"/>
                </a:cubicBezTo>
                <a:cubicBezTo>
                  <a:pt x="431785" y="2919182"/>
                  <a:pt x="180929" y="2811203"/>
                  <a:pt x="0" y="2880000"/>
                </a:cubicBezTo>
                <a:cubicBezTo>
                  <a:pt x="-12247" y="2594597"/>
                  <a:pt x="30230" y="2461642"/>
                  <a:pt x="0" y="2246400"/>
                </a:cubicBezTo>
                <a:cubicBezTo>
                  <a:pt x="-30230" y="2031158"/>
                  <a:pt x="29558" y="1918499"/>
                  <a:pt x="0" y="1699200"/>
                </a:cubicBezTo>
                <a:cubicBezTo>
                  <a:pt x="-29558" y="1479901"/>
                  <a:pt x="2799" y="1312849"/>
                  <a:pt x="0" y="1123200"/>
                </a:cubicBezTo>
                <a:cubicBezTo>
                  <a:pt x="-2799" y="933551"/>
                  <a:pt x="63991" y="743936"/>
                  <a:pt x="0" y="518400"/>
                </a:cubicBezTo>
                <a:cubicBezTo>
                  <a:pt x="-63991" y="292864"/>
                  <a:pt x="7740" y="246591"/>
                  <a:pt x="0" y="0"/>
                </a:cubicBezTo>
                <a:close/>
              </a:path>
            </a:pathLst>
          </a:custGeom>
          <a:noFill/>
          <a:ln w="38100">
            <a:solidFill>
              <a:srgbClr val="66CCFF"/>
            </a:solidFill>
            <a:extLst>
              <a:ext uri="{C807C97D-BFC1-408E-A445-0C87EB9F89A2}">
                <ask:lineSketchStyleProps xmlns:ask="http://schemas.microsoft.com/office/drawing/2018/sketchyshapes" sd="161668023">
                  <a:prstGeom prst="rect">
                    <a:avLst/>
                  </a:prstGeom>
                  <ask:type>
                    <ask:lineSketchScribble/>
                  </ask:type>
                </ask:lineSketchStyleProps>
              </a:ext>
            </a:extLst>
          </a:ln>
        </p:spPr>
        <p:txBody>
          <a:bodyPr wrap="square">
            <a:spAutoFit/>
          </a:bodyPr>
          <a:lstStyle/>
          <a:p>
            <a:pPr algn="just" fontAlgn="base"/>
            <a:r>
              <a:rPr lang="es-ES" sz="1200" b="1" dirty="0">
                <a:latin typeface="Arial Nova" panose="020B0504020202020204" pitchFamily="34" charset="0"/>
              </a:rPr>
              <a:t>Metodología</a:t>
            </a:r>
            <a:r>
              <a:rPr lang="es-ES" sz="1200" dirty="0">
                <a:latin typeface="Arial Nova" panose="020B0504020202020204" pitchFamily="34" charset="0"/>
              </a:rPr>
              <a:t>. En esta sección, también conocida como “métodos y materiales”, se debe describir minuciosamente cómo se ha realizado el estudio. Esto quiere decir que es necesario explicar cuáles fueron los procedimientos utilizados de acuerdo con el problema de la investigación y también qué materiales se emplearon. Se suelen incluir el diseño del estudio, la población que ha sido estudiada, las técnicas aplicadas para recoger y analizar los datos, etc. (Carrasco, Lorenzo y </a:t>
            </a:r>
            <a:r>
              <a:rPr lang="es-ES" sz="1200" dirty="0" err="1">
                <a:latin typeface="Arial Nova" panose="020B0504020202020204" pitchFamily="34" charset="0"/>
              </a:rPr>
              <a:t>Santiñá</a:t>
            </a:r>
            <a:r>
              <a:rPr lang="es-ES" sz="1200" dirty="0">
                <a:latin typeface="Arial Nova" panose="020B0504020202020204" pitchFamily="34" charset="0"/>
              </a:rPr>
              <a:t> 2011: 136). La descripción de esta parte debe ser detallada, pues es imprescindible que esta permita a otros investigadores determinar la confiabilidad y validez del estudio, así como de poder reproducirlo o duplicarlo (Vílchez y Vara 2009: 15).</a:t>
            </a:r>
          </a:p>
        </p:txBody>
      </p:sp>
      <p:pic>
        <p:nvPicPr>
          <p:cNvPr id="10" name="Gráfico 9" descr="Insignia 6 contorno">
            <a:extLst>
              <a:ext uri="{FF2B5EF4-FFF2-40B4-BE49-F238E27FC236}">
                <a16:creationId xmlns:a16="http://schemas.microsoft.com/office/drawing/2014/main" id="{BEA9FF0F-CD0B-553A-48FB-A044D5BB97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12192" y="731218"/>
            <a:ext cx="914400" cy="914400"/>
          </a:xfrm>
          <a:prstGeom prst="rect">
            <a:avLst/>
          </a:prstGeom>
        </p:spPr>
      </p:pic>
      <p:pic>
        <p:nvPicPr>
          <p:cNvPr id="4" name="Gráfico 3" descr="Insignia 5 contorno">
            <a:extLst>
              <a:ext uri="{FF2B5EF4-FFF2-40B4-BE49-F238E27FC236}">
                <a16:creationId xmlns:a16="http://schemas.microsoft.com/office/drawing/2014/main" id="{C947909A-6C3B-B188-752C-E67817370E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32756" y="731218"/>
            <a:ext cx="914400" cy="914400"/>
          </a:xfrm>
          <a:prstGeom prst="rect">
            <a:avLst/>
          </a:prstGeom>
        </p:spPr>
      </p:pic>
    </p:spTree>
    <p:extLst>
      <p:ext uri="{BB962C8B-B14F-4D97-AF65-F5344CB8AC3E}">
        <p14:creationId xmlns:p14="http://schemas.microsoft.com/office/powerpoint/2010/main" val="1213133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Secciones de un articulo</a:t>
            </a:r>
            <a:endParaRPr lang="zh-CN" altLang="en-US" sz="2800" dirty="0">
              <a:solidFill>
                <a:schemeClr val="bg1"/>
              </a:solidFill>
              <a:latin typeface="Arial Nova" panose="020B0504020202020204" pitchFamily="34" charset="0"/>
            </a:endParaRPr>
          </a:p>
        </p:txBody>
      </p:sp>
      <p:sp>
        <p:nvSpPr>
          <p:cNvPr id="3" name="CuadroTexto 2">
            <a:extLst>
              <a:ext uri="{FF2B5EF4-FFF2-40B4-BE49-F238E27FC236}">
                <a16:creationId xmlns:a16="http://schemas.microsoft.com/office/drawing/2014/main" id="{0FCD3AC0-CE0C-1995-2B74-45EF5DB62527}"/>
              </a:ext>
            </a:extLst>
          </p:cNvPr>
          <p:cNvSpPr txBox="1"/>
          <p:nvPr/>
        </p:nvSpPr>
        <p:spPr>
          <a:xfrm>
            <a:off x="350477" y="1661072"/>
            <a:ext cx="3960000" cy="2880000"/>
          </a:xfrm>
          <a:custGeom>
            <a:avLst/>
            <a:gdLst>
              <a:gd name="connsiteX0" fmla="*/ 0 w 3960000"/>
              <a:gd name="connsiteY0" fmla="*/ 0 h 2880000"/>
              <a:gd name="connsiteX1" fmla="*/ 3960000 w 3960000"/>
              <a:gd name="connsiteY1" fmla="*/ 0 h 2880000"/>
              <a:gd name="connsiteX2" fmla="*/ 3960000 w 3960000"/>
              <a:gd name="connsiteY2" fmla="*/ 2880000 h 2880000"/>
              <a:gd name="connsiteX3" fmla="*/ 0 w 3960000"/>
              <a:gd name="connsiteY3" fmla="*/ 2880000 h 2880000"/>
              <a:gd name="connsiteX4" fmla="*/ 0 w 3960000"/>
              <a:gd name="connsiteY4" fmla="*/ 0 h 28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0000" h="2880000" extrusionOk="0">
                <a:moveTo>
                  <a:pt x="0" y="0"/>
                </a:moveTo>
                <a:cubicBezTo>
                  <a:pt x="604020" y="167271"/>
                  <a:pt x="2723457" y="-99536"/>
                  <a:pt x="3960000" y="0"/>
                </a:cubicBezTo>
                <a:cubicBezTo>
                  <a:pt x="4125610" y="1168031"/>
                  <a:pt x="4113315" y="2357109"/>
                  <a:pt x="3960000" y="2880000"/>
                </a:cubicBezTo>
                <a:cubicBezTo>
                  <a:pt x="2341762" y="3003632"/>
                  <a:pt x="939417" y="2881868"/>
                  <a:pt x="0" y="2880000"/>
                </a:cubicBezTo>
                <a:cubicBezTo>
                  <a:pt x="-114129" y="1673064"/>
                  <a:pt x="-9448" y="898238"/>
                  <a:pt x="0" y="0"/>
                </a:cubicBezTo>
                <a:close/>
              </a:path>
            </a:pathLst>
          </a:custGeom>
          <a:noFill/>
          <a:ln w="38100">
            <a:solidFill>
              <a:srgbClr val="79CDC3"/>
            </a:solidFill>
            <a:extLst>
              <a:ext uri="{C807C97D-BFC1-408E-A445-0C87EB9F89A2}">
                <ask:lineSketchStyleProps xmlns:ask="http://schemas.microsoft.com/office/drawing/2018/sketchyshapes" sd="378608346">
                  <a:prstGeom prst="rect">
                    <a:avLst/>
                  </a:prstGeom>
                  <ask:type>
                    <ask:lineSketchCurved/>
                  </ask:type>
                </ask:lineSketchStyleProps>
              </a:ext>
            </a:extLst>
          </a:ln>
        </p:spPr>
        <p:txBody>
          <a:bodyPr wrap="square">
            <a:spAutoFit/>
          </a:bodyPr>
          <a:lstStyle/>
          <a:p>
            <a:pPr algn="just" fontAlgn="base"/>
            <a:r>
              <a:rPr lang="es-ES" sz="1200" b="1" dirty="0">
                <a:latin typeface="Arial Nova" panose="020B0504020202020204" pitchFamily="34" charset="0"/>
              </a:rPr>
              <a:t>Resultados</a:t>
            </a:r>
            <a:r>
              <a:rPr lang="es-ES" sz="1200" dirty="0">
                <a:latin typeface="Arial Nova" panose="020B0504020202020204" pitchFamily="34" charset="0"/>
              </a:rPr>
              <a:t>. Esta sección cumple dos funciones. La primera es demostrar los hallazgos o resultados más significativos, consistentes y nuevos de los análisis descritos en la sección anterior, incluyendo los negativos. La segunda es presentar las pruebas que apoyan tales resultados que puedan explicarse mediante un texto, figuras o tablas. En este apartado, es importante seguir la secuencia que mejor responda a las preguntas de investigación planteadas en la introducción con el fin de facilitar la comprensión del lector (Carrasco, Lorenzo y </a:t>
            </a:r>
            <a:r>
              <a:rPr lang="es-ES" sz="1200" dirty="0" err="1">
                <a:latin typeface="Arial Nova" panose="020B0504020202020204" pitchFamily="34" charset="0"/>
              </a:rPr>
              <a:t>Santiñá</a:t>
            </a:r>
            <a:r>
              <a:rPr lang="es-ES" sz="1200" dirty="0">
                <a:latin typeface="Arial Nova" panose="020B0504020202020204" pitchFamily="34" charset="0"/>
              </a:rPr>
              <a:t> 2011: 137). Los hallazgos deben exponerse de forma clara y concisa, pero objetivamente: aún no deben interpretarse.</a:t>
            </a:r>
          </a:p>
        </p:txBody>
      </p:sp>
      <p:sp>
        <p:nvSpPr>
          <p:cNvPr id="6" name="CuadroTexto 5">
            <a:extLst>
              <a:ext uri="{FF2B5EF4-FFF2-40B4-BE49-F238E27FC236}">
                <a16:creationId xmlns:a16="http://schemas.microsoft.com/office/drawing/2014/main" id="{392B4941-3201-9FD6-1A94-B14CCE1C8017}"/>
              </a:ext>
            </a:extLst>
          </p:cNvPr>
          <p:cNvSpPr txBox="1"/>
          <p:nvPr/>
        </p:nvSpPr>
        <p:spPr>
          <a:xfrm>
            <a:off x="4572000" y="1661072"/>
            <a:ext cx="3960000" cy="2880000"/>
          </a:xfrm>
          <a:custGeom>
            <a:avLst/>
            <a:gdLst>
              <a:gd name="connsiteX0" fmla="*/ 0 w 3960000"/>
              <a:gd name="connsiteY0" fmla="*/ 0 h 2880000"/>
              <a:gd name="connsiteX1" fmla="*/ 3960000 w 3960000"/>
              <a:gd name="connsiteY1" fmla="*/ 0 h 2880000"/>
              <a:gd name="connsiteX2" fmla="*/ 3960000 w 3960000"/>
              <a:gd name="connsiteY2" fmla="*/ 2880000 h 2880000"/>
              <a:gd name="connsiteX3" fmla="*/ 0 w 3960000"/>
              <a:gd name="connsiteY3" fmla="*/ 2880000 h 2880000"/>
              <a:gd name="connsiteX4" fmla="*/ 0 w 3960000"/>
              <a:gd name="connsiteY4" fmla="*/ 0 h 28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0000" h="2880000" extrusionOk="0">
                <a:moveTo>
                  <a:pt x="0" y="0"/>
                </a:moveTo>
                <a:cubicBezTo>
                  <a:pt x="1018985" y="158829"/>
                  <a:pt x="2454810" y="-14870"/>
                  <a:pt x="3960000" y="0"/>
                </a:cubicBezTo>
                <a:cubicBezTo>
                  <a:pt x="4072233" y="854782"/>
                  <a:pt x="3819406" y="2398712"/>
                  <a:pt x="3960000" y="2880000"/>
                </a:cubicBezTo>
                <a:cubicBezTo>
                  <a:pt x="2331389" y="2825985"/>
                  <a:pt x="777451" y="2858358"/>
                  <a:pt x="0" y="2880000"/>
                </a:cubicBezTo>
                <a:cubicBezTo>
                  <a:pt x="97148" y="2100398"/>
                  <a:pt x="-130348" y="920778"/>
                  <a:pt x="0" y="0"/>
                </a:cubicBezTo>
                <a:close/>
              </a:path>
            </a:pathLst>
          </a:custGeom>
          <a:noFill/>
          <a:ln w="38100">
            <a:solidFill>
              <a:srgbClr val="CCCCFF"/>
            </a:solidFill>
            <a:extLst>
              <a:ext uri="{C807C97D-BFC1-408E-A445-0C87EB9F89A2}">
                <ask:lineSketchStyleProps xmlns:ask="http://schemas.microsoft.com/office/drawing/2018/sketchyshapes" sd="3639146485">
                  <a:prstGeom prst="rect">
                    <a:avLst/>
                  </a:prstGeom>
                  <ask:type>
                    <ask:lineSketchCurved/>
                  </ask:type>
                </ask:lineSketchStyleProps>
              </a:ext>
            </a:extLst>
          </a:ln>
        </p:spPr>
        <p:txBody>
          <a:bodyPr wrap="square">
            <a:spAutoFit/>
          </a:bodyPr>
          <a:lstStyle/>
          <a:p>
            <a:pPr algn="just" fontAlgn="base"/>
            <a:r>
              <a:rPr lang="es-ES" sz="1200" b="1" dirty="0">
                <a:latin typeface="Arial Nova" panose="020B0504020202020204" pitchFamily="34" charset="0"/>
              </a:rPr>
              <a:t>Discusión</a:t>
            </a:r>
            <a:r>
              <a:rPr lang="es-ES" sz="1200" dirty="0">
                <a:latin typeface="Arial Nova" panose="020B0504020202020204" pitchFamily="34" charset="0"/>
              </a:rPr>
              <a:t>. Es la única parte del artículo que no se escribirá en pasado. Se considera como la sección más importante, pero también la de mayor complejidad al momento de elaborarla y organizarla. En esta sección, se deben interpretar los hallazgos en relación con otros estudios y se debe argumentar la validez de la investigación. Es necesario, en primer lugar, evitar caer en especulaciones que vayan más allá de los límites de la lógica de la investigación; y, en segundo lugar, no ocultar los resultados anómalos o limitaciones del estudio. Es preferible “aceptar las debilidades del estudio, comparar, contrastar y rendirse ante evidencia científica de los resultados” (González y </a:t>
            </a:r>
            <a:r>
              <a:rPr lang="es-ES" sz="1200" dirty="0" err="1">
                <a:latin typeface="Arial Nova" panose="020B0504020202020204" pitchFamily="34" charset="0"/>
              </a:rPr>
              <a:t>Máttar</a:t>
            </a:r>
            <a:r>
              <a:rPr lang="es-ES" sz="1200" dirty="0">
                <a:latin typeface="Arial Nova" panose="020B0504020202020204" pitchFamily="34" charset="0"/>
              </a:rPr>
              <a:t> 2010: 1896).</a:t>
            </a:r>
          </a:p>
        </p:txBody>
      </p:sp>
      <p:pic>
        <p:nvPicPr>
          <p:cNvPr id="8" name="Gráfico 7" descr="Insignia 8 contorno">
            <a:extLst>
              <a:ext uri="{FF2B5EF4-FFF2-40B4-BE49-F238E27FC236}">
                <a16:creationId xmlns:a16="http://schemas.microsoft.com/office/drawing/2014/main" id="{6F16116F-8EEA-24C6-F729-61A7FBAE30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4800" y="703536"/>
            <a:ext cx="914400" cy="914400"/>
          </a:xfrm>
          <a:prstGeom prst="rect">
            <a:avLst/>
          </a:prstGeom>
        </p:spPr>
      </p:pic>
      <p:pic>
        <p:nvPicPr>
          <p:cNvPr id="9" name="Gráfico 8" descr="Insignia 7 contorno">
            <a:extLst>
              <a:ext uri="{FF2B5EF4-FFF2-40B4-BE49-F238E27FC236}">
                <a16:creationId xmlns:a16="http://schemas.microsoft.com/office/drawing/2014/main" id="{41A4767E-37A2-5AA1-0585-A840F93688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73277" y="703536"/>
            <a:ext cx="914400" cy="914400"/>
          </a:xfrm>
          <a:prstGeom prst="rect">
            <a:avLst/>
          </a:prstGeom>
        </p:spPr>
      </p:pic>
    </p:spTree>
    <p:extLst>
      <p:ext uri="{BB962C8B-B14F-4D97-AF65-F5344CB8AC3E}">
        <p14:creationId xmlns:p14="http://schemas.microsoft.com/office/powerpoint/2010/main" val="14980292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Secciones de un articulo</a:t>
            </a:r>
            <a:endParaRPr lang="zh-CN" altLang="en-US" sz="2800" dirty="0">
              <a:solidFill>
                <a:schemeClr val="bg1"/>
              </a:solidFill>
              <a:latin typeface="Arial Nova" panose="020B0504020202020204" pitchFamily="34" charset="0"/>
            </a:endParaRPr>
          </a:p>
        </p:txBody>
      </p:sp>
      <p:pic>
        <p:nvPicPr>
          <p:cNvPr id="4" name="Gráfico 3" descr="Insignia 9 contorno">
            <a:extLst>
              <a:ext uri="{FF2B5EF4-FFF2-40B4-BE49-F238E27FC236}">
                <a16:creationId xmlns:a16="http://schemas.microsoft.com/office/drawing/2014/main" id="{FB00C5CC-F706-C53D-E9D0-08895797B7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39411" y="734283"/>
            <a:ext cx="914400" cy="914400"/>
          </a:xfrm>
          <a:prstGeom prst="rect">
            <a:avLst/>
          </a:prstGeom>
        </p:spPr>
      </p:pic>
      <p:pic>
        <p:nvPicPr>
          <p:cNvPr id="3" name="Gráfico 2" descr="Insignia 10 contorno">
            <a:extLst>
              <a:ext uri="{FF2B5EF4-FFF2-40B4-BE49-F238E27FC236}">
                <a16:creationId xmlns:a16="http://schemas.microsoft.com/office/drawing/2014/main" id="{016CCBCE-CDFA-50AC-907A-A9518F15CD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4800" y="718407"/>
            <a:ext cx="914400" cy="914400"/>
          </a:xfrm>
          <a:prstGeom prst="rect">
            <a:avLst/>
          </a:prstGeom>
        </p:spPr>
      </p:pic>
      <p:sp>
        <p:nvSpPr>
          <p:cNvPr id="7" name="CuadroTexto 6">
            <a:extLst>
              <a:ext uri="{FF2B5EF4-FFF2-40B4-BE49-F238E27FC236}">
                <a16:creationId xmlns:a16="http://schemas.microsoft.com/office/drawing/2014/main" id="{00ED4BFA-D8AE-0362-7A33-F12D7AC7E656}"/>
              </a:ext>
            </a:extLst>
          </p:cNvPr>
          <p:cNvSpPr txBox="1"/>
          <p:nvPr/>
        </p:nvSpPr>
        <p:spPr>
          <a:xfrm>
            <a:off x="316611" y="1661074"/>
            <a:ext cx="3960000" cy="3060000"/>
          </a:xfrm>
          <a:custGeom>
            <a:avLst/>
            <a:gdLst>
              <a:gd name="connsiteX0" fmla="*/ 0 w 3960000"/>
              <a:gd name="connsiteY0" fmla="*/ 0 h 3060000"/>
              <a:gd name="connsiteX1" fmla="*/ 486514 w 3960000"/>
              <a:gd name="connsiteY1" fmla="*/ 0 h 3060000"/>
              <a:gd name="connsiteX2" fmla="*/ 933429 w 3960000"/>
              <a:gd name="connsiteY2" fmla="*/ 0 h 3060000"/>
              <a:gd name="connsiteX3" fmla="*/ 1419943 w 3960000"/>
              <a:gd name="connsiteY3" fmla="*/ 0 h 3060000"/>
              <a:gd name="connsiteX4" fmla="*/ 2025257 w 3960000"/>
              <a:gd name="connsiteY4" fmla="*/ 0 h 3060000"/>
              <a:gd name="connsiteX5" fmla="*/ 2472171 w 3960000"/>
              <a:gd name="connsiteY5" fmla="*/ 0 h 3060000"/>
              <a:gd name="connsiteX6" fmla="*/ 2958686 w 3960000"/>
              <a:gd name="connsiteY6" fmla="*/ 0 h 3060000"/>
              <a:gd name="connsiteX7" fmla="*/ 3445200 w 3960000"/>
              <a:gd name="connsiteY7" fmla="*/ 0 h 3060000"/>
              <a:gd name="connsiteX8" fmla="*/ 3960000 w 3960000"/>
              <a:gd name="connsiteY8" fmla="*/ 0 h 3060000"/>
              <a:gd name="connsiteX9" fmla="*/ 3960000 w 3960000"/>
              <a:gd name="connsiteY9" fmla="*/ 479400 h 3060000"/>
              <a:gd name="connsiteX10" fmla="*/ 3960000 w 3960000"/>
              <a:gd name="connsiteY10" fmla="*/ 1050600 h 3060000"/>
              <a:gd name="connsiteX11" fmla="*/ 3960000 w 3960000"/>
              <a:gd name="connsiteY11" fmla="*/ 1591200 h 3060000"/>
              <a:gd name="connsiteX12" fmla="*/ 3960000 w 3960000"/>
              <a:gd name="connsiteY12" fmla="*/ 2131800 h 3060000"/>
              <a:gd name="connsiteX13" fmla="*/ 3960000 w 3960000"/>
              <a:gd name="connsiteY13" fmla="*/ 3060000 h 3060000"/>
              <a:gd name="connsiteX14" fmla="*/ 3433886 w 3960000"/>
              <a:gd name="connsiteY14" fmla="*/ 3060000 h 3060000"/>
              <a:gd name="connsiteX15" fmla="*/ 2947371 w 3960000"/>
              <a:gd name="connsiteY15" fmla="*/ 3060000 h 3060000"/>
              <a:gd name="connsiteX16" fmla="*/ 2302457 w 3960000"/>
              <a:gd name="connsiteY16" fmla="*/ 3060000 h 3060000"/>
              <a:gd name="connsiteX17" fmla="*/ 1697143 w 3960000"/>
              <a:gd name="connsiteY17" fmla="*/ 3060000 h 3060000"/>
              <a:gd name="connsiteX18" fmla="*/ 1052229 w 3960000"/>
              <a:gd name="connsiteY18" fmla="*/ 3060000 h 3060000"/>
              <a:gd name="connsiteX19" fmla="*/ 0 w 3960000"/>
              <a:gd name="connsiteY19" fmla="*/ 3060000 h 3060000"/>
              <a:gd name="connsiteX20" fmla="*/ 0 w 3960000"/>
              <a:gd name="connsiteY20" fmla="*/ 2611200 h 3060000"/>
              <a:gd name="connsiteX21" fmla="*/ 0 w 3960000"/>
              <a:gd name="connsiteY21" fmla="*/ 2162400 h 3060000"/>
              <a:gd name="connsiteX22" fmla="*/ 0 w 3960000"/>
              <a:gd name="connsiteY22" fmla="*/ 1713600 h 3060000"/>
              <a:gd name="connsiteX23" fmla="*/ 0 w 3960000"/>
              <a:gd name="connsiteY23" fmla="*/ 1264800 h 3060000"/>
              <a:gd name="connsiteX24" fmla="*/ 0 w 3960000"/>
              <a:gd name="connsiteY24" fmla="*/ 785400 h 3060000"/>
              <a:gd name="connsiteX25" fmla="*/ 0 w 3960000"/>
              <a:gd name="connsiteY25" fmla="*/ 0 h 30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060000" extrusionOk="0">
                <a:moveTo>
                  <a:pt x="0" y="0"/>
                </a:moveTo>
                <a:cubicBezTo>
                  <a:pt x="225752" y="-47147"/>
                  <a:pt x="372021" y="20427"/>
                  <a:pt x="486514" y="0"/>
                </a:cubicBezTo>
                <a:cubicBezTo>
                  <a:pt x="601007" y="-20427"/>
                  <a:pt x="788439" y="660"/>
                  <a:pt x="933429" y="0"/>
                </a:cubicBezTo>
                <a:cubicBezTo>
                  <a:pt x="1078419" y="-660"/>
                  <a:pt x="1212259" y="39211"/>
                  <a:pt x="1419943" y="0"/>
                </a:cubicBezTo>
                <a:cubicBezTo>
                  <a:pt x="1627627" y="-39211"/>
                  <a:pt x="1729638" y="26485"/>
                  <a:pt x="2025257" y="0"/>
                </a:cubicBezTo>
                <a:cubicBezTo>
                  <a:pt x="2320876" y="-26485"/>
                  <a:pt x="2290873" y="4949"/>
                  <a:pt x="2472171" y="0"/>
                </a:cubicBezTo>
                <a:cubicBezTo>
                  <a:pt x="2653469" y="-4949"/>
                  <a:pt x="2855784" y="35872"/>
                  <a:pt x="2958686" y="0"/>
                </a:cubicBezTo>
                <a:cubicBezTo>
                  <a:pt x="3061588" y="-35872"/>
                  <a:pt x="3328047" y="36185"/>
                  <a:pt x="3445200" y="0"/>
                </a:cubicBezTo>
                <a:cubicBezTo>
                  <a:pt x="3562353" y="-36185"/>
                  <a:pt x="3803845" y="10333"/>
                  <a:pt x="3960000" y="0"/>
                </a:cubicBezTo>
                <a:cubicBezTo>
                  <a:pt x="3976319" y="218378"/>
                  <a:pt x="3927090" y="371298"/>
                  <a:pt x="3960000" y="479400"/>
                </a:cubicBezTo>
                <a:cubicBezTo>
                  <a:pt x="3992910" y="587502"/>
                  <a:pt x="3923851" y="913415"/>
                  <a:pt x="3960000" y="1050600"/>
                </a:cubicBezTo>
                <a:cubicBezTo>
                  <a:pt x="3996149" y="1187785"/>
                  <a:pt x="3948903" y="1481634"/>
                  <a:pt x="3960000" y="1591200"/>
                </a:cubicBezTo>
                <a:cubicBezTo>
                  <a:pt x="3971097" y="1700766"/>
                  <a:pt x="3928280" y="1877650"/>
                  <a:pt x="3960000" y="2131800"/>
                </a:cubicBezTo>
                <a:cubicBezTo>
                  <a:pt x="3991720" y="2385950"/>
                  <a:pt x="3892618" y="2695698"/>
                  <a:pt x="3960000" y="3060000"/>
                </a:cubicBezTo>
                <a:cubicBezTo>
                  <a:pt x="3729279" y="3115893"/>
                  <a:pt x="3690384" y="3005238"/>
                  <a:pt x="3433886" y="3060000"/>
                </a:cubicBezTo>
                <a:cubicBezTo>
                  <a:pt x="3177388" y="3114762"/>
                  <a:pt x="3169900" y="3026853"/>
                  <a:pt x="2947371" y="3060000"/>
                </a:cubicBezTo>
                <a:cubicBezTo>
                  <a:pt x="2724843" y="3093147"/>
                  <a:pt x="2523092" y="2992993"/>
                  <a:pt x="2302457" y="3060000"/>
                </a:cubicBezTo>
                <a:cubicBezTo>
                  <a:pt x="2081822" y="3127007"/>
                  <a:pt x="1936085" y="3055396"/>
                  <a:pt x="1697143" y="3060000"/>
                </a:cubicBezTo>
                <a:cubicBezTo>
                  <a:pt x="1458201" y="3064604"/>
                  <a:pt x="1368564" y="3052462"/>
                  <a:pt x="1052229" y="3060000"/>
                </a:cubicBezTo>
                <a:cubicBezTo>
                  <a:pt x="735894" y="3067538"/>
                  <a:pt x="330155" y="2944659"/>
                  <a:pt x="0" y="3060000"/>
                </a:cubicBezTo>
                <a:cubicBezTo>
                  <a:pt x="-12900" y="2847139"/>
                  <a:pt x="29959" y="2791149"/>
                  <a:pt x="0" y="2611200"/>
                </a:cubicBezTo>
                <a:cubicBezTo>
                  <a:pt x="-29959" y="2431251"/>
                  <a:pt x="2957" y="2371799"/>
                  <a:pt x="0" y="2162400"/>
                </a:cubicBezTo>
                <a:cubicBezTo>
                  <a:pt x="-2957" y="1953001"/>
                  <a:pt x="34582" y="1890577"/>
                  <a:pt x="0" y="1713600"/>
                </a:cubicBezTo>
                <a:cubicBezTo>
                  <a:pt x="-34582" y="1536623"/>
                  <a:pt x="33755" y="1425712"/>
                  <a:pt x="0" y="1264800"/>
                </a:cubicBezTo>
                <a:cubicBezTo>
                  <a:pt x="-33755" y="1103888"/>
                  <a:pt x="7499" y="886496"/>
                  <a:pt x="0" y="785400"/>
                </a:cubicBezTo>
                <a:cubicBezTo>
                  <a:pt x="-7499" y="684304"/>
                  <a:pt x="4143" y="343084"/>
                  <a:pt x="0" y="0"/>
                </a:cubicBezTo>
                <a:close/>
              </a:path>
            </a:pathLst>
          </a:custGeom>
          <a:noFill/>
          <a:ln w="38100">
            <a:solidFill>
              <a:srgbClr val="FF99FF"/>
            </a:solidFill>
            <a:extLst>
              <a:ext uri="{C807C97D-BFC1-408E-A445-0C87EB9F89A2}">
                <ask:lineSketchStyleProps xmlns:ask="http://schemas.microsoft.com/office/drawing/2018/sketchyshapes" sd="258666409">
                  <a:prstGeom prst="rect">
                    <a:avLst/>
                  </a:prstGeom>
                  <ask:type>
                    <ask:lineSketchScribble/>
                  </ask:type>
                </ask:lineSketchStyleProps>
              </a:ext>
            </a:extLst>
          </a:ln>
        </p:spPr>
        <p:txBody>
          <a:bodyPr wrap="square">
            <a:spAutoFit/>
          </a:bodyPr>
          <a:lstStyle>
            <a:defPPr>
              <a:defRPr lang="zh-CN"/>
            </a:defPPr>
            <a:lvl1pPr algn="just" fontAlgn="base">
              <a:lnSpc>
                <a:spcPct val="150000"/>
              </a:lnSpc>
              <a:defRPr sz="1400" b="1">
                <a:latin typeface="Arial Nova" panose="020B0504020202020204" pitchFamily="34" charset="0"/>
              </a:defRPr>
            </a:lvl1pPr>
          </a:lstStyle>
          <a:p>
            <a:r>
              <a:rPr lang="es-ES" dirty="0"/>
              <a:t>Agradecimiento. </a:t>
            </a:r>
            <a:r>
              <a:rPr lang="es-ES" b="0" dirty="0"/>
              <a:t>Aquí pueden reconocerse las contribuciones que precisen agradecimiento, pero no autoría, por ejemplo, a las personas que hayan revisado el manuscrito y hayan colaborado con la revisión. También, se puede agradecer por la ayuda técnica y por el apoyo material o financiero especificando la naturaleza de esa ayuda (Carrasco, Lorenzo y </a:t>
            </a:r>
            <a:r>
              <a:rPr lang="es-ES" b="0" dirty="0" err="1"/>
              <a:t>Santiñá</a:t>
            </a:r>
            <a:r>
              <a:rPr lang="es-ES" b="0" dirty="0"/>
              <a:t> 2011: 135).</a:t>
            </a:r>
          </a:p>
        </p:txBody>
      </p:sp>
      <p:sp>
        <p:nvSpPr>
          <p:cNvPr id="9" name="CuadroTexto 8">
            <a:extLst>
              <a:ext uri="{FF2B5EF4-FFF2-40B4-BE49-F238E27FC236}">
                <a16:creationId xmlns:a16="http://schemas.microsoft.com/office/drawing/2014/main" id="{ADAC1018-9995-3660-221F-3B964E33FD66}"/>
              </a:ext>
            </a:extLst>
          </p:cNvPr>
          <p:cNvSpPr txBox="1"/>
          <p:nvPr/>
        </p:nvSpPr>
        <p:spPr>
          <a:xfrm>
            <a:off x="4572000" y="1640239"/>
            <a:ext cx="3960000" cy="3060000"/>
          </a:xfrm>
          <a:custGeom>
            <a:avLst/>
            <a:gdLst>
              <a:gd name="connsiteX0" fmla="*/ 0 w 3960000"/>
              <a:gd name="connsiteY0" fmla="*/ 0 h 3060000"/>
              <a:gd name="connsiteX1" fmla="*/ 446914 w 3960000"/>
              <a:gd name="connsiteY1" fmla="*/ 0 h 3060000"/>
              <a:gd name="connsiteX2" fmla="*/ 1091829 w 3960000"/>
              <a:gd name="connsiteY2" fmla="*/ 0 h 3060000"/>
              <a:gd name="connsiteX3" fmla="*/ 1578343 w 3960000"/>
              <a:gd name="connsiteY3" fmla="*/ 0 h 3060000"/>
              <a:gd name="connsiteX4" fmla="*/ 2144057 w 3960000"/>
              <a:gd name="connsiteY4" fmla="*/ 0 h 3060000"/>
              <a:gd name="connsiteX5" fmla="*/ 2788971 w 3960000"/>
              <a:gd name="connsiteY5" fmla="*/ 0 h 3060000"/>
              <a:gd name="connsiteX6" fmla="*/ 3433886 w 3960000"/>
              <a:gd name="connsiteY6" fmla="*/ 0 h 3060000"/>
              <a:gd name="connsiteX7" fmla="*/ 3960000 w 3960000"/>
              <a:gd name="connsiteY7" fmla="*/ 0 h 3060000"/>
              <a:gd name="connsiteX8" fmla="*/ 3960000 w 3960000"/>
              <a:gd name="connsiteY8" fmla="*/ 418200 h 3060000"/>
              <a:gd name="connsiteX9" fmla="*/ 3960000 w 3960000"/>
              <a:gd name="connsiteY9" fmla="*/ 928200 h 3060000"/>
              <a:gd name="connsiteX10" fmla="*/ 3960000 w 3960000"/>
              <a:gd name="connsiteY10" fmla="*/ 1468800 h 3060000"/>
              <a:gd name="connsiteX11" fmla="*/ 3960000 w 3960000"/>
              <a:gd name="connsiteY11" fmla="*/ 1978800 h 3060000"/>
              <a:gd name="connsiteX12" fmla="*/ 3960000 w 3960000"/>
              <a:gd name="connsiteY12" fmla="*/ 2397000 h 3060000"/>
              <a:gd name="connsiteX13" fmla="*/ 3960000 w 3960000"/>
              <a:gd name="connsiteY13" fmla="*/ 3060000 h 3060000"/>
              <a:gd name="connsiteX14" fmla="*/ 3315086 w 3960000"/>
              <a:gd name="connsiteY14" fmla="*/ 3060000 h 3060000"/>
              <a:gd name="connsiteX15" fmla="*/ 2749371 w 3960000"/>
              <a:gd name="connsiteY15" fmla="*/ 3060000 h 3060000"/>
              <a:gd name="connsiteX16" fmla="*/ 2223257 w 3960000"/>
              <a:gd name="connsiteY16" fmla="*/ 3060000 h 3060000"/>
              <a:gd name="connsiteX17" fmla="*/ 1697143 w 3960000"/>
              <a:gd name="connsiteY17" fmla="*/ 3060000 h 3060000"/>
              <a:gd name="connsiteX18" fmla="*/ 1131429 w 3960000"/>
              <a:gd name="connsiteY18" fmla="*/ 3060000 h 3060000"/>
              <a:gd name="connsiteX19" fmla="*/ 605314 w 3960000"/>
              <a:gd name="connsiteY19" fmla="*/ 3060000 h 3060000"/>
              <a:gd name="connsiteX20" fmla="*/ 0 w 3960000"/>
              <a:gd name="connsiteY20" fmla="*/ 3060000 h 3060000"/>
              <a:gd name="connsiteX21" fmla="*/ 0 w 3960000"/>
              <a:gd name="connsiteY21" fmla="*/ 2519400 h 3060000"/>
              <a:gd name="connsiteX22" fmla="*/ 0 w 3960000"/>
              <a:gd name="connsiteY22" fmla="*/ 2070600 h 3060000"/>
              <a:gd name="connsiteX23" fmla="*/ 0 w 3960000"/>
              <a:gd name="connsiteY23" fmla="*/ 1621800 h 3060000"/>
              <a:gd name="connsiteX24" fmla="*/ 0 w 3960000"/>
              <a:gd name="connsiteY24" fmla="*/ 1142400 h 3060000"/>
              <a:gd name="connsiteX25" fmla="*/ 0 w 3960000"/>
              <a:gd name="connsiteY25" fmla="*/ 693600 h 3060000"/>
              <a:gd name="connsiteX26" fmla="*/ 0 w 3960000"/>
              <a:gd name="connsiteY26" fmla="*/ 0 h 30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000" h="3060000" extrusionOk="0">
                <a:moveTo>
                  <a:pt x="0" y="0"/>
                </a:moveTo>
                <a:cubicBezTo>
                  <a:pt x="140554" y="-43478"/>
                  <a:pt x="344855" y="31809"/>
                  <a:pt x="446914" y="0"/>
                </a:cubicBezTo>
                <a:cubicBezTo>
                  <a:pt x="548973" y="-31809"/>
                  <a:pt x="858880" y="37681"/>
                  <a:pt x="1091829" y="0"/>
                </a:cubicBezTo>
                <a:cubicBezTo>
                  <a:pt x="1324779" y="-37681"/>
                  <a:pt x="1428260" y="44044"/>
                  <a:pt x="1578343" y="0"/>
                </a:cubicBezTo>
                <a:cubicBezTo>
                  <a:pt x="1728426" y="-44044"/>
                  <a:pt x="1872800" y="51368"/>
                  <a:pt x="2144057" y="0"/>
                </a:cubicBezTo>
                <a:cubicBezTo>
                  <a:pt x="2415314" y="-51368"/>
                  <a:pt x="2627736" y="49328"/>
                  <a:pt x="2788971" y="0"/>
                </a:cubicBezTo>
                <a:cubicBezTo>
                  <a:pt x="2950206" y="-49328"/>
                  <a:pt x="3128946" y="2040"/>
                  <a:pt x="3433886" y="0"/>
                </a:cubicBezTo>
                <a:cubicBezTo>
                  <a:pt x="3738826" y="-2040"/>
                  <a:pt x="3744155" y="45780"/>
                  <a:pt x="3960000" y="0"/>
                </a:cubicBezTo>
                <a:cubicBezTo>
                  <a:pt x="3997899" y="205438"/>
                  <a:pt x="3954177" y="330091"/>
                  <a:pt x="3960000" y="418200"/>
                </a:cubicBezTo>
                <a:cubicBezTo>
                  <a:pt x="3965823" y="506309"/>
                  <a:pt x="3907026" y="735258"/>
                  <a:pt x="3960000" y="928200"/>
                </a:cubicBezTo>
                <a:cubicBezTo>
                  <a:pt x="4012974" y="1121142"/>
                  <a:pt x="3952238" y="1273583"/>
                  <a:pt x="3960000" y="1468800"/>
                </a:cubicBezTo>
                <a:cubicBezTo>
                  <a:pt x="3967762" y="1664017"/>
                  <a:pt x="3933604" y="1782723"/>
                  <a:pt x="3960000" y="1978800"/>
                </a:cubicBezTo>
                <a:cubicBezTo>
                  <a:pt x="3986396" y="2174877"/>
                  <a:pt x="3927016" y="2296804"/>
                  <a:pt x="3960000" y="2397000"/>
                </a:cubicBezTo>
                <a:cubicBezTo>
                  <a:pt x="3992984" y="2497196"/>
                  <a:pt x="3883249" y="2729216"/>
                  <a:pt x="3960000" y="3060000"/>
                </a:cubicBezTo>
                <a:cubicBezTo>
                  <a:pt x="3705854" y="3072079"/>
                  <a:pt x="3581086" y="3050018"/>
                  <a:pt x="3315086" y="3060000"/>
                </a:cubicBezTo>
                <a:cubicBezTo>
                  <a:pt x="3049086" y="3069982"/>
                  <a:pt x="3011995" y="3016051"/>
                  <a:pt x="2749371" y="3060000"/>
                </a:cubicBezTo>
                <a:cubicBezTo>
                  <a:pt x="2486748" y="3103949"/>
                  <a:pt x="2436538" y="3015297"/>
                  <a:pt x="2223257" y="3060000"/>
                </a:cubicBezTo>
                <a:cubicBezTo>
                  <a:pt x="2009976" y="3104703"/>
                  <a:pt x="1921114" y="3006202"/>
                  <a:pt x="1697143" y="3060000"/>
                </a:cubicBezTo>
                <a:cubicBezTo>
                  <a:pt x="1473172" y="3113798"/>
                  <a:pt x="1270706" y="3037630"/>
                  <a:pt x="1131429" y="3060000"/>
                </a:cubicBezTo>
                <a:cubicBezTo>
                  <a:pt x="992152" y="3082370"/>
                  <a:pt x="756133" y="3019376"/>
                  <a:pt x="605314" y="3060000"/>
                </a:cubicBezTo>
                <a:cubicBezTo>
                  <a:pt x="454495" y="3100624"/>
                  <a:pt x="150678" y="3040107"/>
                  <a:pt x="0" y="3060000"/>
                </a:cubicBezTo>
                <a:cubicBezTo>
                  <a:pt x="-21860" y="2810318"/>
                  <a:pt x="41512" y="2690039"/>
                  <a:pt x="0" y="2519400"/>
                </a:cubicBezTo>
                <a:cubicBezTo>
                  <a:pt x="-41512" y="2348761"/>
                  <a:pt x="18526" y="2180365"/>
                  <a:pt x="0" y="2070600"/>
                </a:cubicBezTo>
                <a:cubicBezTo>
                  <a:pt x="-18526" y="1960835"/>
                  <a:pt x="51336" y="1767705"/>
                  <a:pt x="0" y="1621800"/>
                </a:cubicBezTo>
                <a:cubicBezTo>
                  <a:pt x="-51336" y="1475895"/>
                  <a:pt x="25669" y="1274955"/>
                  <a:pt x="0" y="1142400"/>
                </a:cubicBezTo>
                <a:cubicBezTo>
                  <a:pt x="-25669" y="1009845"/>
                  <a:pt x="14648" y="787075"/>
                  <a:pt x="0" y="693600"/>
                </a:cubicBezTo>
                <a:cubicBezTo>
                  <a:pt x="-14648" y="600125"/>
                  <a:pt x="46691" y="304555"/>
                  <a:pt x="0" y="0"/>
                </a:cubicBezTo>
                <a:close/>
              </a:path>
            </a:pathLst>
          </a:custGeom>
          <a:noFill/>
          <a:ln w="38100">
            <a:solidFill>
              <a:srgbClr val="79CDC3"/>
            </a:solidFill>
            <a:extLst>
              <a:ext uri="{C807C97D-BFC1-408E-A445-0C87EB9F89A2}">
                <ask:lineSketchStyleProps xmlns:ask="http://schemas.microsoft.com/office/drawing/2018/sketchyshapes" sd="4261255296">
                  <a:prstGeom prst="rect">
                    <a:avLst/>
                  </a:prstGeom>
                  <ask:type>
                    <ask:lineSketchScribble/>
                  </ask:type>
                </ask:lineSketchStyleProps>
              </a:ext>
            </a:extLst>
          </a:ln>
        </p:spPr>
        <p:txBody>
          <a:bodyPr wrap="square">
            <a:spAutoFit/>
          </a:bodyPr>
          <a:lstStyle/>
          <a:p>
            <a:pPr algn="just" fontAlgn="base">
              <a:lnSpc>
                <a:spcPct val="150000"/>
              </a:lnSpc>
            </a:pPr>
            <a:r>
              <a:rPr lang="es-ES" sz="1400" b="1" dirty="0">
                <a:latin typeface="Arial Nova" panose="020B0504020202020204" pitchFamily="34" charset="0"/>
              </a:rPr>
              <a:t>Referencias bibliográficas</a:t>
            </a:r>
            <a:r>
              <a:rPr lang="es-ES" sz="1400" dirty="0">
                <a:latin typeface="Arial Nova" panose="020B0504020202020204" pitchFamily="34" charset="0"/>
              </a:rPr>
              <a:t>. En esta parte, se presenta la recopilación completa de las investigaciones acerca del tema tratado. No todas las instituciones científicas se rigen por la misma normatividad para organizar el citado y la bibliografía, pero los sistemas que se emplean comúnmente para estos artículos de investigación son Vancouver, APA y Harvard.</a:t>
            </a:r>
          </a:p>
        </p:txBody>
      </p:sp>
    </p:spTree>
    <p:extLst>
      <p:ext uri="{BB962C8B-B14F-4D97-AF65-F5344CB8AC3E}">
        <p14:creationId xmlns:p14="http://schemas.microsoft.com/office/powerpoint/2010/main" val="14875394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Secciones de un artículo</a:t>
            </a:r>
            <a:endParaRPr lang="zh-CN" altLang="en-US" sz="2800" dirty="0">
              <a:solidFill>
                <a:schemeClr val="bg1"/>
              </a:solidFill>
              <a:latin typeface="Arial Nova" panose="020B0504020202020204" pitchFamily="34" charset="0"/>
            </a:endParaRPr>
          </a:p>
        </p:txBody>
      </p:sp>
      <p:sp>
        <p:nvSpPr>
          <p:cNvPr id="3" name="CuadroTexto 2">
            <a:extLst>
              <a:ext uri="{FF2B5EF4-FFF2-40B4-BE49-F238E27FC236}">
                <a16:creationId xmlns:a16="http://schemas.microsoft.com/office/drawing/2014/main" id="{3F964442-ACDE-2057-1D3E-0AAEF6FCD4C2}"/>
              </a:ext>
            </a:extLst>
          </p:cNvPr>
          <p:cNvSpPr txBox="1"/>
          <p:nvPr/>
        </p:nvSpPr>
        <p:spPr>
          <a:xfrm>
            <a:off x="2280424" y="2025261"/>
            <a:ext cx="4583150" cy="2160000"/>
          </a:xfrm>
          <a:custGeom>
            <a:avLst/>
            <a:gdLst>
              <a:gd name="connsiteX0" fmla="*/ 0 w 4583150"/>
              <a:gd name="connsiteY0" fmla="*/ 0 h 2160000"/>
              <a:gd name="connsiteX1" fmla="*/ 618725 w 4583150"/>
              <a:gd name="connsiteY1" fmla="*/ 0 h 2160000"/>
              <a:gd name="connsiteX2" fmla="*/ 1145788 w 4583150"/>
              <a:gd name="connsiteY2" fmla="*/ 0 h 2160000"/>
              <a:gd name="connsiteX3" fmla="*/ 1627018 w 4583150"/>
              <a:gd name="connsiteY3" fmla="*/ 0 h 2160000"/>
              <a:gd name="connsiteX4" fmla="*/ 2154081 w 4583150"/>
              <a:gd name="connsiteY4" fmla="*/ 0 h 2160000"/>
              <a:gd name="connsiteX5" fmla="*/ 2726974 w 4583150"/>
              <a:gd name="connsiteY5" fmla="*/ 0 h 2160000"/>
              <a:gd name="connsiteX6" fmla="*/ 3299868 w 4583150"/>
              <a:gd name="connsiteY6" fmla="*/ 0 h 2160000"/>
              <a:gd name="connsiteX7" fmla="*/ 3964425 w 4583150"/>
              <a:gd name="connsiteY7" fmla="*/ 0 h 2160000"/>
              <a:gd name="connsiteX8" fmla="*/ 4583150 w 4583150"/>
              <a:gd name="connsiteY8" fmla="*/ 0 h 2160000"/>
              <a:gd name="connsiteX9" fmla="*/ 4583150 w 4583150"/>
              <a:gd name="connsiteY9" fmla="*/ 496800 h 2160000"/>
              <a:gd name="connsiteX10" fmla="*/ 4583150 w 4583150"/>
              <a:gd name="connsiteY10" fmla="*/ 1015200 h 2160000"/>
              <a:gd name="connsiteX11" fmla="*/ 4583150 w 4583150"/>
              <a:gd name="connsiteY11" fmla="*/ 1576800 h 2160000"/>
              <a:gd name="connsiteX12" fmla="*/ 4583150 w 4583150"/>
              <a:gd name="connsiteY12" fmla="*/ 2160000 h 2160000"/>
              <a:gd name="connsiteX13" fmla="*/ 4010256 w 4583150"/>
              <a:gd name="connsiteY13" fmla="*/ 2160000 h 2160000"/>
              <a:gd name="connsiteX14" fmla="*/ 3437363 w 4583150"/>
              <a:gd name="connsiteY14" fmla="*/ 2160000 h 2160000"/>
              <a:gd name="connsiteX15" fmla="*/ 2956132 w 4583150"/>
              <a:gd name="connsiteY15" fmla="*/ 2160000 h 2160000"/>
              <a:gd name="connsiteX16" fmla="*/ 2383238 w 4583150"/>
              <a:gd name="connsiteY16" fmla="*/ 2160000 h 2160000"/>
              <a:gd name="connsiteX17" fmla="*/ 1902007 w 4583150"/>
              <a:gd name="connsiteY17" fmla="*/ 2160000 h 2160000"/>
              <a:gd name="connsiteX18" fmla="*/ 1283282 w 4583150"/>
              <a:gd name="connsiteY18" fmla="*/ 2160000 h 2160000"/>
              <a:gd name="connsiteX19" fmla="*/ 847883 w 4583150"/>
              <a:gd name="connsiteY19" fmla="*/ 2160000 h 2160000"/>
              <a:gd name="connsiteX20" fmla="*/ 0 w 4583150"/>
              <a:gd name="connsiteY20" fmla="*/ 2160000 h 2160000"/>
              <a:gd name="connsiteX21" fmla="*/ 0 w 4583150"/>
              <a:gd name="connsiteY21" fmla="*/ 1576800 h 2160000"/>
              <a:gd name="connsiteX22" fmla="*/ 0 w 4583150"/>
              <a:gd name="connsiteY22" fmla="*/ 1036800 h 2160000"/>
              <a:gd name="connsiteX23" fmla="*/ 0 w 4583150"/>
              <a:gd name="connsiteY23" fmla="*/ 518400 h 2160000"/>
              <a:gd name="connsiteX24" fmla="*/ 0 w 4583150"/>
              <a:gd name="connsiteY24" fmla="*/ 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83150" h="2160000" extrusionOk="0">
                <a:moveTo>
                  <a:pt x="0" y="0"/>
                </a:moveTo>
                <a:cubicBezTo>
                  <a:pt x="143571" y="-24359"/>
                  <a:pt x="357119" y="32158"/>
                  <a:pt x="618725" y="0"/>
                </a:cubicBezTo>
                <a:cubicBezTo>
                  <a:pt x="880332" y="-32158"/>
                  <a:pt x="1006989" y="2"/>
                  <a:pt x="1145788" y="0"/>
                </a:cubicBezTo>
                <a:cubicBezTo>
                  <a:pt x="1284587" y="-2"/>
                  <a:pt x="1460135" y="25501"/>
                  <a:pt x="1627018" y="0"/>
                </a:cubicBezTo>
                <a:cubicBezTo>
                  <a:pt x="1793901" y="-25501"/>
                  <a:pt x="1947167" y="24623"/>
                  <a:pt x="2154081" y="0"/>
                </a:cubicBezTo>
                <a:cubicBezTo>
                  <a:pt x="2360995" y="-24623"/>
                  <a:pt x="2493680" y="2058"/>
                  <a:pt x="2726974" y="0"/>
                </a:cubicBezTo>
                <a:cubicBezTo>
                  <a:pt x="2960268" y="-2058"/>
                  <a:pt x="3040423" y="40881"/>
                  <a:pt x="3299868" y="0"/>
                </a:cubicBezTo>
                <a:cubicBezTo>
                  <a:pt x="3559313" y="-40881"/>
                  <a:pt x="3831506" y="54302"/>
                  <a:pt x="3964425" y="0"/>
                </a:cubicBezTo>
                <a:cubicBezTo>
                  <a:pt x="4097344" y="-54302"/>
                  <a:pt x="4323702" y="29793"/>
                  <a:pt x="4583150" y="0"/>
                </a:cubicBezTo>
                <a:cubicBezTo>
                  <a:pt x="4623942" y="209258"/>
                  <a:pt x="4547263" y="270811"/>
                  <a:pt x="4583150" y="496800"/>
                </a:cubicBezTo>
                <a:cubicBezTo>
                  <a:pt x="4619037" y="722789"/>
                  <a:pt x="4568666" y="788270"/>
                  <a:pt x="4583150" y="1015200"/>
                </a:cubicBezTo>
                <a:cubicBezTo>
                  <a:pt x="4597634" y="1242130"/>
                  <a:pt x="4576683" y="1321160"/>
                  <a:pt x="4583150" y="1576800"/>
                </a:cubicBezTo>
                <a:cubicBezTo>
                  <a:pt x="4589617" y="1832440"/>
                  <a:pt x="4559451" y="1993955"/>
                  <a:pt x="4583150" y="2160000"/>
                </a:cubicBezTo>
                <a:cubicBezTo>
                  <a:pt x="4337237" y="2180579"/>
                  <a:pt x="4127674" y="2094397"/>
                  <a:pt x="4010256" y="2160000"/>
                </a:cubicBezTo>
                <a:cubicBezTo>
                  <a:pt x="3892838" y="2225603"/>
                  <a:pt x="3586623" y="2111233"/>
                  <a:pt x="3437363" y="2160000"/>
                </a:cubicBezTo>
                <a:cubicBezTo>
                  <a:pt x="3288104" y="2208767"/>
                  <a:pt x="3182692" y="2140300"/>
                  <a:pt x="2956132" y="2160000"/>
                </a:cubicBezTo>
                <a:cubicBezTo>
                  <a:pt x="2729572" y="2179700"/>
                  <a:pt x="2619249" y="2116706"/>
                  <a:pt x="2383238" y="2160000"/>
                </a:cubicBezTo>
                <a:cubicBezTo>
                  <a:pt x="2147227" y="2203294"/>
                  <a:pt x="1998321" y="2104952"/>
                  <a:pt x="1902007" y="2160000"/>
                </a:cubicBezTo>
                <a:cubicBezTo>
                  <a:pt x="1805693" y="2215048"/>
                  <a:pt x="1588437" y="2088629"/>
                  <a:pt x="1283282" y="2160000"/>
                </a:cubicBezTo>
                <a:cubicBezTo>
                  <a:pt x="978128" y="2231371"/>
                  <a:pt x="979646" y="2130293"/>
                  <a:pt x="847883" y="2160000"/>
                </a:cubicBezTo>
                <a:cubicBezTo>
                  <a:pt x="716120" y="2189707"/>
                  <a:pt x="233143" y="2108724"/>
                  <a:pt x="0" y="2160000"/>
                </a:cubicBezTo>
                <a:cubicBezTo>
                  <a:pt x="-15693" y="1909931"/>
                  <a:pt x="54091" y="1739748"/>
                  <a:pt x="0" y="1576800"/>
                </a:cubicBezTo>
                <a:cubicBezTo>
                  <a:pt x="-54091" y="1413852"/>
                  <a:pt x="28672" y="1306759"/>
                  <a:pt x="0" y="1036800"/>
                </a:cubicBezTo>
                <a:cubicBezTo>
                  <a:pt x="-28672" y="766841"/>
                  <a:pt x="47163" y="724793"/>
                  <a:pt x="0" y="518400"/>
                </a:cubicBezTo>
                <a:cubicBezTo>
                  <a:pt x="-47163" y="312007"/>
                  <a:pt x="55573" y="170822"/>
                  <a:pt x="0" y="0"/>
                </a:cubicBezTo>
                <a:close/>
              </a:path>
            </a:pathLst>
          </a:custGeom>
          <a:noFill/>
          <a:ln w="38100">
            <a:solidFill>
              <a:srgbClr val="99FFCC"/>
            </a:solidFill>
            <a:extLst>
              <a:ext uri="{C807C97D-BFC1-408E-A445-0C87EB9F89A2}">
                <ask:lineSketchStyleProps xmlns:ask="http://schemas.microsoft.com/office/drawing/2018/sketchyshapes" sd="2461396794">
                  <a:prstGeom prst="rect">
                    <a:avLst/>
                  </a:prstGeom>
                  <ask:type>
                    <ask:lineSketchScribble/>
                  </ask:type>
                </ask:lineSketchStyleProps>
              </a:ext>
            </a:extLst>
          </a:ln>
        </p:spPr>
        <p:txBody>
          <a:bodyPr wrap="square">
            <a:spAutoFit/>
          </a:bodyPr>
          <a:lstStyle/>
          <a:p>
            <a:pPr algn="just">
              <a:lnSpc>
                <a:spcPct val="150000"/>
              </a:lnSpc>
            </a:pPr>
            <a:r>
              <a:rPr lang="es-ES" sz="1400" b="1" dirty="0">
                <a:latin typeface="Arial Nova" panose="020B0504020202020204" pitchFamily="34" charset="0"/>
              </a:rPr>
              <a:t>Anexos.</a:t>
            </a:r>
            <a:r>
              <a:rPr lang="es-ES" sz="1400" dirty="0">
                <a:latin typeface="Arial Nova" panose="020B0504020202020204" pitchFamily="34" charset="0"/>
              </a:rPr>
              <a:t> De ser necesario, se adjunta información complementaria que no forma parte de cuerpo principal del artículo, pero que sirve para detallar aspectos de la investigación. Suelen incluirse cuestionarios, tablas con información detallada, imágenes, planos, etc.</a:t>
            </a:r>
          </a:p>
        </p:txBody>
      </p:sp>
      <p:grpSp>
        <p:nvGrpSpPr>
          <p:cNvPr id="14" name="Grupo 13">
            <a:extLst>
              <a:ext uri="{FF2B5EF4-FFF2-40B4-BE49-F238E27FC236}">
                <a16:creationId xmlns:a16="http://schemas.microsoft.com/office/drawing/2014/main" id="{7AE041C3-08DE-C920-AA92-F58B1A67FE53}"/>
              </a:ext>
            </a:extLst>
          </p:cNvPr>
          <p:cNvGrpSpPr/>
          <p:nvPr/>
        </p:nvGrpSpPr>
        <p:grpSpPr>
          <a:xfrm>
            <a:off x="4210248" y="1173040"/>
            <a:ext cx="723503" cy="723503"/>
            <a:chOff x="2145426" y="807524"/>
            <a:chExt cx="723503" cy="723503"/>
          </a:xfrm>
        </p:grpSpPr>
        <p:grpSp>
          <p:nvGrpSpPr>
            <p:cNvPr id="10" name="Gráfico 3" descr="Insignia 1 contorno">
              <a:extLst>
                <a:ext uri="{FF2B5EF4-FFF2-40B4-BE49-F238E27FC236}">
                  <a16:creationId xmlns:a16="http://schemas.microsoft.com/office/drawing/2014/main" id="{3742675D-9B28-8800-A8C5-0C5DB46E0089}"/>
                </a:ext>
              </a:extLst>
            </p:cNvPr>
            <p:cNvGrpSpPr/>
            <p:nvPr/>
          </p:nvGrpSpPr>
          <p:grpSpPr>
            <a:xfrm>
              <a:off x="2145426" y="807524"/>
              <a:ext cx="723503" cy="723503"/>
              <a:chOff x="2145426" y="807524"/>
              <a:chExt cx="723503" cy="723503"/>
            </a:xfrm>
            <a:solidFill>
              <a:srgbClr val="000000"/>
            </a:solidFill>
          </p:grpSpPr>
          <p:sp>
            <p:nvSpPr>
              <p:cNvPr id="11" name="Forma libre: forma 10">
                <a:extLst>
                  <a:ext uri="{FF2B5EF4-FFF2-40B4-BE49-F238E27FC236}">
                    <a16:creationId xmlns:a16="http://schemas.microsoft.com/office/drawing/2014/main" id="{53B5B353-E379-DE59-7B1F-A66073038AD6}"/>
                  </a:ext>
                </a:extLst>
              </p:cNvPr>
              <p:cNvSpPr/>
              <p:nvPr/>
            </p:nvSpPr>
            <p:spPr>
              <a:xfrm>
                <a:off x="2145426" y="807524"/>
                <a:ext cx="723503" cy="723503"/>
              </a:xfrm>
              <a:custGeom>
                <a:avLst/>
                <a:gdLst>
                  <a:gd name="connsiteX0" fmla="*/ 361753 w 723503"/>
                  <a:gd name="connsiteY0" fmla="*/ 19050 h 723503"/>
                  <a:gd name="connsiteX1" fmla="*/ 704455 w 723503"/>
                  <a:gd name="connsiteY1" fmla="*/ 361752 h 723503"/>
                  <a:gd name="connsiteX2" fmla="*/ 361753 w 723503"/>
                  <a:gd name="connsiteY2" fmla="*/ 704454 h 723503"/>
                  <a:gd name="connsiteX3" fmla="*/ 19051 w 723503"/>
                  <a:gd name="connsiteY3" fmla="*/ 361752 h 723503"/>
                  <a:gd name="connsiteX4" fmla="*/ 361753 w 723503"/>
                  <a:gd name="connsiteY4" fmla="*/ 19052 h 723503"/>
                  <a:gd name="connsiteX5" fmla="*/ 361753 w 723503"/>
                  <a:gd name="connsiteY5" fmla="*/ 0 h 723503"/>
                  <a:gd name="connsiteX6" fmla="*/ 0 w 723503"/>
                  <a:gd name="connsiteY6" fmla="*/ 361751 h 723503"/>
                  <a:gd name="connsiteX7" fmla="*/ 361751 w 723503"/>
                  <a:gd name="connsiteY7" fmla="*/ 723504 h 723503"/>
                  <a:gd name="connsiteX8" fmla="*/ 723504 w 723503"/>
                  <a:gd name="connsiteY8" fmla="*/ 361753 h 723503"/>
                  <a:gd name="connsiteX9" fmla="*/ 362076 w 723503"/>
                  <a:gd name="connsiteY9" fmla="*/ 3 h 723503"/>
                  <a:gd name="connsiteX10" fmla="*/ 361753 w 723503"/>
                  <a:gd name="connsiteY10" fmla="*/ 3 h 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503" h="723503">
                    <a:moveTo>
                      <a:pt x="361753" y="19050"/>
                    </a:moveTo>
                    <a:cubicBezTo>
                      <a:pt x="551022" y="19050"/>
                      <a:pt x="704455" y="172483"/>
                      <a:pt x="704455" y="361752"/>
                    </a:cubicBezTo>
                    <a:cubicBezTo>
                      <a:pt x="704455" y="551021"/>
                      <a:pt x="551022" y="704454"/>
                      <a:pt x="361753" y="704454"/>
                    </a:cubicBezTo>
                    <a:cubicBezTo>
                      <a:pt x="172483" y="704454"/>
                      <a:pt x="19051" y="551021"/>
                      <a:pt x="19051" y="361752"/>
                    </a:cubicBezTo>
                    <a:cubicBezTo>
                      <a:pt x="19266" y="172572"/>
                      <a:pt x="172573" y="19266"/>
                      <a:pt x="361753" y="19052"/>
                    </a:cubicBezTo>
                    <a:moveTo>
                      <a:pt x="361753" y="0"/>
                    </a:moveTo>
                    <a:cubicBezTo>
                      <a:pt x="161963" y="-1"/>
                      <a:pt x="1" y="161961"/>
                      <a:pt x="0" y="361751"/>
                    </a:cubicBezTo>
                    <a:cubicBezTo>
                      <a:pt x="-1" y="561541"/>
                      <a:pt x="161961" y="723503"/>
                      <a:pt x="361751" y="723504"/>
                    </a:cubicBezTo>
                    <a:cubicBezTo>
                      <a:pt x="561541" y="723505"/>
                      <a:pt x="723503" y="561543"/>
                      <a:pt x="723504" y="361753"/>
                    </a:cubicBezTo>
                    <a:cubicBezTo>
                      <a:pt x="723592" y="162053"/>
                      <a:pt x="561776" y="91"/>
                      <a:pt x="362076" y="3"/>
                    </a:cubicBezTo>
                    <a:cubicBezTo>
                      <a:pt x="361968" y="3"/>
                      <a:pt x="361860" y="3"/>
                      <a:pt x="361753" y="3"/>
                    </a:cubicBezTo>
                    <a:close/>
                  </a:path>
                </a:pathLst>
              </a:custGeom>
              <a:solidFill>
                <a:srgbClr val="000000"/>
              </a:solidFill>
              <a:ln w="9525" cap="flat">
                <a:noFill/>
                <a:prstDash val="solid"/>
                <a:miter/>
              </a:ln>
            </p:spPr>
            <p:txBody>
              <a:bodyPr rtlCol="0" anchor="ctr"/>
              <a:lstStyle/>
              <a:p>
                <a:endParaRPr lang="es-MX"/>
              </a:p>
            </p:txBody>
          </p:sp>
          <p:sp>
            <p:nvSpPr>
              <p:cNvPr id="12" name="Forma libre: forma 11">
                <a:extLst>
                  <a:ext uri="{FF2B5EF4-FFF2-40B4-BE49-F238E27FC236}">
                    <a16:creationId xmlns:a16="http://schemas.microsoft.com/office/drawing/2014/main" id="{D1877DFD-7C18-424D-3094-15786C5203AA}"/>
                  </a:ext>
                </a:extLst>
              </p:cNvPr>
              <p:cNvSpPr/>
              <p:nvPr/>
            </p:nvSpPr>
            <p:spPr>
              <a:xfrm>
                <a:off x="2329917" y="997708"/>
                <a:ext cx="98474" cy="320832"/>
              </a:xfrm>
              <a:custGeom>
                <a:avLst/>
                <a:gdLst>
                  <a:gd name="connsiteX0" fmla="*/ 76572 w 98474"/>
                  <a:gd name="connsiteY0" fmla="*/ 320833 h 320832"/>
                  <a:gd name="connsiteX1" fmla="*/ 76572 w 98474"/>
                  <a:gd name="connsiteY1" fmla="*/ 30919 h 320832"/>
                  <a:gd name="connsiteX2" fmla="*/ 76415 w 98474"/>
                  <a:gd name="connsiteY2" fmla="*/ 30846 h 320832"/>
                  <a:gd name="connsiteX3" fmla="*/ 71072 w 98474"/>
                  <a:gd name="connsiteY3" fmla="*/ 35473 h 320832"/>
                  <a:gd name="connsiteX4" fmla="*/ 53909 w 98474"/>
                  <a:gd name="connsiteY4" fmla="*/ 48118 h 320832"/>
                  <a:gd name="connsiteX5" fmla="*/ 34263 w 98474"/>
                  <a:gd name="connsiteY5" fmla="*/ 59708 h 320832"/>
                  <a:gd name="connsiteX6" fmla="*/ 14213 w 98474"/>
                  <a:gd name="connsiteY6" fmla="*/ 69400 h 320832"/>
                  <a:gd name="connsiteX7" fmla="*/ 0 w 98474"/>
                  <a:gd name="connsiteY7" fmla="*/ 75028 h 320832"/>
                  <a:gd name="connsiteX8" fmla="*/ 0 w 98474"/>
                  <a:gd name="connsiteY8" fmla="*/ 56908 h 320832"/>
                  <a:gd name="connsiteX9" fmla="*/ 48759 w 98474"/>
                  <a:gd name="connsiteY9" fmla="*/ 33998 h 320832"/>
                  <a:gd name="connsiteX10" fmla="*/ 95051 w 98474"/>
                  <a:gd name="connsiteY10" fmla="*/ 0 h 320832"/>
                  <a:gd name="connsiteX11" fmla="*/ 98474 w 98474"/>
                  <a:gd name="connsiteY11" fmla="*/ 177 h 320832"/>
                  <a:gd name="connsiteX12" fmla="*/ 98474 w 98474"/>
                  <a:gd name="connsiteY12" fmla="*/ 320833 h 3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474" h="320832">
                    <a:moveTo>
                      <a:pt x="76572" y="320833"/>
                    </a:moveTo>
                    <a:lnTo>
                      <a:pt x="76572" y="30919"/>
                    </a:lnTo>
                    <a:cubicBezTo>
                      <a:pt x="76572" y="30807"/>
                      <a:pt x="76502" y="30773"/>
                      <a:pt x="76415" y="30846"/>
                    </a:cubicBezTo>
                    <a:lnTo>
                      <a:pt x="71072" y="35473"/>
                    </a:lnTo>
                    <a:cubicBezTo>
                      <a:pt x="65642" y="40069"/>
                      <a:pt x="59908" y="44294"/>
                      <a:pt x="53909" y="48118"/>
                    </a:cubicBezTo>
                    <a:cubicBezTo>
                      <a:pt x="47504" y="52239"/>
                      <a:pt x="40896" y="56137"/>
                      <a:pt x="34263" y="59708"/>
                    </a:cubicBezTo>
                    <a:cubicBezTo>
                      <a:pt x="27589" y="63298"/>
                      <a:pt x="20841" y="66554"/>
                      <a:pt x="14213" y="69400"/>
                    </a:cubicBezTo>
                    <a:cubicBezTo>
                      <a:pt x="9232" y="71531"/>
                      <a:pt x="4469" y="73419"/>
                      <a:pt x="0" y="75028"/>
                    </a:cubicBezTo>
                    <a:lnTo>
                      <a:pt x="0" y="56908"/>
                    </a:lnTo>
                    <a:cubicBezTo>
                      <a:pt x="17083" y="51178"/>
                      <a:pt x="33445" y="43490"/>
                      <a:pt x="48759" y="33998"/>
                    </a:cubicBezTo>
                    <a:cubicBezTo>
                      <a:pt x="65038" y="23867"/>
                      <a:pt x="80514" y="12502"/>
                      <a:pt x="95051" y="0"/>
                    </a:cubicBezTo>
                    <a:lnTo>
                      <a:pt x="98474" y="177"/>
                    </a:lnTo>
                    <a:lnTo>
                      <a:pt x="98474" y="320833"/>
                    </a:lnTo>
                    <a:close/>
                  </a:path>
                </a:pathLst>
              </a:custGeom>
              <a:solidFill>
                <a:srgbClr val="000000"/>
              </a:solidFill>
              <a:ln w="9525" cap="flat">
                <a:noFill/>
                <a:prstDash val="solid"/>
                <a:miter/>
              </a:ln>
            </p:spPr>
            <p:txBody>
              <a:bodyPr rtlCol="0" anchor="ctr"/>
              <a:lstStyle/>
              <a:p>
                <a:endParaRPr lang="es-MX"/>
              </a:p>
            </p:txBody>
          </p:sp>
        </p:grpSp>
        <p:sp>
          <p:nvSpPr>
            <p:cNvPr id="13" name="Forma libre: forma 12">
              <a:extLst>
                <a:ext uri="{FF2B5EF4-FFF2-40B4-BE49-F238E27FC236}">
                  <a16:creationId xmlns:a16="http://schemas.microsoft.com/office/drawing/2014/main" id="{C24767B5-1B0F-1375-B4B4-8FBA23E04291}"/>
                </a:ext>
              </a:extLst>
            </p:cNvPr>
            <p:cNvSpPr/>
            <p:nvPr/>
          </p:nvSpPr>
          <p:spPr>
            <a:xfrm>
              <a:off x="2534356" y="986559"/>
              <a:ext cx="98474" cy="320832"/>
            </a:xfrm>
            <a:custGeom>
              <a:avLst/>
              <a:gdLst>
                <a:gd name="connsiteX0" fmla="*/ 76572 w 98474"/>
                <a:gd name="connsiteY0" fmla="*/ 320833 h 320832"/>
                <a:gd name="connsiteX1" fmla="*/ 76572 w 98474"/>
                <a:gd name="connsiteY1" fmla="*/ 30919 h 320832"/>
                <a:gd name="connsiteX2" fmla="*/ 76415 w 98474"/>
                <a:gd name="connsiteY2" fmla="*/ 30846 h 320832"/>
                <a:gd name="connsiteX3" fmla="*/ 71072 w 98474"/>
                <a:gd name="connsiteY3" fmla="*/ 35473 h 320832"/>
                <a:gd name="connsiteX4" fmla="*/ 53909 w 98474"/>
                <a:gd name="connsiteY4" fmla="*/ 48118 h 320832"/>
                <a:gd name="connsiteX5" fmla="*/ 34263 w 98474"/>
                <a:gd name="connsiteY5" fmla="*/ 59708 h 320832"/>
                <a:gd name="connsiteX6" fmla="*/ 14213 w 98474"/>
                <a:gd name="connsiteY6" fmla="*/ 69400 h 320832"/>
                <a:gd name="connsiteX7" fmla="*/ 0 w 98474"/>
                <a:gd name="connsiteY7" fmla="*/ 75028 h 320832"/>
                <a:gd name="connsiteX8" fmla="*/ 0 w 98474"/>
                <a:gd name="connsiteY8" fmla="*/ 56908 h 320832"/>
                <a:gd name="connsiteX9" fmla="*/ 48759 w 98474"/>
                <a:gd name="connsiteY9" fmla="*/ 33998 h 320832"/>
                <a:gd name="connsiteX10" fmla="*/ 95051 w 98474"/>
                <a:gd name="connsiteY10" fmla="*/ 0 h 320832"/>
                <a:gd name="connsiteX11" fmla="*/ 98474 w 98474"/>
                <a:gd name="connsiteY11" fmla="*/ 177 h 320832"/>
                <a:gd name="connsiteX12" fmla="*/ 98474 w 98474"/>
                <a:gd name="connsiteY12" fmla="*/ 320833 h 3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474" h="320832">
                  <a:moveTo>
                    <a:pt x="76572" y="320833"/>
                  </a:moveTo>
                  <a:lnTo>
                    <a:pt x="76572" y="30919"/>
                  </a:lnTo>
                  <a:cubicBezTo>
                    <a:pt x="76572" y="30807"/>
                    <a:pt x="76502" y="30773"/>
                    <a:pt x="76415" y="30846"/>
                  </a:cubicBezTo>
                  <a:lnTo>
                    <a:pt x="71072" y="35473"/>
                  </a:lnTo>
                  <a:cubicBezTo>
                    <a:pt x="65642" y="40069"/>
                    <a:pt x="59908" y="44294"/>
                    <a:pt x="53909" y="48118"/>
                  </a:cubicBezTo>
                  <a:cubicBezTo>
                    <a:pt x="47504" y="52239"/>
                    <a:pt x="40896" y="56137"/>
                    <a:pt x="34263" y="59708"/>
                  </a:cubicBezTo>
                  <a:cubicBezTo>
                    <a:pt x="27589" y="63298"/>
                    <a:pt x="20841" y="66554"/>
                    <a:pt x="14213" y="69400"/>
                  </a:cubicBezTo>
                  <a:cubicBezTo>
                    <a:pt x="9232" y="71531"/>
                    <a:pt x="4469" y="73419"/>
                    <a:pt x="0" y="75028"/>
                  </a:cubicBezTo>
                  <a:lnTo>
                    <a:pt x="0" y="56908"/>
                  </a:lnTo>
                  <a:cubicBezTo>
                    <a:pt x="17083" y="51178"/>
                    <a:pt x="33445" y="43490"/>
                    <a:pt x="48759" y="33998"/>
                  </a:cubicBezTo>
                  <a:cubicBezTo>
                    <a:pt x="65038" y="23867"/>
                    <a:pt x="80514" y="12502"/>
                    <a:pt x="95051" y="0"/>
                  </a:cubicBezTo>
                  <a:lnTo>
                    <a:pt x="98474" y="177"/>
                  </a:lnTo>
                  <a:lnTo>
                    <a:pt x="98474" y="320833"/>
                  </a:lnTo>
                  <a:close/>
                </a:path>
              </a:pathLst>
            </a:custGeom>
            <a:solidFill>
              <a:srgbClr val="000000"/>
            </a:solidFill>
            <a:ln w="9525" cap="flat">
              <a:noFill/>
              <a:prstDash val="solid"/>
              <a:miter/>
            </a:ln>
          </p:spPr>
          <p:txBody>
            <a:bodyPr rtlCol="0" anchor="ctr"/>
            <a:lstStyle/>
            <a:p>
              <a:endParaRPr lang="es-MX"/>
            </a:p>
          </p:txBody>
        </p:sp>
      </p:grpSp>
    </p:spTree>
    <p:extLst>
      <p:ext uri="{BB962C8B-B14F-4D97-AF65-F5344CB8AC3E}">
        <p14:creationId xmlns:p14="http://schemas.microsoft.com/office/powerpoint/2010/main" val="19977500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7620"/>
            <a:ext cx="9144000" cy="5143500"/>
          </a:xfrm>
          <a:prstGeom prst="rect">
            <a:avLst/>
          </a:prstGeom>
          <a:solidFill>
            <a:srgbClr val="3C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Imagen 2" descr="Escala de tiempo&#10;&#10;Descripción generada automáticamente">
            <a:extLst>
              <a:ext uri="{FF2B5EF4-FFF2-40B4-BE49-F238E27FC236}">
                <a16:creationId xmlns:a16="http://schemas.microsoft.com/office/drawing/2014/main" id="{36360C9D-C3F9-7543-CF70-7F9ACCBC9B0F}"/>
              </a:ext>
            </a:extLst>
          </p:cNvPr>
          <p:cNvPicPr>
            <a:picLocks noChangeAspect="1"/>
          </p:cNvPicPr>
          <p:nvPr/>
        </p:nvPicPr>
        <p:blipFill rotWithShape="1">
          <a:blip r:embed="rId2">
            <a:extLst>
              <a:ext uri="{28A0092B-C50C-407E-A947-70E740481C1C}">
                <a14:useLocalDpi xmlns:a14="http://schemas.microsoft.com/office/drawing/2010/main" val="0"/>
              </a:ext>
            </a:extLst>
          </a:blip>
          <a:srcRect b="21084"/>
          <a:stretch/>
        </p:blipFill>
        <p:spPr>
          <a:xfrm>
            <a:off x="686730" y="216045"/>
            <a:ext cx="7770540" cy="4599149"/>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261" y="99060"/>
            <a:ext cx="1212919" cy="722995"/>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33482">
            <a:off x="1379" y="3871628"/>
            <a:ext cx="1433942" cy="1286487"/>
          </a:xfrm>
          <a:prstGeom prst="rect">
            <a:avLst/>
          </a:prstGeom>
        </p:spPr>
      </p:pic>
    </p:spTree>
    <p:extLst>
      <p:ext uri="{BB962C8B-B14F-4D97-AF65-F5344CB8AC3E}">
        <p14:creationId xmlns:p14="http://schemas.microsoft.com/office/powerpoint/2010/main" val="20170091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1000"/>
                                        <p:tgtEl>
                                          <p:spTgt spid="7"/>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BD1B5264-1F44-A4B2-2824-40A5B05B0570}"/>
              </a:ext>
            </a:extLst>
          </p:cNvPr>
          <p:cNvGrpSpPr/>
          <p:nvPr/>
        </p:nvGrpSpPr>
        <p:grpSpPr>
          <a:xfrm>
            <a:off x="50463" y="815941"/>
            <a:ext cx="4478337" cy="2489018"/>
            <a:chOff x="2324100" y="1168629"/>
            <a:chExt cx="4478337" cy="2489018"/>
          </a:xfrm>
        </p:grpSpPr>
        <p:sp>
          <p:nvSpPr>
            <p:cNvPr id="3074" name="TextBox 11"/>
            <p:cNvSpPr txBox="1">
              <a:spLocks noChangeArrowheads="1"/>
            </p:cNvSpPr>
            <p:nvPr/>
          </p:nvSpPr>
          <p:spPr bwMode="auto">
            <a:xfrm>
              <a:off x="2324100" y="1168629"/>
              <a:ext cx="534121" cy="8309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Arial Narrow" pitchFamily="34" charset="0"/>
                  <a:ea typeface="微软雅黑" pitchFamily="34" charset="-122"/>
                </a:defRPr>
              </a:lvl1pPr>
              <a:lvl2pPr marL="742950" indent="-285750">
                <a:spcBef>
                  <a:spcPct val="20000"/>
                </a:spcBef>
                <a:buFont typeface="Arial" charset="0"/>
                <a:buChar char="–"/>
                <a:defRPr sz="2800">
                  <a:solidFill>
                    <a:schemeClr val="tx1"/>
                  </a:solidFill>
                  <a:latin typeface="Arial Narrow" pitchFamily="34" charset="0"/>
                  <a:ea typeface="微软雅黑" pitchFamily="34" charset="-122"/>
                </a:defRPr>
              </a:lvl2pPr>
              <a:lvl3pPr marL="1143000" indent="-228600">
                <a:spcBef>
                  <a:spcPct val="20000"/>
                </a:spcBef>
                <a:buFont typeface="Arial" charset="0"/>
                <a:buChar char="•"/>
                <a:defRPr sz="2400">
                  <a:solidFill>
                    <a:schemeClr val="tx1"/>
                  </a:solidFill>
                  <a:latin typeface="Arial Narrow" pitchFamily="34" charset="0"/>
                  <a:ea typeface="微软雅黑" pitchFamily="34" charset="-122"/>
                </a:defRPr>
              </a:lvl3pPr>
              <a:lvl4pPr marL="1600200" indent="-228600">
                <a:spcBef>
                  <a:spcPct val="20000"/>
                </a:spcBef>
                <a:buFont typeface="Arial" charset="0"/>
                <a:buChar char="–"/>
                <a:defRPr sz="2000">
                  <a:solidFill>
                    <a:schemeClr val="tx1"/>
                  </a:solidFill>
                  <a:latin typeface="Arial Narrow" pitchFamily="34" charset="0"/>
                  <a:ea typeface="微软雅黑" pitchFamily="34" charset="-122"/>
                </a:defRPr>
              </a:lvl4pPr>
              <a:lvl5pPr marL="2057400" indent="-228600">
                <a:spcBef>
                  <a:spcPct val="20000"/>
                </a:spcBef>
                <a:buFont typeface="Arial" charset="0"/>
                <a:buChar char="»"/>
                <a:defRPr sz="2000">
                  <a:solidFill>
                    <a:schemeClr val="tx1"/>
                  </a:solidFill>
                  <a:latin typeface="Arial Narrow" pitchFamily="34" charset="0"/>
                  <a:ea typeface="微软雅黑" pitchFamily="34" charset="-122"/>
                </a:defRPr>
              </a:lvl5pPr>
              <a:lvl6pPr marL="25146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6pPr>
              <a:lvl7pPr marL="29718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7pPr>
              <a:lvl8pPr marL="34290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8pPr>
              <a:lvl9pPr marL="38862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zh-CN" sz="4800" b="1" i="0" u="none" strike="noStrike" kern="1200" cap="none" spc="0" normalizeH="0" baseline="0" noProof="0" dirty="0">
                  <a:ln>
                    <a:noFill/>
                  </a:ln>
                  <a:solidFill>
                    <a:srgbClr val="54667A"/>
                  </a:solidFill>
                  <a:effectLst/>
                  <a:uLnTx/>
                  <a:uFillTx/>
                  <a:latin typeface="Arial Nova" panose="020B0504020202020204" pitchFamily="34" charset="0"/>
                  <a:cs typeface="Arial" charset="0"/>
                </a:rPr>
                <a:t>1</a:t>
              </a:r>
              <a:endParaRPr kumimoji="0" lang="zh-CN" altLang="en-US" sz="4800" b="1" i="0" u="none" strike="noStrike" kern="1200" cap="none" spc="0" normalizeH="0" baseline="0" noProof="0" dirty="0">
                <a:ln>
                  <a:noFill/>
                </a:ln>
                <a:solidFill>
                  <a:srgbClr val="54667A"/>
                </a:solidFill>
                <a:effectLst/>
                <a:uLnTx/>
                <a:uFillTx/>
                <a:latin typeface="Arial Nova" panose="020B0504020202020204" pitchFamily="34" charset="0"/>
                <a:cs typeface="Arial" charset="0"/>
              </a:endParaRPr>
            </a:p>
          </p:txBody>
        </p:sp>
        <p:sp>
          <p:nvSpPr>
            <p:cNvPr id="14" name="矩形 13"/>
            <p:cNvSpPr/>
            <p:nvPr/>
          </p:nvSpPr>
          <p:spPr>
            <a:xfrm>
              <a:off x="2886077" y="1371600"/>
              <a:ext cx="3811903" cy="426244"/>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2000" b="1" dirty="0" err="1">
                  <a:solidFill>
                    <a:sysClr val="windowText" lastClr="000000"/>
                  </a:solidFill>
                  <a:latin typeface="Arial Nova" panose="020B0504020202020204" pitchFamily="34" charset="0"/>
                  <a:ea typeface="等线" panose="02010600030101010101" pitchFamily="2" charset="-122"/>
                </a:rPr>
                <a:t>Generalidades</a:t>
              </a:r>
              <a:endParaRPr kumimoji="0" lang="zh-CN" altLang="en-US" sz="2000" b="1" i="0" u="none" strike="noStrike" kern="1200" cap="none" spc="0" normalizeH="0" baseline="0" noProof="0" dirty="0">
                <a:ln>
                  <a:noFill/>
                </a:ln>
                <a:solidFill>
                  <a:sysClr val="windowText" lastClr="000000"/>
                </a:solidFill>
                <a:effectLst/>
                <a:uLnTx/>
                <a:uFillTx/>
                <a:latin typeface="Arial Nova" panose="020B0504020202020204" pitchFamily="34" charset="0"/>
                <a:ea typeface="等线" panose="02010600030101010101" pitchFamily="2" charset="-122"/>
              </a:endParaRPr>
            </a:p>
          </p:txBody>
        </p:sp>
        <p:cxnSp>
          <p:nvCxnSpPr>
            <p:cNvPr id="11" name="直接连接符 10"/>
            <p:cNvCxnSpPr/>
            <p:nvPr/>
          </p:nvCxnSpPr>
          <p:spPr>
            <a:xfrm>
              <a:off x="2487612" y="3657647"/>
              <a:ext cx="431482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upo 6">
            <a:extLst>
              <a:ext uri="{FF2B5EF4-FFF2-40B4-BE49-F238E27FC236}">
                <a16:creationId xmlns:a16="http://schemas.microsoft.com/office/drawing/2014/main" id="{A41E3630-10E8-E7CC-F539-7B6A559B3088}"/>
              </a:ext>
            </a:extLst>
          </p:cNvPr>
          <p:cNvGrpSpPr/>
          <p:nvPr/>
        </p:nvGrpSpPr>
        <p:grpSpPr>
          <a:xfrm>
            <a:off x="59771" y="3368826"/>
            <a:ext cx="4478337" cy="1296506"/>
            <a:chOff x="2324100" y="1988970"/>
            <a:chExt cx="4478337" cy="1296506"/>
          </a:xfrm>
        </p:grpSpPr>
        <p:sp>
          <p:nvSpPr>
            <p:cNvPr id="3081" name="TextBox 19"/>
            <p:cNvSpPr txBox="1">
              <a:spLocks noChangeArrowheads="1"/>
            </p:cNvSpPr>
            <p:nvPr/>
          </p:nvSpPr>
          <p:spPr bwMode="auto">
            <a:xfrm>
              <a:off x="2324100" y="1988970"/>
              <a:ext cx="5341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Arial Narrow" pitchFamily="34" charset="0"/>
                  <a:ea typeface="微软雅黑" pitchFamily="34" charset="-122"/>
                </a:defRPr>
              </a:lvl1pPr>
              <a:lvl2pPr marL="742950" indent="-285750">
                <a:spcBef>
                  <a:spcPct val="20000"/>
                </a:spcBef>
                <a:buFont typeface="Arial" charset="0"/>
                <a:buChar char="–"/>
                <a:defRPr sz="2800">
                  <a:solidFill>
                    <a:schemeClr val="tx1"/>
                  </a:solidFill>
                  <a:latin typeface="Arial Narrow" pitchFamily="34" charset="0"/>
                  <a:ea typeface="微软雅黑" pitchFamily="34" charset="-122"/>
                </a:defRPr>
              </a:lvl2pPr>
              <a:lvl3pPr marL="1143000" indent="-228600">
                <a:spcBef>
                  <a:spcPct val="20000"/>
                </a:spcBef>
                <a:buFont typeface="Arial" charset="0"/>
                <a:buChar char="•"/>
                <a:defRPr sz="2400">
                  <a:solidFill>
                    <a:schemeClr val="tx1"/>
                  </a:solidFill>
                  <a:latin typeface="Arial Narrow" pitchFamily="34" charset="0"/>
                  <a:ea typeface="微软雅黑" pitchFamily="34" charset="-122"/>
                </a:defRPr>
              </a:lvl3pPr>
              <a:lvl4pPr marL="1600200" indent="-228600">
                <a:spcBef>
                  <a:spcPct val="20000"/>
                </a:spcBef>
                <a:buFont typeface="Arial" charset="0"/>
                <a:buChar char="–"/>
                <a:defRPr sz="2000">
                  <a:solidFill>
                    <a:schemeClr val="tx1"/>
                  </a:solidFill>
                  <a:latin typeface="Arial Narrow" pitchFamily="34" charset="0"/>
                  <a:ea typeface="微软雅黑" pitchFamily="34" charset="-122"/>
                </a:defRPr>
              </a:lvl4pPr>
              <a:lvl5pPr marL="2057400" indent="-228600">
                <a:spcBef>
                  <a:spcPct val="20000"/>
                </a:spcBef>
                <a:buFont typeface="Arial" charset="0"/>
                <a:buChar char="»"/>
                <a:defRPr sz="2000">
                  <a:solidFill>
                    <a:schemeClr val="tx1"/>
                  </a:solidFill>
                  <a:latin typeface="Arial Narrow" pitchFamily="34" charset="0"/>
                  <a:ea typeface="微软雅黑" pitchFamily="34" charset="-122"/>
                </a:defRPr>
              </a:lvl5pPr>
              <a:lvl6pPr marL="25146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6pPr>
              <a:lvl7pPr marL="29718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7pPr>
              <a:lvl8pPr marL="34290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8pPr>
              <a:lvl9pPr marL="38862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zh-CN" sz="4800" b="1" i="0" u="none" strike="noStrike" kern="1200" cap="none" spc="0" normalizeH="0" baseline="0" noProof="0" dirty="0">
                  <a:ln>
                    <a:noFill/>
                  </a:ln>
                  <a:solidFill>
                    <a:srgbClr val="3C4856"/>
                  </a:solidFill>
                  <a:effectLst/>
                  <a:uLnTx/>
                  <a:uFillTx/>
                  <a:latin typeface="Arial Nova" panose="020B0504020202020204" pitchFamily="34" charset="0"/>
                  <a:cs typeface="Arial" charset="0"/>
                </a:rPr>
                <a:t>2</a:t>
              </a:r>
              <a:endParaRPr kumimoji="0" lang="zh-CN" altLang="en-US" sz="4800" b="1" i="0" u="none" strike="noStrike" kern="1200" cap="none" spc="0" normalizeH="0" baseline="0" noProof="0" dirty="0">
                <a:ln>
                  <a:noFill/>
                </a:ln>
                <a:solidFill>
                  <a:srgbClr val="3C4856"/>
                </a:solidFill>
                <a:effectLst/>
                <a:uLnTx/>
                <a:uFillTx/>
                <a:latin typeface="Arial Nova" panose="020B0504020202020204" pitchFamily="34" charset="0"/>
                <a:cs typeface="Arial" charset="0"/>
              </a:endParaRPr>
            </a:p>
          </p:txBody>
        </p:sp>
        <p:sp>
          <p:nvSpPr>
            <p:cNvPr id="22" name="矩形 21"/>
            <p:cNvSpPr/>
            <p:nvPr/>
          </p:nvSpPr>
          <p:spPr>
            <a:xfrm>
              <a:off x="2886077" y="2190750"/>
              <a:ext cx="3811903" cy="426244"/>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tx1"/>
                  </a:solidFill>
                  <a:effectLst/>
                  <a:uLnTx/>
                  <a:uFillTx/>
                  <a:latin typeface="Arial Nova" panose="020B0504020202020204" pitchFamily="34" charset="0"/>
                  <a:ea typeface="等线" panose="02010600030101010101" pitchFamily="2" charset="-122"/>
                </a:rPr>
                <a:t>Marco </a:t>
              </a:r>
              <a:r>
                <a:rPr kumimoji="0" lang="en-US" altLang="zh-CN" sz="2000" b="1" i="0" u="none" strike="noStrike" kern="1200" cap="none" spc="0" normalizeH="0" baseline="0" noProof="0" dirty="0" err="1">
                  <a:ln>
                    <a:noFill/>
                  </a:ln>
                  <a:solidFill>
                    <a:schemeClr val="tx1"/>
                  </a:solidFill>
                  <a:effectLst/>
                  <a:uLnTx/>
                  <a:uFillTx/>
                  <a:latin typeface="Arial Nova" panose="020B0504020202020204" pitchFamily="34" charset="0"/>
                  <a:ea typeface="等线" panose="02010600030101010101" pitchFamily="2" charset="-122"/>
                </a:rPr>
                <a:t>Teórico</a:t>
              </a:r>
              <a:endParaRPr kumimoji="0" lang="zh-CN" altLang="en-US" sz="2000" b="1" i="0" u="none" strike="noStrike" kern="1200" cap="none" spc="0" normalizeH="0" baseline="0" noProof="0" dirty="0">
                <a:ln>
                  <a:noFill/>
                </a:ln>
                <a:solidFill>
                  <a:schemeClr val="tx1"/>
                </a:solidFill>
                <a:effectLst/>
                <a:uLnTx/>
                <a:uFillTx/>
                <a:latin typeface="Arial Nova" panose="020B0504020202020204" pitchFamily="34" charset="0"/>
                <a:ea typeface="等线" panose="02010600030101010101" pitchFamily="2" charset="-122"/>
              </a:endParaRPr>
            </a:p>
          </p:txBody>
        </p:sp>
        <p:cxnSp>
          <p:nvCxnSpPr>
            <p:cNvPr id="19" name="直接连接符 18"/>
            <p:cNvCxnSpPr/>
            <p:nvPr/>
          </p:nvCxnSpPr>
          <p:spPr>
            <a:xfrm>
              <a:off x="2487612" y="3285476"/>
              <a:ext cx="431482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upo 7">
            <a:extLst>
              <a:ext uri="{FF2B5EF4-FFF2-40B4-BE49-F238E27FC236}">
                <a16:creationId xmlns:a16="http://schemas.microsoft.com/office/drawing/2014/main" id="{508E28BC-1C6F-F4B2-700B-6C92510B5A20}"/>
              </a:ext>
            </a:extLst>
          </p:cNvPr>
          <p:cNvGrpSpPr/>
          <p:nvPr/>
        </p:nvGrpSpPr>
        <p:grpSpPr>
          <a:xfrm>
            <a:off x="4644746" y="795734"/>
            <a:ext cx="4478337" cy="1533703"/>
            <a:chOff x="2324100" y="2808715"/>
            <a:chExt cx="4478337" cy="1533703"/>
          </a:xfrm>
        </p:grpSpPr>
        <p:sp>
          <p:nvSpPr>
            <p:cNvPr id="3088" name="TextBox 27"/>
            <p:cNvSpPr txBox="1">
              <a:spLocks noChangeArrowheads="1"/>
            </p:cNvSpPr>
            <p:nvPr/>
          </p:nvSpPr>
          <p:spPr bwMode="auto">
            <a:xfrm>
              <a:off x="2324100" y="2808715"/>
              <a:ext cx="5341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Arial Narrow" pitchFamily="34" charset="0"/>
                  <a:ea typeface="微软雅黑" pitchFamily="34" charset="-122"/>
                </a:defRPr>
              </a:lvl1pPr>
              <a:lvl2pPr marL="742950" indent="-285750">
                <a:spcBef>
                  <a:spcPct val="20000"/>
                </a:spcBef>
                <a:buFont typeface="Arial" charset="0"/>
                <a:buChar char="–"/>
                <a:defRPr sz="2800">
                  <a:solidFill>
                    <a:schemeClr val="tx1"/>
                  </a:solidFill>
                  <a:latin typeface="Arial Narrow" pitchFamily="34" charset="0"/>
                  <a:ea typeface="微软雅黑" pitchFamily="34" charset="-122"/>
                </a:defRPr>
              </a:lvl2pPr>
              <a:lvl3pPr marL="1143000" indent="-228600">
                <a:spcBef>
                  <a:spcPct val="20000"/>
                </a:spcBef>
                <a:buFont typeface="Arial" charset="0"/>
                <a:buChar char="•"/>
                <a:defRPr sz="2400">
                  <a:solidFill>
                    <a:schemeClr val="tx1"/>
                  </a:solidFill>
                  <a:latin typeface="Arial Narrow" pitchFamily="34" charset="0"/>
                  <a:ea typeface="微软雅黑" pitchFamily="34" charset="-122"/>
                </a:defRPr>
              </a:lvl3pPr>
              <a:lvl4pPr marL="1600200" indent="-228600">
                <a:spcBef>
                  <a:spcPct val="20000"/>
                </a:spcBef>
                <a:buFont typeface="Arial" charset="0"/>
                <a:buChar char="–"/>
                <a:defRPr sz="2000">
                  <a:solidFill>
                    <a:schemeClr val="tx1"/>
                  </a:solidFill>
                  <a:latin typeface="Arial Narrow" pitchFamily="34" charset="0"/>
                  <a:ea typeface="微软雅黑" pitchFamily="34" charset="-122"/>
                </a:defRPr>
              </a:lvl4pPr>
              <a:lvl5pPr marL="2057400" indent="-228600">
                <a:spcBef>
                  <a:spcPct val="20000"/>
                </a:spcBef>
                <a:buFont typeface="Arial" charset="0"/>
                <a:buChar char="»"/>
                <a:defRPr sz="2000">
                  <a:solidFill>
                    <a:schemeClr val="tx1"/>
                  </a:solidFill>
                  <a:latin typeface="Arial Narrow" pitchFamily="34" charset="0"/>
                  <a:ea typeface="微软雅黑" pitchFamily="34" charset="-122"/>
                </a:defRPr>
              </a:lvl5pPr>
              <a:lvl6pPr marL="25146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6pPr>
              <a:lvl7pPr marL="29718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7pPr>
              <a:lvl8pPr marL="34290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8pPr>
              <a:lvl9pPr marL="38862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zh-CN" sz="4800" b="1" i="0" u="none" strike="noStrike" kern="1200" cap="none" spc="0" normalizeH="0" baseline="0" noProof="0" dirty="0">
                  <a:ln>
                    <a:noFill/>
                  </a:ln>
                  <a:solidFill>
                    <a:srgbClr val="3C4856"/>
                  </a:solidFill>
                  <a:effectLst/>
                  <a:uLnTx/>
                  <a:uFillTx/>
                  <a:latin typeface="Arial Nova" panose="020B0504020202020204" pitchFamily="34" charset="0"/>
                  <a:cs typeface="Arial" charset="0"/>
                </a:rPr>
                <a:t>3</a:t>
              </a:r>
              <a:endParaRPr kumimoji="0" lang="zh-CN" altLang="en-US" sz="4800" b="1" i="0" u="none" strike="noStrike" kern="1200" cap="none" spc="0" normalizeH="0" baseline="0" noProof="0" dirty="0">
                <a:ln>
                  <a:noFill/>
                </a:ln>
                <a:solidFill>
                  <a:srgbClr val="3C4856"/>
                </a:solidFill>
                <a:effectLst/>
                <a:uLnTx/>
                <a:uFillTx/>
                <a:latin typeface="Arial Nova" panose="020B0504020202020204" pitchFamily="34" charset="0"/>
                <a:cs typeface="Arial" charset="0"/>
              </a:endParaRPr>
            </a:p>
          </p:txBody>
        </p:sp>
        <p:sp>
          <p:nvSpPr>
            <p:cNvPr id="30" name="矩形 29"/>
            <p:cNvSpPr/>
            <p:nvPr/>
          </p:nvSpPr>
          <p:spPr>
            <a:xfrm>
              <a:off x="2886077" y="3011091"/>
              <a:ext cx="3811903" cy="426244"/>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err="1">
                  <a:ln>
                    <a:noFill/>
                  </a:ln>
                  <a:solidFill>
                    <a:schemeClr val="tx1"/>
                  </a:solidFill>
                  <a:effectLst/>
                  <a:uLnTx/>
                  <a:uFillTx/>
                  <a:latin typeface="Arial Nova" panose="020B0504020202020204" pitchFamily="34" charset="0"/>
                  <a:ea typeface="等线" panose="02010600030101010101" pitchFamily="2" charset="-122"/>
                </a:rPr>
                <a:t>Metodología</a:t>
              </a:r>
              <a:endParaRPr kumimoji="0" lang="zh-CN" altLang="en-US" sz="2000" b="1" i="0" u="none" strike="noStrike" kern="1200" cap="none" spc="0" normalizeH="0" baseline="0" noProof="0" dirty="0">
                <a:ln>
                  <a:noFill/>
                </a:ln>
                <a:solidFill>
                  <a:schemeClr val="tx1"/>
                </a:solidFill>
                <a:effectLst/>
                <a:uLnTx/>
                <a:uFillTx/>
                <a:latin typeface="Arial Nova" panose="020B0504020202020204" pitchFamily="34" charset="0"/>
                <a:ea typeface="等线" panose="02010600030101010101" pitchFamily="2" charset="-122"/>
              </a:endParaRPr>
            </a:p>
          </p:txBody>
        </p:sp>
        <p:cxnSp>
          <p:nvCxnSpPr>
            <p:cNvPr id="27" name="直接连接符 26"/>
            <p:cNvCxnSpPr/>
            <p:nvPr/>
          </p:nvCxnSpPr>
          <p:spPr>
            <a:xfrm>
              <a:off x="2487612" y="4342418"/>
              <a:ext cx="431482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upo 8">
            <a:extLst>
              <a:ext uri="{FF2B5EF4-FFF2-40B4-BE49-F238E27FC236}">
                <a16:creationId xmlns:a16="http://schemas.microsoft.com/office/drawing/2014/main" id="{FDE2C5D6-FF33-BE52-E53B-3DBE2E9F57F6}"/>
              </a:ext>
            </a:extLst>
          </p:cNvPr>
          <p:cNvGrpSpPr/>
          <p:nvPr/>
        </p:nvGrpSpPr>
        <p:grpSpPr>
          <a:xfrm>
            <a:off x="4649391" y="2437223"/>
            <a:ext cx="4478337" cy="867483"/>
            <a:chOff x="2324100" y="3628460"/>
            <a:chExt cx="4478337" cy="867483"/>
          </a:xfrm>
        </p:grpSpPr>
        <p:sp>
          <p:nvSpPr>
            <p:cNvPr id="3095" name="TextBox 34"/>
            <p:cNvSpPr txBox="1">
              <a:spLocks noChangeArrowheads="1"/>
            </p:cNvSpPr>
            <p:nvPr/>
          </p:nvSpPr>
          <p:spPr bwMode="auto">
            <a:xfrm>
              <a:off x="2324100" y="3628460"/>
              <a:ext cx="5341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Arial Narrow" pitchFamily="34" charset="0"/>
                  <a:ea typeface="微软雅黑" pitchFamily="34" charset="-122"/>
                </a:defRPr>
              </a:lvl1pPr>
              <a:lvl2pPr marL="742950" indent="-285750">
                <a:spcBef>
                  <a:spcPct val="20000"/>
                </a:spcBef>
                <a:buFont typeface="Arial" charset="0"/>
                <a:buChar char="–"/>
                <a:defRPr sz="2800">
                  <a:solidFill>
                    <a:schemeClr val="tx1"/>
                  </a:solidFill>
                  <a:latin typeface="Arial Narrow" pitchFamily="34" charset="0"/>
                  <a:ea typeface="微软雅黑" pitchFamily="34" charset="-122"/>
                </a:defRPr>
              </a:lvl2pPr>
              <a:lvl3pPr marL="1143000" indent="-228600">
                <a:spcBef>
                  <a:spcPct val="20000"/>
                </a:spcBef>
                <a:buFont typeface="Arial" charset="0"/>
                <a:buChar char="•"/>
                <a:defRPr sz="2400">
                  <a:solidFill>
                    <a:schemeClr val="tx1"/>
                  </a:solidFill>
                  <a:latin typeface="Arial Narrow" pitchFamily="34" charset="0"/>
                  <a:ea typeface="微软雅黑" pitchFamily="34" charset="-122"/>
                </a:defRPr>
              </a:lvl3pPr>
              <a:lvl4pPr marL="1600200" indent="-228600">
                <a:spcBef>
                  <a:spcPct val="20000"/>
                </a:spcBef>
                <a:buFont typeface="Arial" charset="0"/>
                <a:buChar char="–"/>
                <a:defRPr sz="2000">
                  <a:solidFill>
                    <a:schemeClr val="tx1"/>
                  </a:solidFill>
                  <a:latin typeface="Arial Narrow" pitchFamily="34" charset="0"/>
                  <a:ea typeface="微软雅黑" pitchFamily="34" charset="-122"/>
                </a:defRPr>
              </a:lvl4pPr>
              <a:lvl5pPr marL="2057400" indent="-228600">
                <a:spcBef>
                  <a:spcPct val="20000"/>
                </a:spcBef>
                <a:buFont typeface="Arial" charset="0"/>
                <a:buChar char="»"/>
                <a:defRPr sz="2000">
                  <a:solidFill>
                    <a:schemeClr val="tx1"/>
                  </a:solidFill>
                  <a:latin typeface="Arial Narrow" pitchFamily="34" charset="0"/>
                  <a:ea typeface="微软雅黑" pitchFamily="34" charset="-122"/>
                </a:defRPr>
              </a:lvl5pPr>
              <a:lvl6pPr marL="25146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6pPr>
              <a:lvl7pPr marL="29718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7pPr>
              <a:lvl8pPr marL="34290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8pPr>
              <a:lvl9pPr marL="38862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zh-CN" sz="4800" b="1" i="0" u="none" strike="noStrike" kern="1200" cap="none" spc="0" normalizeH="0" baseline="0" noProof="0" dirty="0">
                  <a:ln>
                    <a:noFill/>
                  </a:ln>
                  <a:solidFill>
                    <a:srgbClr val="3C4856"/>
                  </a:solidFill>
                  <a:effectLst/>
                  <a:uLnTx/>
                  <a:uFillTx/>
                  <a:latin typeface="Arial Nova" panose="020B0504020202020204" pitchFamily="34" charset="0"/>
                  <a:cs typeface="Arial" charset="0"/>
                </a:rPr>
                <a:t>4</a:t>
              </a:r>
              <a:endParaRPr kumimoji="0" lang="zh-CN" altLang="en-US" sz="4800" b="1" i="0" u="none" strike="noStrike" kern="1200" cap="none" spc="0" normalizeH="0" baseline="0" noProof="0" dirty="0">
                <a:ln>
                  <a:noFill/>
                </a:ln>
                <a:solidFill>
                  <a:srgbClr val="3C4856"/>
                </a:solidFill>
                <a:effectLst/>
                <a:uLnTx/>
                <a:uFillTx/>
                <a:latin typeface="Arial Nova" panose="020B0504020202020204" pitchFamily="34" charset="0"/>
                <a:cs typeface="Arial" charset="0"/>
              </a:endParaRPr>
            </a:p>
          </p:txBody>
        </p:sp>
        <p:sp>
          <p:nvSpPr>
            <p:cNvPr id="37" name="矩形 36"/>
            <p:cNvSpPr/>
            <p:nvPr/>
          </p:nvSpPr>
          <p:spPr>
            <a:xfrm>
              <a:off x="2886077" y="3831431"/>
              <a:ext cx="3811903" cy="596623"/>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err="1">
                  <a:ln>
                    <a:noFill/>
                  </a:ln>
                  <a:solidFill>
                    <a:schemeClr val="tx1"/>
                  </a:solidFill>
                  <a:effectLst/>
                  <a:uLnTx/>
                  <a:uFillTx/>
                  <a:latin typeface="Arial Nova" panose="020B0504020202020204" pitchFamily="34" charset="0"/>
                  <a:ea typeface="等线" panose="02010600030101010101" pitchFamily="2" charset="-122"/>
                </a:rPr>
                <a:t>Conclusiones</a:t>
              </a:r>
              <a:r>
                <a:rPr kumimoji="0" lang="en-US" altLang="zh-CN" sz="1800" b="1" i="0" u="none" strike="noStrike" kern="1200" cap="none" spc="0" normalizeH="0" baseline="0" noProof="0" dirty="0">
                  <a:ln>
                    <a:noFill/>
                  </a:ln>
                  <a:solidFill>
                    <a:schemeClr val="tx1"/>
                  </a:solidFill>
                  <a:effectLst/>
                  <a:uLnTx/>
                  <a:uFillTx/>
                  <a:latin typeface="Arial Nova" panose="020B0504020202020204" pitchFamily="34" charset="0"/>
                  <a:ea typeface="等线" panose="02010600030101010101" pitchFamily="2" charset="-122"/>
                </a:rPr>
                <a:t> y </a:t>
              </a:r>
              <a:r>
                <a:rPr kumimoji="0" lang="en-US" altLang="zh-CN" sz="1800" b="1" i="0" u="none" strike="noStrike" kern="1200" cap="none" spc="0" normalizeH="0" baseline="0" noProof="0" dirty="0" err="1">
                  <a:ln>
                    <a:noFill/>
                  </a:ln>
                  <a:solidFill>
                    <a:schemeClr val="tx1"/>
                  </a:solidFill>
                  <a:effectLst/>
                  <a:uLnTx/>
                  <a:uFillTx/>
                  <a:latin typeface="Arial Nova" panose="020B0504020202020204" pitchFamily="34" charset="0"/>
                  <a:ea typeface="等线" panose="02010600030101010101" pitchFamily="2" charset="-122"/>
                </a:rPr>
                <a:t>recomendaciones</a:t>
              </a:r>
              <a:endParaRPr kumimoji="0" lang="zh-CN" altLang="en-US" sz="1800" b="1" i="0" u="none" strike="noStrike" kern="1200" cap="none" spc="0" normalizeH="0" baseline="0" noProof="0" dirty="0">
                <a:ln>
                  <a:noFill/>
                </a:ln>
                <a:solidFill>
                  <a:schemeClr val="tx1"/>
                </a:solidFill>
                <a:effectLst/>
                <a:uLnTx/>
                <a:uFillTx/>
                <a:latin typeface="Arial Nova" panose="020B0504020202020204" pitchFamily="34" charset="0"/>
                <a:ea typeface="等线" panose="02010600030101010101" pitchFamily="2" charset="-122"/>
              </a:endParaRPr>
            </a:p>
          </p:txBody>
        </p:sp>
        <p:cxnSp>
          <p:nvCxnSpPr>
            <p:cNvPr id="34" name="直接连接符 33"/>
            <p:cNvCxnSpPr/>
            <p:nvPr/>
          </p:nvCxnSpPr>
          <p:spPr>
            <a:xfrm>
              <a:off x="2487612" y="4495943"/>
              <a:ext cx="431482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 name="任意多边形 23"/>
          <p:cNvSpPr/>
          <p:nvPr/>
        </p:nvSpPr>
        <p:spPr>
          <a:xfrm flipH="1">
            <a:off x="-16915" y="105746"/>
            <a:ext cx="5190978" cy="515541"/>
          </a:xfrm>
          <a:custGeom>
            <a:avLst/>
            <a:gdLst>
              <a:gd name="connsiteX0" fmla="*/ 2323883 w 2323883"/>
              <a:gd name="connsiteY0" fmla="*/ 0 h 688369"/>
              <a:gd name="connsiteX1" fmla="*/ 2034284 w 2323883"/>
              <a:gd name="connsiteY1" fmla="*/ 0 h 688369"/>
              <a:gd name="connsiteX2" fmla="*/ 719189 w 2323883"/>
              <a:gd name="connsiteY2" fmla="*/ 0 h 688369"/>
              <a:gd name="connsiteX3" fmla="*/ 344184 w 2323883"/>
              <a:gd name="connsiteY3" fmla="*/ 0 h 688369"/>
              <a:gd name="connsiteX4" fmla="*/ 0 w 2323883"/>
              <a:gd name="connsiteY4" fmla="*/ 344185 h 688369"/>
              <a:gd name="connsiteX5" fmla="*/ 344184 w 2323883"/>
              <a:gd name="connsiteY5" fmla="*/ 688369 h 688369"/>
              <a:gd name="connsiteX6" fmla="*/ 719189 w 2323883"/>
              <a:gd name="connsiteY6" fmla="*/ 688369 h 688369"/>
              <a:gd name="connsiteX7" fmla="*/ 2034284 w 2323883"/>
              <a:gd name="connsiteY7" fmla="*/ 688369 h 688369"/>
              <a:gd name="connsiteX8" fmla="*/ 2323883 w 2323883"/>
              <a:gd name="connsiteY8" fmla="*/ 688369 h 6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883" h="688369">
                <a:moveTo>
                  <a:pt x="2323883" y="0"/>
                </a:moveTo>
                <a:lnTo>
                  <a:pt x="2034284" y="0"/>
                </a:lnTo>
                <a:lnTo>
                  <a:pt x="719189" y="0"/>
                </a:lnTo>
                <a:lnTo>
                  <a:pt x="344184" y="0"/>
                </a:lnTo>
                <a:lnTo>
                  <a:pt x="0" y="344185"/>
                </a:lnTo>
                <a:lnTo>
                  <a:pt x="344184" y="688369"/>
                </a:lnTo>
                <a:lnTo>
                  <a:pt x="719189" y="688369"/>
                </a:lnTo>
                <a:lnTo>
                  <a:pt x="2034284" y="688369"/>
                </a:lnTo>
                <a:lnTo>
                  <a:pt x="2323883" y="688369"/>
                </a:lnTo>
                <a:close/>
              </a:path>
            </a:pathLst>
          </a:custGeom>
          <a:gradFill>
            <a:gsLst>
              <a:gs pos="0">
                <a:schemeClr val="accent1"/>
              </a:gs>
              <a:gs pos="51000">
                <a:schemeClr val="accent1">
                  <a:lumMod val="40000"/>
                  <a:lumOff val="60000"/>
                </a:schemeClr>
              </a:gs>
              <a:gs pos="49000">
                <a:schemeClr val="accent1">
                  <a:lumMod val="60000"/>
                  <a:lumOff val="40000"/>
                </a:schemeClr>
              </a:gs>
              <a:gs pos="100000">
                <a:schemeClr val="accent1"/>
              </a:gs>
            </a:gsLst>
            <a:lin ang="16200000" scaled="1"/>
          </a:gradFill>
          <a:ln w="12700" cap="flat" cmpd="sng" algn="ctr">
            <a:noFill/>
            <a:prstDash val="solid"/>
            <a:miter lim="800000"/>
          </a:ln>
          <a:effectLst>
            <a:outerShdw blurRad="50800" dist="38100" dir="2700000" algn="tl" rotWithShape="0">
              <a:prstClr val="black">
                <a:alpha val="20000"/>
              </a:prstClr>
            </a:outerShdw>
          </a:effectLst>
        </p:spPr>
        <p:txBody>
          <a:bodyPr lIns="0" rIns="216000" bIns="0" anchor="ctr"/>
          <a:lstStyle/>
          <a:p>
            <a:pPr lvl="0" algn="ctr">
              <a:defRPr/>
            </a:pPr>
            <a:r>
              <a:rPr lang="en-US" altLang="zh-CN" sz="2000" b="1" kern="0" dirty="0">
                <a:solidFill>
                  <a:prstClr val="white"/>
                </a:solidFill>
                <a:latin typeface="Arial Nova" panose="020B0504020202020204" pitchFamily="34" charset="0"/>
                <a:ea typeface="微软雅黑" panose="020B0503020204020204" pitchFamily="34" charset="-122"/>
                <a:cs typeface="Arial" panose="020B0604020202020204" pitchFamily="34" charset="0"/>
              </a:rPr>
              <a:t>INTEGRACIÓN DE LA TESIS</a:t>
            </a:r>
            <a:endParaRPr kumimoji="0" lang="zh-CN" altLang="en-US" sz="2000" b="1" i="0" u="none" strike="noStrike" kern="0" cap="none" spc="0" normalizeH="0" baseline="0" noProof="0" dirty="0">
              <a:ln>
                <a:noFill/>
              </a:ln>
              <a:solidFill>
                <a:prstClr val="white"/>
              </a:solidFill>
              <a:effectLst/>
              <a:uLnTx/>
              <a:uFillTx/>
              <a:latin typeface="Arial Nova" panose="020B0504020202020204" pitchFamily="34" charset="0"/>
              <a:ea typeface="微软雅黑" panose="020B0503020204020204" pitchFamily="34" charset="-122"/>
              <a:cs typeface="Arial" panose="020B0604020202020204" pitchFamily="34" charset="0"/>
            </a:endParaRPr>
          </a:p>
        </p:txBody>
      </p:sp>
      <p:grpSp>
        <p:nvGrpSpPr>
          <p:cNvPr id="5" name="Grupo 4">
            <a:extLst>
              <a:ext uri="{FF2B5EF4-FFF2-40B4-BE49-F238E27FC236}">
                <a16:creationId xmlns:a16="http://schemas.microsoft.com/office/drawing/2014/main" id="{664416FA-68E8-1928-86D3-0A4AFC4D6075}"/>
              </a:ext>
            </a:extLst>
          </p:cNvPr>
          <p:cNvGrpSpPr/>
          <p:nvPr/>
        </p:nvGrpSpPr>
        <p:grpSpPr>
          <a:xfrm>
            <a:off x="4648815" y="3656826"/>
            <a:ext cx="4478337" cy="830997"/>
            <a:chOff x="2314720" y="4315435"/>
            <a:chExt cx="4478337" cy="830997"/>
          </a:xfrm>
        </p:grpSpPr>
        <p:sp>
          <p:nvSpPr>
            <p:cNvPr id="2" name="TextBox 34">
              <a:extLst>
                <a:ext uri="{FF2B5EF4-FFF2-40B4-BE49-F238E27FC236}">
                  <a16:creationId xmlns:a16="http://schemas.microsoft.com/office/drawing/2014/main" id="{4A37A9AA-EC7F-B07C-04C1-8FE7EA84ACB2}"/>
                </a:ext>
              </a:extLst>
            </p:cNvPr>
            <p:cNvSpPr txBox="1">
              <a:spLocks noChangeArrowheads="1"/>
            </p:cNvSpPr>
            <p:nvPr/>
          </p:nvSpPr>
          <p:spPr bwMode="auto">
            <a:xfrm>
              <a:off x="2314720" y="4315435"/>
              <a:ext cx="5341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Arial Narrow" pitchFamily="34" charset="0"/>
                  <a:ea typeface="微软雅黑" pitchFamily="34" charset="-122"/>
                </a:defRPr>
              </a:lvl1pPr>
              <a:lvl2pPr marL="742950" indent="-285750">
                <a:spcBef>
                  <a:spcPct val="20000"/>
                </a:spcBef>
                <a:buFont typeface="Arial" charset="0"/>
                <a:buChar char="–"/>
                <a:defRPr sz="2800">
                  <a:solidFill>
                    <a:schemeClr val="tx1"/>
                  </a:solidFill>
                  <a:latin typeface="Arial Narrow" pitchFamily="34" charset="0"/>
                  <a:ea typeface="微软雅黑" pitchFamily="34" charset="-122"/>
                </a:defRPr>
              </a:lvl2pPr>
              <a:lvl3pPr marL="1143000" indent="-228600">
                <a:spcBef>
                  <a:spcPct val="20000"/>
                </a:spcBef>
                <a:buFont typeface="Arial" charset="0"/>
                <a:buChar char="•"/>
                <a:defRPr sz="2400">
                  <a:solidFill>
                    <a:schemeClr val="tx1"/>
                  </a:solidFill>
                  <a:latin typeface="Arial Narrow" pitchFamily="34" charset="0"/>
                  <a:ea typeface="微软雅黑" pitchFamily="34" charset="-122"/>
                </a:defRPr>
              </a:lvl3pPr>
              <a:lvl4pPr marL="1600200" indent="-228600">
                <a:spcBef>
                  <a:spcPct val="20000"/>
                </a:spcBef>
                <a:buFont typeface="Arial" charset="0"/>
                <a:buChar char="–"/>
                <a:defRPr sz="2000">
                  <a:solidFill>
                    <a:schemeClr val="tx1"/>
                  </a:solidFill>
                  <a:latin typeface="Arial Narrow" pitchFamily="34" charset="0"/>
                  <a:ea typeface="微软雅黑" pitchFamily="34" charset="-122"/>
                </a:defRPr>
              </a:lvl4pPr>
              <a:lvl5pPr marL="2057400" indent="-228600">
                <a:spcBef>
                  <a:spcPct val="20000"/>
                </a:spcBef>
                <a:buFont typeface="Arial" charset="0"/>
                <a:buChar char="»"/>
                <a:defRPr sz="2000">
                  <a:solidFill>
                    <a:schemeClr val="tx1"/>
                  </a:solidFill>
                  <a:latin typeface="Arial Narrow" pitchFamily="34" charset="0"/>
                  <a:ea typeface="微软雅黑" pitchFamily="34" charset="-122"/>
                </a:defRPr>
              </a:lvl5pPr>
              <a:lvl6pPr marL="25146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6pPr>
              <a:lvl7pPr marL="29718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7pPr>
              <a:lvl8pPr marL="34290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8pPr>
              <a:lvl9pPr marL="3886200" indent="-228600"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lang="en-US" altLang="zh-CN" sz="4800" b="1" dirty="0">
                  <a:solidFill>
                    <a:srgbClr val="3C4856"/>
                  </a:solidFill>
                  <a:latin typeface="Arial Nova" panose="020B0504020202020204" pitchFamily="34" charset="0"/>
                  <a:cs typeface="Arial" charset="0"/>
                </a:rPr>
                <a:t>5</a:t>
              </a:r>
              <a:endParaRPr kumimoji="0" lang="zh-CN" altLang="en-US" sz="4800" b="1" i="0" u="none" strike="noStrike" kern="1200" cap="none" spc="0" normalizeH="0" baseline="0" noProof="0" dirty="0">
                <a:ln>
                  <a:noFill/>
                </a:ln>
                <a:solidFill>
                  <a:srgbClr val="3C4856"/>
                </a:solidFill>
                <a:effectLst/>
                <a:uLnTx/>
                <a:uFillTx/>
                <a:latin typeface="Arial Nova" panose="020B0504020202020204" pitchFamily="34" charset="0"/>
                <a:cs typeface="Arial" charset="0"/>
              </a:endParaRPr>
            </a:p>
          </p:txBody>
        </p:sp>
        <p:sp>
          <p:nvSpPr>
            <p:cNvPr id="3" name="矩形 36">
              <a:extLst>
                <a:ext uri="{FF2B5EF4-FFF2-40B4-BE49-F238E27FC236}">
                  <a16:creationId xmlns:a16="http://schemas.microsoft.com/office/drawing/2014/main" id="{55588D26-B63F-80C4-A07A-F043ED38862F}"/>
                </a:ext>
              </a:extLst>
            </p:cNvPr>
            <p:cNvSpPr/>
            <p:nvPr/>
          </p:nvSpPr>
          <p:spPr>
            <a:xfrm>
              <a:off x="2876697" y="4518407"/>
              <a:ext cx="3811903" cy="426244"/>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err="1">
                  <a:ln>
                    <a:noFill/>
                  </a:ln>
                  <a:solidFill>
                    <a:schemeClr val="tx1"/>
                  </a:solidFill>
                  <a:effectLst/>
                  <a:uLnTx/>
                  <a:uFillTx/>
                  <a:latin typeface="Arial Nova" panose="020B0504020202020204" pitchFamily="34" charset="0"/>
                  <a:ea typeface="等线" panose="02010600030101010101" pitchFamily="2" charset="-122"/>
                </a:rPr>
                <a:t>Bibliografía</a:t>
              </a:r>
              <a:r>
                <a:rPr kumimoji="0" lang="en-US" altLang="zh-CN" sz="2000" b="1" i="0" u="none" strike="noStrike" kern="1200" cap="none" spc="0" normalizeH="0" noProof="0" dirty="0">
                  <a:ln>
                    <a:noFill/>
                  </a:ln>
                  <a:solidFill>
                    <a:srgbClr val="FFFFFF"/>
                  </a:solidFill>
                  <a:effectLst/>
                  <a:uLnTx/>
                  <a:uFillTx/>
                  <a:latin typeface="Arial Nova" panose="020B0504020202020204" pitchFamily="34" charset="0"/>
                  <a:ea typeface="等线" panose="02010600030101010101" pitchFamily="2" charset="-122"/>
                </a:rPr>
                <a:t> </a:t>
              </a:r>
              <a:r>
                <a:rPr kumimoji="0" lang="en-US" altLang="zh-CN" sz="2000" b="1" i="0" u="none" strike="noStrike" kern="1200" cap="none" spc="0" normalizeH="0" noProof="0" dirty="0">
                  <a:ln>
                    <a:noFill/>
                  </a:ln>
                  <a:solidFill>
                    <a:schemeClr val="tx1"/>
                  </a:solidFill>
                  <a:effectLst/>
                  <a:uLnTx/>
                  <a:uFillTx/>
                  <a:latin typeface="Arial Nova" panose="020B0504020202020204" pitchFamily="34" charset="0"/>
                  <a:ea typeface="等线" panose="02010600030101010101" pitchFamily="2" charset="-122"/>
                </a:rPr>
                <a:t>y </a:t>
              </a:r>
              <a:r>
                <a:rPr kumimoji="0" lang="en-US" altLang="zh-CN" sz="2000" b="1" i="0" u="none" strike="noStrike" kern="1200" cap="none" spc="0" normalizeH="0" noProof="0" dirty="0" err="1">
                  <a:ln>
                    <a:noFill/>
                  </a:ln>
                  <a:solidFill>
                    <a:schemeClr val="tx1"/>
                  </a:solidFill>
                  <a:effectLst/>
                  <a:uLnTx/>
                  <a:uFillTx/>
                  <a:latin typeface="Arial Nova" panose="020B0504020202020204" pitchFamily="34" charset="0"/>
                  <a:ea typeface="等线" panose="02010600030101010101" pitchFamily="2" charset="-122"/>
                </a:rPr>
                <a:t>anexos</a:t>
              </a:r>
              <a:endParaRPr kumimoji="0" lang="zh-CN" altLang="en-US" sz="2000" b="1" i="0" u="none" strike="noStrike" kern="1200" cap="none" spc="0" normalizeH="0" baseline="0" noProof="0" dirty="0">
                <a:ln>
                  <a:noFill/>
                </a:ln>
                <a:solidFill>
                  <a:schemeClr val="tx1"/>
                </a:solidFill>
                <a:effectLst/>
                <a:uLnTx/>
                <a:uFillTx/>
                <a:latin typeface="Arial Nova" panose="020B0504020202020204" pitchFamily="34" charset="0"/>
                <a:ea typeface="等线" panose="02010600030101010101" pitchFamily="2" charset="-122"/>
              </a:endParaRPr>
            </a:p>
          </p:txBody>
        </p:sp>
        <p:cxnSp>
          <p:nvCxnSpPr>
            <p:cNvPr id="4" name="直接连接符 33">
              <a:extLst>
                <a:ext uri="{FF2B5EF4-FFF2-40B4-BE49-F238E27FC236}">
                  <a16:creationId xmlns:a16="http://schemas.microsoft.com/office/drawing/2014/main" id="{2643C34A-191F-B40E-B047-3C61C4045871}"/>
                </a:ext>
              </a:extLst>
            </p:cNvPr>
            <p:cNvCxnSpPr/>
            <p:nvPr/>
          </p:nvCxnSpPr>
          <p:spPr>
            <a:xfrm>
              <a:off x="2478232" y="5024422"/>
              <a:ext cx="431482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CuadroTexto 11">
            <a:extLst>
              <a:ext uri="{FF2B5EF4-FFF2-40B4-BE49-F238E27FC236}">
                <a16:creationId xmlns:a16="http://schemas.microsoft.com/office/drawing/2014/main" id="{D300987D-0F78-D6B6-A666-4069AE18A213}"/>
              </a:ext>
            </a:extLst>
          </p:cNvPr>
          <p:cNvSpPr txBox="1"/>
          <p:nvPr/>
        </p:nvSpPr>
        <p:spPr>
          <a:xfrm>
            <a:off x="685016" y="1551240"/>
            <a:ext cx="3630952" cy="1695721"/>
          </a:xfrm>
          <a:prstGeom prst="rect">
            <a:avLst/>
          </a:prstGeom>
          <a:noFill/>
        </p:spPr>
        <p:txBody>
          <a:bodyPr wrap="square">
            <a:spAutoFit/>
          </a:bodyPr>
          <a:lstStyle/>
          <a:p>
            <a:pPr marL="342900" lvl="0" indent="-342900">
              <a:lnSpc>
                <a:spcPct val="107000"/>
              </a:lnSpc>
              <a:buFont typeface="Calibri" panose="020F0502020204030204" pitchFamily="34" charset="0"/>
              <a:buChar char="-"/>
            </a:pPr>
            <a:r>
              <a:rPr lang="es-MX" sz="1400" kern="100" dirty="0">
                <a:effectLst/>
                <a:latin typeface="Arial Nova" panose="020B0504020202020204" pitchFamily="34" charset="0"/>
                <a:ea typeface="Calibri" panose="020F0502020204030204" pitchFamily="34" charset="0"/>
                <a:cs typeface="Times New Roman" panose="02020603050405020304" pitchFamily="18" charset="0"/>
              </a:rPr>
              <a:t>Glosario de términos (opcional)</a:t>
            </a:r>
          </a:p>
          <a:p>
            <a:pPr marL="342900" lvl="0" indent="-342900">
              <a:lnSpc>
                <a:spcPct val="107000"/>
              </a:lnSpc>
              <a:buFont typeface="Calibri" panose="020F0502020204030204" pitchFamily="34" charset="0"/>
              <a:buChar char="-"/>
            </a:pPr>
            <a:r>
              <a:rPr lang="es-MX" sz="1400" kern="100" dirty="0">
                <a:effectLst/>
                <a:latin typeface="Arial Nova" panose="020B0504020202020204" pitchFamily="34" charset="0"/>
                <a:ea typeface="Calibri" panose="020F0502020204030204" pitchFamily="34" charset="0"/>
                <a:cs typeface="Times New Roman" panose="02020603050405020304" pitchFamily="18" charset="0"/>
              </a:rPr>
              <a:t>Introducción</a:t>
            </a:r>
          </a:p>
          <a:p>
            <a:pPr marL="342900" lvl="0" indent="-342900">
              <a:lnSpc>
                <a:spcPct val="107000"/>
              </a:lnSpc>
              <a:buFont typeface="Calibri" panose="020F0502020204030204" pitchFamily="34" charset="0"/>
              <a:buChar char="-"/>
            </a:pPr>
            <a:r>
              <a:rPr lang="es-MX" sz="1400" kern="100" dirty="0">
                <a:effectLst/>
                <a:latin typeface="Arial Nova" panose="020B0504020202020204" pitchFamily="34" charset="0"/>
                <a:ea typeface="Calibri" panose="020F0502020204030204" pitchFamily="34" charset="0"/>
                <a:cs typeface="Times New Roman" panose="02020603050405020304" pitchFamily="18" charset="0"/>
              </a:rPr>
              <a:t>Problemática</a:t>
            </a:r>
          </a:p>
          <a:p>
            <a:pPr marL="342900" lvl="0" indent="-342900">
              <a:lnSpc>
                <a:spcPct val="107000"/>
              </a:lnSpc>
              <a:buFont typeface="Calibri" panose="020F0502020204030204" pitchFamily="34" charset="0"/>
              <a:buChar char="-"/>
            </a:pPr>
            <a:r>
              <a:rPr lang="es-MX" sz="1400" kern="100" dirty="0">
                <a:effectLst/>
                <a:latin typeface="Arial Nova" panose="020B0504020202020204" pitchFamily="34" charset="0"/>
                <a:ea typeface="Calibri" panose="020F0502020204030204" pitchFamily="34" charset="0"/>
                <a:cs typeface="Times New Roman" panose="02020603050405020304" pitchFamily="18" charset="0"/>
              </a:rPr>
              <a:t>Justificación</a:t>
            </a:r>
          </a:p>
          <a:p>
            <a:pPr marL="342900" lvl="0" indent="-342900">
              <a:lnSpc>
                <a:spcPct val="107000"/>
              </a:lnSpc>
              <a:buFont typeface="Calibri" panose="020F0502020204030204" pitchFamily="34" charset="0"/>
              <a:buChar char="-"/>
            </a:pPr>
            <a:r>
              <a:rPr lang="es-MX" sz="1400" kern="100" dirty="0">
                <a:effectLst/>
                <a:latin typeface="Arial Nova" panose="020B0504020202020204" pitchFamily="34" charset="0"/>
                <a:ea typeface="Calibri" panose="020F0502020204030204" pitchFamily="34" charset="0"/>
                <a:cs typeface="Times New Roman" panose="02020603050405020304" pitchFamily="18" charset="0"/>
              </a:rPr>
              <a:t>Preguntas de investigación</a:t>
            </a:r>
          </a:p>
          <a:p>
            <a:pPr marL="342900" lvl="0" indent="-342900">
              <a:lnSpc>
                <a:spcPct val="107000"/>
              </a:lnSpc>
              <a:buFont typeface="Calibri" panose="020F0502020204030204" pitchFamily="34" charset="0"/>
              <a:buChar char="-"/>
            </a:pPr>
            <a:r>
              <a:rPr lang="es-MX" sz="1400" kern="100" dirty="0">
                <a:effectLst/>
                <a:latin typeface="Arial Nova" panose="020B0504020202020204" pitchFamily="34" charset="0"/>
                <a:ea typeface="Calibri" panose="020F0502020204030204" pitchFamily="34" charset="0"/>
                <a:cs typeface="Times New Roman" panose="02020603050405020304" pitchFamily="18" charset="0"/>
              </a:rPr>
              <a:t>Objetivos (General y específicos)</a:t>
            </a:r>
          </a:p>
          <a:p>
            <a:pPr marL="342900" lvl="0" indent="-342900">
              <a:lnSpc>
                <a:spcPct val="107000"/>
              </a:lnSpc>
              <a:spcAft>
                <a:spcPts val="800"/>
              </a:spcAft>
              <a:buFont typeface="Calibri" panose="020F0502020204030204" pitchFamily="34" charset="0"/>
              <a:buChar char="-"/>
            </a:pPr>
            <a:r>
              <a:rPr lang="es-MX" sz="1400" kern="100" dirty="0">
                <a:effectLst/>
                <a:latin typeface="Arial Nova" panose="020B0504020202020204" pitchFamily="34" charset="0"/>
                <a:ea typeface="Calibri" panose="020F0502020204030204" pitchFamily="34" charset="0"/>
                <a:cs typeface="Times New Roman" panose="02020603050405020304" pitchFamily="18" charset="0"/>
              </a:rPr>
              <a:t>Hipótesis</a:t>
            </a:r>
          </a:p>
        </p:txBody>
      </p:sp>
      <p:sp>
        <p:nvSpPr>
          <p:cNvPr id="15" name="CuadroTexto 14">
            <a:extLst>
              <a:ext uri="{FF2B5EF4-FFF2-40B4-BE49-F238E27FC236}">
                <a16:creationId xmlns:a16="http://schemas.microsoft.com/office/drawing/2014/main" id="{02949FE4-C0A0-B78D-8BD5-EF3235EABF93}"/>
              </a:ext>
            </a:extLst>
          </p:cNvPr>
          <p:cNvSpPr txBox="1"/>
          <p:nvPr/>
        </p:nvSpPr>
        <p:spPr>
          <a:xfrm>
            <a:off x="618484" y="4006385"/>
            <a:ext cx="3748259" cy="543162"/>
          </a:xfrm>
          <a:prstGeom prst="rect">
            <a:avLst/>
          </a:prstGeom>
          <a:noFill/>
        </p:spPr>
        <p:txBody>
          <a:bodyPr wrap="square">
            <a:spAutoFit/>
          </a:bodyPr>
          <a:lstStyle/>
          <a:p>
            <a:pPr marL="342900" lvl="0" indent="-342900">
              <a:lnSpc>
                <a:spcPct val="107000"/>
              </a:lnSpc>
              <a:buFont typeface="Calibri" panose="020F0502020204030204" pitchFamily="34" charset="0"/>
              <a:buChar char="-"/>
            </a:pPr>
            <a:r>
              <a:rPr lang="es-MX" sz="1400" kern="100" dirty="0">
                <a:effectLst/>
                <a:latin typeface="Arial Nova" panose="020B0504020202020204" pitchFamily="34" charset="0"/>
                <a:ea typeface="Calibri" panose="020F0502020204030204" pitchFamily="34" charset="0"/>
                <a:cs typeface="Times New Roman" panose="02020603050405020304" pitchFamily="18" charset="0"/>
              </a:rPr>
              <a:t>Estado del arte</a:t>
            </a:r>
          </a:p>
          <a:p>
            <a:pPr marL="342900" lvl="0" indent="-342900">
              <a:lnSpc>
                <a:spcPct val="107000"/>
              </a:lnSpc>
              <a:spcAft>
                <a:spcPts val="800"/>
              </a:spcAft>
              <a:buFont typeface="Calibri" panose="020F0502020204030204" pitchFamily="34" charset="0"/>
              <a:buChar char="-"/>
            </a:pPr>
            <a:r>
              <a:rPr lang="es-MX" sz="1400" kern="100" dirty="0">
                <a:effectLst/>
                <a:latin typeface="Arial Nova" panose="020B0504020202020204" pitchFamily="34" charset="0"/>
                <a:ea typeface="Calibri" panose="020F0502020204030204" pitchFamily="34" charset="0"/>
                <a:cs typeface="Times New Roman" panose="02020603050405020304" pitchFamily="18" charset="0"/>
              </a:rPr>
              <a:t>Marco conceptual</a:t>
            </a:r>
          </a:p>
        </p:txBody>
      </p:sp>
      <p:sp>
        <p:nvSpPr>
          <p:cNvPr id="17" name="CuadroTexto 16">
            <a:extLst>
              <a:ext uri="{FF2B5EF4-FFF2-40B4-BE49-F238E27FC236}">
                <a16:creationId xmlns:a16="http://schemas.microsoft.com/office/drawing/2014/main" id="{C0196BA5-DB35-F962-42CD-109191235A46}"/>
              </a:ext>
            </a:extLst>
          </p:cNvPr>
          <p:cNvSpPr txBox="1"/>
          <p:nvPr/>
        </p:nvSpPr>
        <p:spPr>
          <a:xfrm>
            <a:off x="5215025" y="1414063"/>
            <a:ext cx="3288175" cy="773673"/>
          </a:xfrm>
          <a:prstGeom prst="rect">
            <a:avLst/>
          </a:prstGeom>
          <a:noFill/>
        </p:spPr>
        <p:txBody>
          <a:bodyPr wrap="square">
            <a:spAutoFit/>
          </a:bodyPr>
          <a:lstStyle/>
          <a:p>
            <a:pPr marL="342900" lvl="0" indent="-342900">
              <a:lnSpc>
                <a:spcPct val="107000"/>
              </a:lnSpc>
              <a:buFont typeface="Calibri" panose="020F0502020204030204" pitchFamily="34" charset="0"/>
              <a:buChar char="-"/>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Generalidades</a:t>
            </a:r>
          </a:p>
          <a:p>
            <a:pPr marL="342900" lvl="0" indent="-342900">
              <a:lnSpc>
                <a:spcPct val="107000"/>
              </a:lnSpc>
              <a:buFont typeface="Calibri" panose="020F0502020204030204" pitchFamily="34" charset="0"/>
              <a:buChar char="-"/>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Metodología por objetivo</a:t>
            </a:r>
          </a:p>
          <a:p>
            <a:pPr marL="342900" lvl="0" indent="-342900">
              <a:lnSpc>
                <a:spcPct val="107000"/>
              </a:lnSpc>
              <a:spcAft>
                <a:spcPts val="800"/>
              </a:spcAft>
              <a:buFont typeface="Calibri" panose="020F0502020204030204" pitchFamily="34" charset="0"/>
              <a:buChar char="-"/>
            </a:pPr>
            <a:r>
              <a:rPr lang="es-MX" sz="1400" kern="100" dirty="0">
                <a:effectLst/>
                <a:latin typeface="Calibri" panose="020F0502020204030204" pitchFamily="34" charset="0"/>
                <a:ea typeface="Calibri" panose="020F0502020204030204" pitchFamily="34" charset="0"/>
                <a:cs typeface="Times New Roman" panose="02020603050405020304" pitchFamily="18" charset="0"/>
              </a:rPr>
              <a:t>Resultados y discusiones</a:t>
            </a:r>
          </a:p>
        </p:txBody>
      </p:sp>
    </p:spTree>
    <p:extLst>
      <p:ext uri="{BB962C8B-B14F-4D97-AF65-F5344CB8AC3E}">
        <p14:creationId xmlns:p14="http://schemas.microsoft.com/office/powerpoint/2010/main" val="38960584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23"/>
          <p:cNvSpPr/>
          <p:nvPr/>
        </p:nvSpPr>
        <p:spPr>
          <a:xfrm flipH="1">
            <a:off x="0" y="521495"/>
            <a:ext cx="2713436" cy="515541"/>
          </a:xfrm>
          <a:custGeom>
            <a:avLst/>
            <a:gdLst>
              <a:gd name="connsiteX0" fmla="*/ 2323883 w 2323883"/>
              <a:gd name="connsiteY0" fmla="*/ 0 h 688369"/>
              <a:gd name="connsiteX1" fmla="*/ 2034284 w 2323883"/>
              <a:gd name="connsiteY1" fmla="*/ 0 h 688369"/>
              <a:gd name="connsiteX2" fmla="*/ 719189 w 2323883"/>
              <a:gd name="connsiteY2" fmla="*/ 0 h 688369"/>
              <a:gd name="connsiteX3" fmla="*/ 344184 w 2323883"/>
              <a:gd name="connsiteY3" fmla="*/ 0 h 688369"/>
              <a:gd name="connsiteX4" fmla="*/ 0 w 2323883"/>
              <a:gd name="connsiteY4" fmla="*/ 344185 h 688369"/>
              <a:gd name="connsiteX5" fmla="*/ 344184 w 2323883"/>
              <a:gd name="connsiteY5" fmla="*/ 688369 h 688369"/>
              <a:gd name="connsiteX6" fmla="*/ 719189 w 2323883"/>
              <a:gd name="connsiteY6" fmla="*/ 688369 h 688369"/>
              <a:gd name="connsiteX7" fmla="*/ 2034284 w 2323883"/>
              <a:gd name="connsiteY7" fmla="*/ 688369 h 688369"/>
              <a:gd name="connsiteX8" fmla="*/ 2323883 w 2323883"/>
              <a:gd name="connsiteY8" fmla="*/ 688369 h 6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883" h="688369">
                <a:moveTo>
                  <a:pt x="2323883" y="0"/>
                </a:moveTo>
                <a:lnTo>
                  <a:pt x="2034284" y="0"/>
                </a:lnTo>
                <a:lnTo>
                  <a:pt x="719189" y="0"/>
                </a:lnTo>
                <a:lnTo>
                  <a:pt x="344184" y="0"/>
                </a:lnTo>
                <a:lnTo>
                  <a:pt x="0" y="344185"/>
                </a:lnTo>
                <a:lnTo>
                  <a:pt x="344184" y="688369"/>
                </a:lnTo>
                <a:lnTo>
                  <a:pt x="719189" y="688369"/>
                </a:lnTo>
                <a:lnTo>
                  <a:pt x="2034284" y="688369"/>
                </a:lnTo>
                <a:lnTo>
                  <a:pt x="2323883" y="688369"/>
                </a:lnTo>
                <a:close/>
              </a:path>
            </a:pathLst>
          </a:custGeom>
          <a:gradFill>
            <a:gsLst>
              <a:gs pos="0">
                <a:schemeClr val="accent1"/>
              </a:gs>
              <a:gs pos="51000">
                <a:schemeClr val="accent1">
                  <a:lumMod val="40000"/>
                  <a:lumOff val="60000"/>
                </a:schemeClr>
              </a:gs>
              <a:gs pos="49000">
                <a:schemeClr val="accent1">
                  <a:lumMod val="60000"/>
                  <a:lumOff val="40000"/>
                </a:schemeClr>
              </a:gs>
              <a:gs pos="100000">
                <a:schemeClr val="accent1"/>
              </a:gs>
            </a:gsLst>
            <a:lin ang="16200000" scaled="1"/>
          </a:gradFill>
          <a:ln w="12700" cap="flat" cmpd="sng" algn="ctr">
            <a:noFill/>
            <a:prstDash val="solid"/>
            <a:miter lim="800000"/>
          </a:ln>
          <a:effectLst>
            <a:outerShdw blurRad="50800" dist="38100" dir="2700000" algn="tl" rotWithShape="0">
              <a:prstClr val="black">
                <a:alpha val="20000"/>
              </a:prstClr>
            </a:outerShdw>
          </a:effectLst>
        </p:spPr>
        <p:txBody>
          <a:bodyPr lIns="0" rIns="216000" bIns="0" anchor="ctr"/>
          <a:lstStyle/>
          <a:p>
            <a:pPr lvl="0" algn="ctr">
              <a:defRPr/>
            </a:pPr>
            <a:r>
              <a:rPr lang="en-US" altLang="zh-CN" sz="2400" b="1" kern="0" noProof="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Capitulo</a:t>
            </a:r>
            <a:endPar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 name="Grupo 3">
            <a:extLst>
              <a:ext uri="{FF2B5EF4-FFF2-40B4-BE49-F238E27FC236}">
                <a16:creationId xmlns:a16="http://schemas.microsoft.com/office/drawing/2014/main" id="{267C84DB-7E6D-0649-8991-38069EEFFD7D}"/>
              </a:ext>
            </a:extLst>
          </p:cNvPr>
          <p:cNvGrpSpPr/>
          <p:nvPr/>
        </p:nvGrpSpPr>
        <p:grpSpPr>
          <a:xfrm>
            <a:off x="2156731" y="140038"/>
            <a:ext cx="5418015" cy="4818316"/>
            <a:chOff x="3022600" y="656036"/>
            <a:chExt cx="3276600" cy="3276600"/>
          </a:xfrm>
        </p:grpSpPr>
        <p:sp>
          <p:nvSpPr>
            <p:cNvPr id="20" name="椭圆 19"/>
            <p:cNvSpPr/>
            <p:nvPr/>
          </p:nvSpPr>
          <p:spPr>
            <a:xfrm>
              <a:off x="3022600" y="656036"/>
              <a:ext cx="3276600" cy="3276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椭圆 1"/>
            <p:cNvSpPr/>
            <p:nvPr/>
          </p:nvSpPr>
          <p:spPr>
            <a:xfrm>
              <a:off x="3514794" y="1148230"/>
              <a:ext cx="2292212" cy="2292212"/>
            </a:xfrm>
            <a:prstGeom prst="ellipse">
              <a:avLst/>
            </a:prstGeom>
            <a:solidFill>
              <a:srgbClr val="66CCFF">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chemeClr val="tx1"/>
                </a:solidFill>
                <a:effectLst/>
                <a:uLnTx/>
                <a:uFillTx/>
                <a:latin typeface="Calibri" panose="020F0502020204030204"/>
                <a:ea typeface="等线" panose="02010600030101010101" pitchFamily="2" charset="-122"/>
                <a:cs typeface="+mn-cs"/>
              </a:endParaRPr>
            </a:p>
          </p:txBody>
        </p:sp>
        <p:sp>
          <p:nvSpPr>
            <p:cNvPr id="17" name="椭圆 16"/>
            <p:cNvSpPr/>
            <p:nvPr/>
          </p:nvSpPr>
          <p:spPr>
            <a:xfrm>
              <a:off x="3331764" y="965200"/>
              <a:ext cx="2658272" cy="265827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3" name="文本框 2"/>
          <p:cNvSpPr txBox="1"/>
          <p:nvPr/>
        </p:nvSpPr>
        <p:spPr>
          <a:xfrm>
            <a:off x="4298915" y="1533533"/>
            <a:ext cx="1133644" cy="101566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6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文本框 20"/>
          <p:cNvSpPr txBox="1"/>
          <p:nvPr/>
        </p:nvSpPr>
        <p:spPr>
          <a:xfrm>
            <a:off x="3123113" y="2686245"/>
            <a:ext cx="3485249" cy="6463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effectLst/>
                <a:uLnTx/>
                <a:uFillTx/>
                <a:latin typeface="微软雅黑" panose="020B0503020204020204" pitchFamily="34" charset="-122"/>
                <a:ea typeface="微软雅黑" panose="020B0503020204020204" pitchFamily="34" charset="-122"/>
                <a:cs typeface="+mn-cs"/>
              </a:rPr>
              <a:t>Generalidades</a:t>
            </a:r>
            <a:endParaRPr kumimoji="0" lang="zh-CN" altLang="en-US" sz="3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 y="2997200"/>
            <a:ext cx="2392304" cy="2146300"/>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3362393"/>
            <a:ext cx="2651224" cy="1580338"/>
          </a:xfrm>
          <a:prstGeom prst="rect">
            <a:avLst/>
          </a:prstGeom>
        </p:spPr>
      </p:pic>
    </p:spTree>
    <p:extLst>
      <p:ext uri="{BB962C8B-B14F-4D97-AF65-F5344CB8AC3E}">
        <p14:creationId xmlns:p14="http://schemas.microsoft.com/office/powerpoint/2010/main" val="30016741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GLOSARIO DE TÉRMINOS</a:t>
            </a:r>
            <a:endParaRPr lang="zh-CN" altLang="en-US" sz="2800" dirty="0">
              <a:solidFill>
                <a:schemeClr val="bg1"/>
              </a:solidFill>
              <a:latin typeface="Arial Nova" panose="020B0504020202020204" pitchFamily="34" charset="0"/>
            </a:endParaRPr>
          </a:p>
        </p:txBody>
      </p:sp>
      <p:grpSp>
        <p:nvGrpSpPr>
          <p:cNvPr id="2" name="Grupo 1">
            <a:extLst>
              <a:ext uri="{FF2B5EF4-FFF2-40B4-BE49-F238E27FC236}">
                <a16:creationId xmlns:a16="http://schemas.microsoft.com/office/drawing/2014/main" id="{193EE68D-824A-9C87-59A2-97546BEF41F5}"/>
              </a:ext>
            </a:extLst>
          </p:cNvPr>
          <p:cNvGrpSpPr/>
          <p:nvPr/>
        </p:nvGrpSpPr>
        <p:grpSpPr>
          <a:xfrm>
            <a:off x="493885" y="1043080"/>
            <a:ext cx="6102349" cy="1632167"/>
            <a:chOff x="1520826" y="1275606"/>
            <a:chExt cx="6102349" cy="1632167"/>
          </a:xfrm>
        </p:grpSpPr>
        <p:sp>
          <p:nvSpPr>
            <p:cNvPr id="11" name="矩形 3"/>
            <p:cNvSpPr/>
            <p:nvPr/>
          </p:nvSpPr>
          <p:spPr>
            <a:xfrm>
              <a:off x="2295525" y="1584672"/>
              <a:ext cx="5327650" cy="1131094"/>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rgbClr val="E4E8EC"/>
            </a:solidFill>
            <a:ln w="25400" cap="flat" cmpd="sng" algn="ctr">
              <a:noFill/>
              <a:prstDash val="solid"/>
            </a:ln>
            <a:effectLst/>
          </p:spPr>
          <p:txBody>
            <a:bodyPr lIns="1620000" tIns="46800" rIns="72000" bIns="46800" anchor="ctr"/>
            <a:lstStyle/>
            <a:p>
              <a:pPr marL="0" lvl="1" algn="ctr" defTabSz="488950">
                <a:lnSpc>
                  <a:spcPct val="130000"/>
                </a:lnSpc>
                <a:spcAft>
                  <a:spcPct val="15000"/>
                </a:spcAft>
                <a:defRPr/>
              </a:pPr>
              <a:r>
                <a:rPr lang="es-ES" altLang="zh-CN" sz="1400" dirty="0">
                  <a:ln/>
                  <a:solidFill>
                    <a:schemeClr val="bg2">
                      <a:lumMod val="25000"/>
                    </a:schemeClr>
                  </a:solidFill>
                  <a:latin typeface="Arial Nova" panose="020B0504020202020204" pitchFamily="34" charset="0"/>
                  <a:ea typeface="幼圆" panose="02010509060101010101" pitchFamily="49" charset="-122"/>
                  <a:cs typeface="Times New Roman" pitchFamily="18" charset="0"/>
                </a:rPr>
                <a:t>Un listado alfabético o temático de palabras o frases relacionadas con un tema específico, acompañadas de sus definiciones o explicaciones. </a:t>
              </a:r>
              <a:endParaRPr kumimoji="0" lang="zh-CN" altLang="en-US" sz="1400" b="0" i="0" u="none" strike="noStrike" kern="1200" cap="none" spc="0" normalizeH="0" baseline="0" noProof="0" dirty="0">
                <a:ln/>
                <a:solidFill>
                  <a:schemeClr val="bg2">
                    <a:lumMod val="25000"/>
                  </a:schemeClr>
                </a:solidFill>
                <a:effectLst/>
                <a:uLnTx/>
                <a:uFillTx/>
                <a:latin typeface="Arial Nova" panose="020B0504020202020204" pitchFamily="34" charset="0"/>
                <a:ea typeface="幼圆" panose="02010509060101010101" pitchFamily="49" charset="-122"/>
                <a:cs typeface="Times New Roman" pitchFamily="18" charset="0"/>
              </a:endParaRPr>
            </a:p>
          </p:txBody>
        </p:sp>
        <p:sp>
          <p:nvSpPr>
            <p:cNvPr id="12" name="直角三角形 2"/>
            <p:cNvSpPr/>
            <p:nvPr/>
          </p:nvSpPr>
          <p:spPr>
            <a:xfrm rot="17117050" flipH="1">
              <a:off x="2566731" y="1814580"/>
              <a:ext cx="803672" cy="1382713"/>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rgbClr val="0070C0"/>
            </a:solidFill>
            <a:ln w="25400" cap="flat" cmpd="sng" algn="ctr">
              <a:solidFill>
                <a:schemeClr val="accent5">
                  <a:lumMod val="75000"/>
                </a:scheme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4" name="任意多边形 13"/>
            <p:cNvSpPr/>
            <p:nvPr/>
          </p:nvSpPr>
          <p:spPr>
            <a:xfrm>
              <a:off x="1520826" y="1275606"/>
              <a:ext cx="2314575" cy="1027510"/>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0070C0"/>
            </a:solidFill>
            <a:ln w="25400" cap="flat" cmpd="sng" algn="ctr">
              <a:solidFill>
                <a:schemeClr val="accent5">
                  <a:lumMod val="75000"/>
                </a:schemeClr>
              </a:solidFill>
              <a:prstDash val="solid"/>
            </a:ln>
            <a:effectLst/>
          </p:spPr>
          <p:txBody>
            <a:bodyPr lIns="0" tIns="0" rIns="0" bIns="0" anchor="ctr"/>
            <a:lstStyle/>
            <a:p>
              <a:pPr lvl="0" algn="ctr" defTabSz="914400">
                <a:defRPr/>
              </a:pPr>
              <a:r>
                <a:rPr lang="en-US" altLang="zh-CN" sz="2000" kern="0" dirty="0">
                  <a:solidFill>
                    <a:srgbClr val="FFFFFF"/>
                  </a:solidFill>
                  <a:latin typeface="Arial Black" pitchFamily="34" charset="0"/>
                  <a:ea typeface="微软雅黑" pitchFamily="34" charset="-122"/>
                </a:rPr>
                <a:t>Que es?</a:t>
              </a:r>
              <a:endParaRPr kumimoji="0" lang="zh-CN" altLang="en-US" sz="2000" b="0" i="0" u="none" strike="noStrike" kern="0" cap="none" spc="0" normalizeH="0" baseline="0" noProof="0" dirty="0">
                <a:ln>
                  <a:noFill/>
                </a:ln>
                <a:solidFill>
                  <a:srgbClr val="FFFFFF"/>
                </a:solidFill>
                <a:effectLst/>
                <a:uLnTx/>
                <a:uFillTx/>
                <a:latin typeface="Arial Black" pitchFamily="34" charset="0"/>
                <a:ea typeface="微软雅黑" pitchFamily="34" charset="-122"/>
                <a:cs typeface="+mn-cs"/>
              </a:endParaRPr>
            </a:p>
          </p:txBody>
        </p:sp>
      </p:grpSp>
      <p:grpSp>
        <p:nvGrpSpPr>
          <p:cNvPr id="4" name="Grupo 3">
            <a:extLst>
              <a:ext uri="{FF2B5EF4-FFF2-40B4-BE49-F238E27FC236}">
                <a16:creationId xmlns:a16="http://schemas.microsoft.com/office/drawing/2014/main" id="{852B47C4-45C0-A0DC-3013-205F199499FA}"/>
              </a:ext>
            </a:extLst>
          </p:cNvPr>
          <p:cNvGrpSpPr/>
          <p:nvPr/>
        </p:nvGrpSpPr>
        <p:grpSpPr>
          <a:xfrm>
            <a:off x="2343786" y="2660261"/>
            <a:ext cx="6102349" cy="2014673"/>
            <a:chOff x="1520826" y="2859782"/>
            <a:chExt cx="6102349" cy="2014673"/>
          </a:xfrm>
        </p:grpSpPr>
        <p:sp>
          <p:nvSpPr>
            <p:cNvPr id="19" name="矩形 3"/>
            <p:cNvSpPr/>
            <p:nvPr/>
          </p:nvSpPr>
          <p:spPr>
            <a:xfrm>
              <a:off x="2295525" y="3228852"/>
              <a:ext cx="5327650" cy="1645603"/>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rgbClr val="E4E8EC"/>
            </a:solidFill>
            <a:ln w="25400" cap="flat" cmpd="sng" algn="ctr">
              <a:noFill/>
              <a:prstDash val="solid"/>
            </a:ln>
            <a:effectLst/>
          </p:spPr>
          <p:txBody>
            <a:bodyPr lIns="1620000" tIns="46800" rIns="72000" bIns="46800" anchor="ctr"/>
            <a:lstStyle/>
            <a:p>
              <a:pPr marL="0" lvl="1" algn="ctr" defTabSz="488950">
                <a:lnSpc>
                  <a:spcPct val="130000"/>
                </a:lnSpc>
                <a:spcAft>
                  <a:spcPct val="15000"/>
                </a:spcAft>
                <a:defRPr/>
              </a:pPr>
              <a:r>
                <a:rPr lang="es-ES" altLang="zh-CN" sz="1400" dirty="0">
                  <a:ln/>
                  <a:solidFill>
                    <a:schemeClr val="bg2">
                      <a:lumMod val="25000"/>
                    </a:schemeClr>
                  </a:solidFill>
                  <a:latin typeface="Arial Nova" panose="020B0504020202020204" pitchFamily="34" charset="0"/>
                  <a:ea typeface="幼圆" panose="02010509060101010101" pitchFamily="49" charset="-122"/>
                  <a:cs typeface="Times New Roman" pitchFamily="18" charset="0"/>
                </a:rPr>
                <a:t>Proporcionar una referencia rápida y clara para entender el significado de términos técnicos, jerga especializada o conceptos específicos dentro de un campo de estudio o disciplina.</a:t>
              </a:r>
              <a:endParaRPr lang="zh-CN" altLang="en-US" sz="1400" dirty="0">
                <a:ln/>
                <a:solidFill>
                  <a:schemeClr val="bg2">
                    <a:lumMod val="25000"/>
                  </a:schemeClr>
                </a:solidFill>
                <a:latin typeface="Arial Nova" panose="020B0504020202020204" pitchFamily="34" charset="0"/>
                <a:ea typeface="幼圆" panose="02010509060101010101" pitchFamily="49" charset="-122"/>
                <a:cs typeface="Times New Roman" pitchFamily="18" charset="0"/>
              </a:endParaRPr>
            </a:p>
          </p:txBody>
        </p:sp>
        <p:sp>
          <p:nvSpPr>
            <p:cNvPr id="20" name="直角三角形 2"/>
            <p:cNvSpPr/>
            <p:nvPr/>
          </p:nvSpPr>
          <p:spPr>
            <a:xfrm rot="17117050" flipH="1">
              <a:off x="2566731" y="3398756"/>
              <a:ext cx="803672" cy="1382713"/>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rgbClr val="0070C0"/>
            </a:solidFill>
            <a:ln w="25400" cap="flat" cmpd="sng" algn="ctr">
              <a:solidFill>
                <a:schemeClr val="accent5">
                  <a:lumMod val="75000"/>
                </a:scheme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1" name="任意多边形 20"/>
            <p:cNvSpPr/>
            <p:nvPr/>
          </p:nvSpPr>
          <p:spPr>
            <a:xfrm>
              <a:off x="1520826" y="2859782"/>
              <a:ext cx="2314575" cy="1027509"/>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0070C0"/>
            </a:solidFill>
            <a:ln w="25400" cap="flat" cmpd="sng" algn="ctr">
              <a:solidFill>
                <a:schemeClr val="accent5">
                  <a:lumMod val="75000"/>
                </a:schemeClr>
              </a:solidFill>
              <a:prstDash val="solid"/>
            </a:ln>
            <a:effectLst/>
          </p:spPr>
          <p:txBody>
            <a:bodyPr lIns="0" tIns="0" rIns="0" bIns="0" anchor="ctr"/>
            <a:lstStyle/>
            <a:p>
              <a:pPr lvl="0" algn="ctr" defTabSz="914400">
                <a:defRPr/>
              </a:pPr>
              <a:r>
                <a:rPr lang="en-US" altLang="zh-CN" sz="2000" kern="0" noProof="0" dirty="0" err="1">
                  <a:solidFill>
                    <a:srgbClr val="FFFFFF"/>
                  </a:solidFill>
                  <a:latin typeface="Arial Black" pitchFamily="34" charset="0"/>
                  <a:ea typeface="微软雅黑" pitchFamily="34" charset="-122"/>
                </a:rPr>
                <a:t>Objetivo</a:t>
              </a:r>
              <a:endParaRPr kumimoji="0" lang="zh-CN" altLang="en-US" sz="2000" b="0" i="0" u="none" strike="noStrike" kern="0" cap="none" spc="0" normalizeH="0" baseline="0" noProof="0" dirty="0">
                <a:ln>
                  <a:noFill/>
                </a:ln>
                <a:solidFill>
                  <a:srgbClr val="FFFFFF"/>
                </a:solidFill>
                <a:effectLst/>
                <a:uLnTx/>
                <a:uFillTx/>
                <a:latin typeface="Arial Black" pitchFamily="34" charset="0"/>
                <a:ea typeface="微软雅黑" pitchFamily="34" charset="-122"/>
                <a:cs typeface="+mn-cs"/>
              </a:endParaRPr>
            </a:p>
          </p:txBody>
        </p:sp>
      </p:grpSp>
    </p:spTree>
    <p:extLst>
      <p:ext uri="{BB962C8B-B14F-4D97-AF65-F5344CB8AC3E}">
        <p14:creationId xmlns:p14="http://schemas.microsoft.com/office/powerpoint/2010/main" val="41614279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9144000" cy="5143500"/>
          </a:xfrm>
          <a:prstGeom prst="rect">
            <a:avLst/>
          </a:prstGeom>
          <a:solidFill>
            <a:srgbClr val="3C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7261" y="99060"/>
            <a:ext cx="1212919" cy="722995"/>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33482">
            <a:off x="1379" y="3871628"/>
            <a:ext cx="1433942" cy="1286487"/>
          </a:xfrm>
          <a:prstGeom prst="rect">
            <a:avLst/>
          </a:prstGeom>
        </p:spPr>
      </p:pic>
      <p:sp>
        <p:nvSpPr>
          <p:cNvPr id="3" name="CuadroTexto 2">
            <a:extLst>
              <a:ext uri="{FF2B5EF4-FFF2-40B4-BE49-F238E27FC236}">
                <a16:creationId xmlns:a16="http://schemas.microsoft.com/office/drawing/2014/main" id="{097A2DA2-7EBC-71FE-7C0B-0437953AEE73}"/>
              </a:ext>
            </a:extLst>
          </p:cNvPr>
          <p:cNvSpPr txBox="1"/>
          <p:nvPr/>
        </p:nvSpPr>
        <p:spPr>
          <a:xfrm>
            <a:off x="170688" y="805129"/>
            <a:ext cx="8695637" cy="2262286"/>
          </a:xfrm>
          <a:prstGeom prst="rect">
            <a:avLst/>
          </a:prstGeom>
          <a:noFill/>
        </p:spPr>
        <p:txBody>
          <a:bodyPr wrap="square">
            <a:spAutoFit/>
          </a:bodyPr>
          <a:lstStyle/>
          <a:p>
            <a:pPr marL="342900" indent="-342900">
              <a:lnSpc>
                <a:spcPct val="150000"/>
              </a:lnSpc>
              <a:buFont typeface="Wingdings" panose="05000000000000000000" pitchFamily="2" charset="2"/>
              <a:buChar char="§"/>
            </a:pPr>
            <a:r>
              <a:rPr lang="es-MX" sz="1600" dirty="0">
                <a:solidFill>
                  <a:schemeClr val="bg1"/>
                </a:solidFill>
                <a:latin typeface="Arial Nova" panose="020B0504020202020204" pitchFamily="34" charset="0"/>
              </a:rPr>
              <a:t>Adición: Procedimiento matemático en donde se juntan dos o más cantidades.</a:t>
            </a:r>
          </a:p>
          <a:p>
            <a:pPr marL="342900" indent="-342900">
              <a:lnSpc>
                <a:spcPct val="150000"/>
              </a:lnSpc>
              <a:buFont typeface="Wingdings" panose="05000000000000000000" pitchFamily="2" charset="2"/>
              <a:buChar char="§"/>
            </a:pPr>
            <a:r>
              <a:rPr lang="es-MX" sz="1600" dirty="0">
                <a:solidFill>
                  <a:schemeClr val="bg1"/>
                </a:solidFill>
                <a:latin typeface="Arial Nova" panose="020B0504020202020204" pitchFamily="34" charset="0"/>
              </a:rPr>
              <a:t>Álgebra: Campo de la matemática en donde se emplean símbolos, letras y números.</a:t>
            </a:r>
          </a:p>
          <a:p>
            <a:pPr marL="342900" indent="-342900">
              <a:lnSpc>
                <a:spcPct val="150000"/>
              </a:lnSpc>
              <a:buFont typeface="Wingdings" panose="05000000000000000000" pitchFamily="2" charset="2"/>
              <a:buChar char="§"/>
            </a:pPr>
            <a:r>
              <a:rPr lang="es-MX" sz="1600" dirty="0">
                <a:solidFill>
                  <a:schemeClr val="bg1"/>
                </a:solidFill>
                <a:latin typeface="Arial Nova" panose="020B0504020202020204" pitchFamily="34" charset="0"/>
              </a:rPr>
              <a:t>Binomio: Polinomio compuesto por dos términos.</a:t>
            </a:r>
          </a:p>
          <a:p>
            <a:pPr marL="342900" indent="-342900">
              <a:lnSpc>
                <a:spcPct val="150000"/>
              </a:lnSpc>
              <a:buFont typeface="Wingdings" panose="05000000000000000000" pitchFamily="2" charset="2"/>
              <a:buChar char="§"/>
            </a:pPr>
            <a:r>
              <a:rPr lang="es-MX" sz="1600" dirty="0">
                <a:solidFill>
                  <a:schemeClr val="bg1"/>
                </a:solidFill>
                <a:latin typeface="Arial Nova" panose="020B0504020202020204" pitchFamily="34" charset="0"/>
              </a:rPr>
              <a:t>Círculo: Área del plano compuesta por una circunferencia.</a:t>
            </a:r>
          </a:p>
          <a:p>
            <a:pPr marL="342900" indent="-342900">
              <a:lnSpc>
                <a:spcPct val="150000"/>
              </a:lnSpc>
              <a:buFont typeface="Wingdings" panose="05000000000000000000" pitchFamily="2" charset="2"/>
              <a:buChar char="§"/>
            </a:pPr>
            <a:r>
              <a:rPr lang="es-MX" sz="1600" dirty="0">
                <a:solidFill>
                  <a:schemeClr val="bg1"/>
                </a:solidFill>
                <a:latin typeface="Arial Nova" panose="020B0504020202020204" pitchFamily="34" charset="0"/>
              </a:rPr>
              <a:t>Colineales: Término que indica que dos o más elementos se encuentran en una misma línea.</a:t>
            </a:r>
          </a:p>
        </p:txBody>
      </p:sp>
      <p:sp>
        <p:nvSpPr>
          <p:cNvPr id="6" name="标题 4">
            <a:extLst>
              <a:ext uri="{FF2B5EF4-FFF2-40B4-BE49-F238E27FC236}">
                <a16:creationId xmlns:a16="http://schemas.microsoft.com/office/drawing/2014/main" id="{841A4EEC-976B-9AB5-2005-456F2E534B9B}"/>
              </a:ext>
            </a:extLst>
          </p:cNvPr>
          <p:cNvSpPr txBox="1">
            <a:spLocks/>
          </p:cNvSpPr>
          <p:nvPr/>
        </p:nvSpPr>
        <p:spPr>
          <a:xfrm>
            <a:off x="170688" y="141288"/>
            <a:ext cx="7144814" cy="519112"/>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s-MX" altLang="zh-CN" sz="2800" dirty="0">
                <a:solidFill>
                  <a:schemeClr val="bg1"/>
                </a:solidFill>
                <a:latin typeface="Arial Nova" panose="020B0504020202020204" pitchFamily="34" charset="0"/>
              </a:rPr>
              <a:t>EJEMPLO DE GLOSARIO</a:t>
            </a:r>
            <a:endParaRPr lang="zh-CN" altLang="en-US" sz="2800" dirty="0">
              <a:solidFill>
                <a:schemeClr val="bg1"/>
              </a:solidFill>
              <a:latin typeface="Arial Nova" panose="020B0504020202020204" pitchFamily="34" charset="0"/>
            </a:endParaRPr>
          </a:p>
        </p:txBody>
      </p:sp>
      <p:sp>
        <p:nvSpPr>
          <p:cNvPr id="9" name="CuadroTexto 8">
            <a:extLst>
              <a:ext uri="{FF2B5EF4-FFF2-40B4-BE49-F238E27FC236}">
                <a16:creationId xmlns:a16="http://schemas.microsoft.com/office/drawing/2014/main" id="{D4725F10-7D5A-7049-A900-103FBAC5AC18}"/>
              </a:ext>
            </a:extLst>
          </p:cNvPr>
          <p:cNvSpPr txBox="1"/>
          <p:nvPr/>
        </p:nvSpPr>
        <p:spPr>
          <a:xfrm>
            <a:off x="5649951" y="4740602"/>
            <a:ext cx="4653774" cy="415498"/>
          </a:xfrm>
          <a:prstGeom prst="rect">
            <a:avLst/>
          </a:prstGeom>
          <a:noFill/>
        </p:spPr>
        <p:txBody>
          <a:bodyPr wrap="square">
            <a:spAutoFit/>
          </a:bodyPr>
          <a:lstStyle/>
          <a:p>
            <a:r>
              <a:rPr lang="es-MX" sz="1050" dirty="0">
                <a:solidFill>
                  <a:schemeClr val="bg1"/>
                </a:solidFill>
                <a:latin typeface="Arial Nova" panose="020B0504020202020204" pitchFamily="34" charset="0"/>
              </a:rPr>
              <a:t>Fuente: Guía APA, </a:t>
            </a:r>
            <a:r>
              <a:rPr lang="es-MX" sz="1050" dirty="0">
                <a:solidFill>
                  <a:schemeClr val="bg1"/>
                </a:solidFill>
                <a:latin typeface="Arial Nova" panose="020B0504020202020204" pitchFamily="34" charset="0"/>
                <a:hlinkClick r:id="rId4"/>
              </a:rPr>
              <a:t>https://normasapa.in/glosario/</a:t>
            </a:r>
            <a:endParaRPr lang="es-MX" sz="1100" dirty="0">
              <a:solidFill>
                <a:schemeClr val="bg1"/>
              </a:solidFill>
              <a:latin typeface="Arial Nova" panose="020B0504020202020204" pitchFamily="34" charset="0"/>
            </a:endParaRPr>
          </a:p>
          <a:p>
            <a:endParaRPr lang="es-MX" sz="1050" dirty="0">
              <a:solidFill>
                <a:schemeClr val="bg1"/>
              </a:solidFill>
              <a:latin typeface="Arial Nova" panose="020B0504020202020204" pitchFamily="34" charset="0"/>
            </a:endParaRPr>
          </a:p>
        </p:txBody>
      </p:sp>
      <p:sp>
        <p:nvSpPr>
          <p:cNvPr id="11" name="CuadroTexto 10">
            <a:extLst>
              <a:ext uri="{FF2B5EF4-FFF2-40B4-BE49-F238E27FC236}">
                <a16:creationId xmlns:a16="http://schemas.microsoft.com/office/drawing/2014/main" id="{4F76CB61-9825-97F2-0A74-05B4E6A43BA7}"/>
              </a:ext>
            </a:extLst>
          </p:cNvPr>
          <p:cNvSpPr txBox="1"/>
          <p:nvPr/>
        </p:nvSpPr>
        <p:spPr>
          <a:xfrm>
            <a:off x="3033132" y="3168820"/>
            <a:ext cx="5233638" cy="1169551"/>
          </a:xfrm>
          <a:custGeom>
            <a:avLst/>
            <a:gdLst>
              <a:gd name="connsiteX0" fmla="*/ 0 w 5233638"/>
              <a:gd name="connsiteY0" fmla="*/ 0 h 1169551"/>
              <a:gd name="connsiteX1" fmla="*/ 581515 w 5233638"/>
              <a:gd name="connsiteY1" fmla="*/ 0 h 1169551"/>
              <a:gd name="connsiteX2" fmla="*/ 1058358 w 5233638"/>
              <a:gd name="connsiteY2" fmla="*/ 0 h 1169551"/>
              <a:gd name="connsiteX3" fmla="*/ 1639873 w 5233638"/>
              <a:gd name="connsiteY3" fmla="*/ 0 h 1169551"/>
              <a:gd name="connsiteX4" fmla="*/ 2221389 w 5233638"/>
              <a:gd name="connsiteY4" fmla="*/ 0 h 1169551"/>
              <a:gd name="connsiteX5" fmla="*/ 2802904 w 5233638"/>
              <a:gd name="connsiteY5" fmla="*/ 0 h 1169551"/>
              <a:gd name="connsiteX6" fmla="*/ 3332083 w 5233638"/>
              <a:gd name="connsiteY6" fmla="*/ 0 h 1169551"/>
              <a:gd name="connsiteX7" fmla="*/ 3808925 w 5233638"/>
              <a:gd name="connsiteY7" fmla="*/ 0 h 1169551"/>
              <a:gd name="connsiteX8" fmla="*/ 4233432 w 5233638"/>
              <a:gd name="connsiteY8" fmla="*/ 0 h 1169551"/>
              <a:gd name="connsiteX9" fmla="*/ 5233638 w 5233638"/>
              <a:gd name="connsiteY9" fmla="*/ 0 h 1169551"/>
              <a:gd name="connsiteX10" fmla="*/ 5233638 w 5233638"/>
              <a:gd name="connsiteY10" fmla="*/ 561384 h 1169551"/>
              <a:gd name="connsiteX11" fmla="*/ 5233638 w 5233638"/>
              <a:gd name="connsiteY11" fmla="*/ 1169551 h 1169551"/>
              <a:gd name="connsiteX12" fmla="*/ 4704459 w 5233638"/>
              <a:gd name="connsiteY12" fmla="*/ 1169551 h 1169551"/>
              <a:gd name="connsiteX13" fmla="*/ 4175280 w 5233638"/>
              <a:gd name="connsiteY13" fmla="*/ 1169551 h 1169551"/>
              <a:gd name="connsiteX14" fmla="*/ 3541428 w 5233638"/>
              <a:gd name="connsiteY14" fmla="*/ 1169551 h 1169551"/>
              <a:gd name="connsiteX15" fmla="*/ 3012249 w 5233638"/>
              <a:gd name="connsiteY15" fmla="*/ 1169551 h 1169551"/>
              <a:gd name="connsiteX16" fmla="*/ 2378398 w 5233638"/>
              <a:gd name="connsiteY16" fmla="*/ 1169551 h 1169551"/>
              <a:gd name="connsiteX17" fmla="*/ 1692210 w 5233638"/>
              <a:gd name="connsiteY17" fmla="*/ 1169551 h 1169551"/>
              <a:gd name="connsiteX18" fmla="*/ 1163031 w 5233638"/>
              <a:gd name="connsiteY18" fmla="*/ 1169551 h 1169551"/>
              <a:gd name="connsiteX19" fmla="*/ 633852 w 5233638"/>
              <a:gd name="connsiteY19" fmla="*/ 1169551 h 1169551"/>
              <a:gd name="connsiteX20" fmla="*/ 0 w 5233638"/>
              <a:gd name="connsiteY20" fmla="*/ 1169551 h 1169551"/>
              <a:gd name="connsiteX21" fmla="*/ 0 w 5233638"/>
              <a:gd name="connsiteY21" fmla="*/ 573080 h 1169551"/>
              <a:gd name="connsiteX22" fmla="*/ 0 w 5233638"/>
              <a:gd name="connsiteY22" fmla="*/ 0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33638" h="1169551" fill="none" extrusionOk="0">
                <a:moveTo>
                  <a:pt x="0" y="0"/>
                </a:moveTo>
                <a:cubicBezTo>
                  <a:pt x="251578" y="-53084"/>
                  <a:pt x="327055" y="32496"/>
                  <a:pt x="581515" y="0"/>
                </a:cubicBezTo>
                <a:cubicBezTo>
                  <a:pt x="835976" y="-32496"/>
                  <a:pt x="921427" y="7217"/>
                  <a:pt x="1058358" y="0"/>
                </a:cubicBezTo>
                <a:cubicBezTo>
                  <a:pt x="1195289" y="-7217"/>
                  <a:pt x="1458438" y="22605"/>
                  <a:pt x="1639873" y="0"/>
                </a:cubicBezTo>
                <a:cubicBezTo>
                  <a:pt x="1821309" y="-22605"/>
                  <a:pt x="1997508" y="69457"/>
                  <a:pt x="2221389" y="0"/>
                </a:cubicBezTo>
                <a:cubicBezTo>
                  <a:pt x="2445270" y="-69457"/>
                  <a:pt x="2516218" y="5131"/>
                  <a:pt x="2802904" y="0"/>
                </a:cubicBezTo>
                <a:cubicBezTo>
                  <a:pt x="3089590" y="-5131"/>
                  <a:pt x="3069535" y="3361"/>
                  <a:pt x="3332083" y="0"/>
                </a:cubicBezTo>
                <a:cubicBezTo>
                  <a:pt x="3594631" y="-3361"/>
                  <a:pt x="3659051" y="55180"/>
                  <a:pt x="3808925" y="0"/>
                </a:cubicBezTo>
                <a:cubicBezTo>
                  <a:pt x="3958799" y="-55180"/>
                  <a:pt x="4040983" y="20672"/>
                  <a:pt x="4233432" y="0"/>
                </a:cubicBezTo>
                <a:cubicBezTo>
                  <a:pt x="4425881" y="-20672"/>
                  <a:pt x="4826949" y="7702"/>
                  <a:pt x="5233638" y="0"/>
                </a:cubicBezTo>
                <a:cubicBezTo>
                  <a:pt x="5295809" y="236691"/>
                  <a:pt x="5177467" y="338778"/>
                  <a:pt x="5233638" y="561384"/>
                </a:cubicBezTo>
                <a:cubicBezTo>
                  <a:pt x="5289809" y="783990"/>
                  <a:pt x="5183410" y="921925"/>
                  <a:pt x="5233638" y="1169551"/>
                </a:cubicBezTo>
                <a:cubicBezTo>
                  <a:pt x="5094997" y="1219745"/>
                  <a:pt x="4917285" y="1110322"/>
                  <a:pt x="4704459" y="1169551"/>
                </a:cubicBezTo>
                <a:cubicBezTo>
                  <a:pt x="4491633" y="1228780"/>
                  <a:pt x="4424530" y="1161229"/>
                  <a:pt x="4175280" y="1169551"/>
                </a:cubicBezTo>
                <a:cubicBezTo>
                  <a:pt x="3926030" y="1177873"/>
                  <a:pt x="3670658" y="1098557"/>
                  <a:pt x="3541428" y="1169551"/>
                </a:cubicBezTo>
                <a:cubicBezTo>
                  <a:pt x="3412198" y="1240545"/>
                  <a:pt x="3130917" y="1164429"/>
                  <a:pt x="3012249" y="1169551"/>
                </a:cubicBezTo>
                <a:cubicBezTo>
                  <a:pt x="2893581" y="1174673"/>
                  <a:pt x="2635193" y="1134239"/>
                  <a:pt x="2378398" y="1169551"/>
                </a:cubicBezTo>
                <a:cubicBezTo>
                  <a:pt x="2121603" y="1204863"/>
                  <a:pt x="2010088" y="1100560"/>
                  <a:pt x="1692210" y="1169551"/>
                </a:cubicBezTo>
                <a:cubicBezTo>
                  <a:pt x="1374332" y="1238542"/>
                  <a:pt x="1365121" y="1121226"/>
                  <a:pt x="1163031" y="1169551"/>
                </a:cubicBezTo>
                <a:cubicBezTo>
                  <a:pt x="960941" y="1217876"/>
                  <a:pt x="830166" y="1164790"/>
                  <a:pt x="633852" y="1169551"/>
                </a:cubicBezTo>
                <a:cubicBezTo>
                  <a:pt x="437538" y="1174312"/>
                  <a:pt x="189768" y="1140393"/>
                  <a:pt x="0" y="1169551"/>
                </a:cubicBezTo>
                <a:cubicBezTo>
                  <a:pt x="-33766" y="994914"/>
                  <a:pt x="47166" y="852664"/>
                  <a:pt x="0" y="573080"/>
                </a:cubicBezTo>
                <a:cubicBezTo>
                  <a:pt x="-47166" y="293496"/>
                  <a:pt x="4457" y="215499"/>
                  <a:pt x="0" y="0"/>
                </a:cubicBezTo>
                <a:close/>
              </a:path>
              <a:path w="5233638" h="1169551" stroke="0" extrusionOk="0">
                <a:moveTo>
                  <a:pt x="0" y="0"/>
                </a:moveTo>
                <a:cubicBezTo>
                  <a:pt x="266051" y="-59710"/>
                  <a:pt x="294409" y="65847"/>
                  <a:pt x="581515" y="0"/>
                </a:cubicBezTo>
                <a:cubicBezTo>
                  <a:pt x="868622" y="-65847"/>
                  <a:pt x="992792" y="55942"/>
                  <a:pt x="1267703" y="0"/>
                </a:cubicBezTo>
                <a:cubicBezTo>
                  <a:pt x="1542614" y="-55942"/>
                  <a:pt x="1599744" y="10279"/>
                  <a:pt x="1692210" y="0"/>
                </a:cubicBezTo>
                <a:cubicBezTo>
                  <a:pt x="1784676" y="-10279"/>
                  <a:pt x="2010419" y="44611"/>
                  <a:pt x="2221389" y="0"/>
                </a:cubicBezTo>
                <a:cubicBezTo>
                  <a:pt x="2432359" y="-44611"/>
                  <a:pt x="2568949" y="44940"/>
                  <a:pt x="2855240" y="0"/>
                </a:cubicBezTo>
                <a:cubicBezTo>
                  <a:pt x="3141531" y="-44940"/>
                  <a:pt x="3401990" y="12926"/>
                  <a:pt x="3541428" y="0"/>
                </a:cubicBezTo>
                <a:cubicBezTo>
                  <a:pt x="3680866" y="-12926"/>
                  <a:pt x="4071830" y="76851"/>
                  <a:pt x="4227616" y="0"/>
                </a:cubicBezTo>
                <a:cubicBezTo>
                  <a:pt x="4383402" y="-76851"/>
                  <a:pt x="4599656" y="24333"/>
                  <a:pt x="4704459" y="0"/>
                </a:cubicBezTo>
                <a:cubicBezTo>
                  <a:pt x="4809262" y="-24333"/>
                  <a:pt x="5027342" y="42539"/>
                  <a:pt x="5233638" y="0"/>
                </a:cubicBezTo>
                <a:cubicBezTo>
                  <a:pt x="5243214" y="162657"/>
                  <a:pt x="5200860" y="328394"/>
                  <a:pt x="5233638" y="561384"/>
                </a:cubicBezTo>
                <a:cubicBezTo>
                  <a:pt x="5266416" y="794374"/>
                  <a:pt x="5171259" y="918461"/>
                  <a:pt x="5233638" y="1169551"/>
                </a:cubicBezTo>
                <a:cubicBezTo>
                  <a:pt x="5014602" y="1188500"/>
                  <a:pt x="4822874" y="1146853"/>
                  <a:pt x="4599786" y="1169551"/>
                </a:cubicBezTo>
                <a:cubicBezTo>
                  <a:pt x="4376698" y="1192249"/>
                  <a:pt x="4265299" y="1134816"/>
                  <a:pt x="4122944" y="1169551"/>
                </a:cubicBezTo>
                <a:cubicBezTo>
                  <a:pt x="3980589" y="1204286"/>
                  <a:pt x="3835380" y="1142938"/>
                  <a:pt x="3593765" y="1169551"/>
                </a:cubicBezTo>
                <a:cubicBezTo>
                  <a:pt x="3352150" y="1196164"/>
                  <a:pt x="3215502" y="1148557"/>
                  <a:pt x="3012249" y="1169551"/>
                </a:cubicBezTo>
                <a:cubicBezTo>
                  <a:pt x="2808996" y="1190545"/>
                  <a:pt x="2729760" y="1114722"/>
                  <a:pt x="2535407" y="1169551"/>
                </a:cubicBezTo>
                <a:cubicBezTo>
                  <a:pt x="2341054" y="1224380"/>
                  <a:pt x="2095591" y="1163724"/>
                  <a:pt x="1849219" y="1169551"/>
                </a:cubicBezTo>
                <a:cubicBezTo>
                  <a:pt x="1602847" y="1175378"/>
                  <a:pt x="1433804" y="1140795"/>
                  <a:pt x="1215367" y="1169551"/>
                </a:cubicBezTo>
                <a:cubicBezTo>
                  <a:pt x="996930" y="1198307"/>
                  <a:pt x="803822" y="1152155"/>
                  <a:pt x="686188" y="1169551"/>
                </a:cubicBezTo>
                <a:cubicBezTo>
                  <a:pt x="568554" y="1186947"/>
                  <a:pt x="173256" y="1151530"/>
                  <a:pt x="0" y="1169551"/>
                </a:cubicBezTo>
                <a:cubicBezTo>
                  <a:pt x="-40009" y="1051505"/>
                  <a:pt x="4558" y="757062"/>
                  <a:pt x="0" y="619862"/>
                </a:cubicBezTo>
                <a:cubicBezTo>
                  <a:pt x="-4558" y="482662"/>
                  <a:pt x="18048" y="249245"/>
                  <a:pt x="0" y="0"/>
                </a:cubicBezTo>
                <a:close/>
              </a:path>
            </a:pathLst>
          </a:custGeom>
          <a:solidFill>
            <a:srgbClr val="E4E8EC"/>
          </a:solidFill>
          <a:ln>
            <a:solidFill>
              <a:schemeClr val="tx1"/>
            </a:solidFill>
            <a:extLst>
              <a:ext uri="{C807C97D-BFC1-408E-A445-0C87EB9F89A2}">
                <ask:lineSketchStyleProps xmlns:ask="http://schemas.microsoft.com/office/drawing/2018/sketchyshapes" sd="481711788">
                  <a:prstGeom prst="rect">
                    <a:avLst/>
                  </a:prstGeom>
                  <ask:type>
                    <ask:lineSketchScribble/>
                  </ask:type>
                </ask:lineSketchStyleProps>
              </a:ext>
            </a:extLst>
          </a:ln>
        </p:spPr>
        <p:txBody>
          <a:bodyPr wrap="square">
            <a:spAutoFit/>
          </a:bodyPr>
          <a:lstStyle/>
          <a:p>
            <a:pPr algn="just"/>
            <a:r>
              <a:rPr lang="es-MX" sz="1400" dirty="0">
                <a:latin typeface="Arial Nova" panose="020B0504020202020204" pitchFamily="34" charset="0"/>
              </a:rPr>
              <a:t>Ten en cuenta: No se debe usar la definición dada por el Diccionario para definir un término en específico; utiliza palabras que sean amigables, parafrasea las definiciones, usa sinónimos, incluso antónimos (Si es necesario). La glosa debe aclarar más no confundir al lector.</a:t>
            </a:r>
          </a:p>
        </p:txBody>
      </p:sp>
    </p:spTree>
    <p:extLst>
      <p:ext uri="{BB962C8B-B14F-4D97-AF65-F5344CB8AC3E}">
        <p14:creationId xmlns:p14="http://schemas.microsoft.com/office/powerpoint/2010/main" val="19832239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1000"/>
                                        <p:tgtEl>
                                          <p:spTgt spid="7"/>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0"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HERRAMIENTAS DE BÚSQUEDA</a:t>
            </a:r>
            <a:endParaRPr lang="zh-CN" altLang="en-US" sz="2800" dirty="0">
              <a:solidFill>
                <a:schemeClr val="bg1"/>
              </a:solidFill>
              <a:latin typeface="Arial Nova" panose="020B0504020202020204" pitchFamily="34" charset="0"/>
            </a:endParaRPr>
          </a:p>
        </p:txBody>
      </p:sp>
      <p:graphicFrame>
        <p:nvGraphicFramePr>
          <p:cNvPr id="3" name="Diagrama 2">
            <a:extLst>
              <a:ext uri="{FF2B5EF4-FFF2-40B4-BE49-F238E27FC236}">
                <a16:creationId xmlns:a16="http://schemas.microsoft.com/office/drawing/2014/main" id="{4AB7F745-06DA-BE68-246A-CF2ABE529C85}"/>
              </a:ext>
            </a:extLst>
          </p:cNvPr>
          <p:cNvGraphicFramePr/>
          <p:nvPr>
            <p:extLst>
              <p:ext uri="{D42A27DB-BD31-4B8C-83A1-F6EECF244321}">
                <p14:modId xmlns:p14="http://schemas.microsoft.com/office/powerpoint/2010/main" val="437144904"/>
              </p:ext>
            </p:extLst>
          </p:nvPr>
        </p:nvGraphicFramePr>
        <p:xfrm>
          <a:off x="396365" y="780292"/>
          <a:ext cx="8241198" cy="4123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29136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INTRODUCCIÓN</a:t>
            </a:r>
            <a:endParaRPr lang="zh-CN" altLang="en-US" sz="2800" dirty="0">
              <a:solidFill>
                <a:schemeClr val="bg1"/>
              </a:solidFill>
              <a:latin typeface="Arial Nova" panose="020B0504020202020204" pitchFamily="34" charset="0"/>
            </a:endParaRPr>
          </a:p>
        </p:txBody>
      </p:sp>
      <p:sp>
        <p:nvSpPr>
          <p:cNvPr id="3" name="CuadroTexto 2">
            <a:extLst>
              <a:ext uri="{FF2B5EF4-FFF2-40B4-BE49-F238E27FC236}">
                <a16:creationId xmlns:a16="http://schemas.microsoft.com/office/drawing/2014/main" id="{232BCD84-65ED-BEFD-8E46-12D86499C98E}"/>
              </a:ext>
            </a:extLst>
          </p:cNvPr>
          <p:cNvSpPr txBox="1"/>
          <p:nvPr/>
        </p:nvSpPr>
        <p:spPr>
          <a:xfrm>
            <a:off x="722971" y="1148642"/>
            <a:ext cx="7922942" cy="3370282"/>
          </a:xfrm>
          <a:prstGeom prst="rect">
            <a:avLst/>
          </a:prstGeom>
          <a:noFill/>
        </p:spPr>
        <p:txBody>
          <a:bodyPr wrap="square">
            <a:spAutoFit/>
          </a:bodyPr>
          <a:lstStyle/>
          <a:p>
            <a:pPr algn="just">
              <a:lnSpc>
                <a:spcPct val="150000"/>
              </a:lnSpc>
            </a:pPr>
            <a:r>
              <a:rPr lang="es-MX" sz="1600" dirty="0">
                <a:latin typeface="Arial Nova" panose="020B0504020202020204" pitchFamily="34" charset="0"/>
              </a:rPr>
              <a:t>En la Introducción se describe el tema que se va a desarrollar, es decir, qué se pretende estudiar, abordar, proponer, etc. En esta parte del trabajo se debe señalar (Regueiro y Sáez, 2015, p.101): </a:t>
            </a:r>
          </a:p>
          <a:p>
            <a:pPr algn="just">
              <a:lnSpc>
                <a:spcPct val="150000"/>
              </a:lnSpc>
            </a:pPr>
            <a:endParaRPr lang="es-MX" sz="1600" dirty="0">
              <a:latin typeface="Arial Nova" panose="020B0504020202020204" pitchFamily="34" charset="0"/>
            </a:endParaRPr>
          </a:p>
          <a:p>
            <a:pPr marL="285750" indent="-285750" algn="just">
              <a:lnSpc>
                <a:spcPct val="150000"/>
              </a:lnSpc>
              <a:buFont typeface="Arial" panose="020B0604020202020204" pitchFamily="34" charset="0"/>
              <a:buChar char="•"/>
            </a:pPr>
            <a:r>
              <a:rPr lang="es-MX" sz="1600" dirty="0">
                <a:latin typeface="Arial Nova" panose="020B0504020202020204" pitchFamily="34" charset="0"/>
              </a:rPr>
              <a:t>Justificación de la investigación</a:t>
            </a:r>
          </a:p>
          <a:p>
            <a:pPr marL="285750" indent="-285750" algn="just">
              <a:lnSpc>
                <a:spcPct val="150000"/>
              </a:lnSpc>
              <a:buFont typeface="Arial" panose="020B0604020202020204" pitchFamily="34" charset="0"/>
              <a:buChar char="•"/>
            </a:pPr>
            <a:r>
              <a:rPr lang="es-MX" sz="1600" dirty="0">
                <a:latin typeface="Arial Nova" panose="020B0504020202020204" pitchFamily="34" charset="0"/>
              </a:rPr>
              <a:t>Planteamiento del problema</a:t>
            </a:r>
          </a:p>
          <a:p>
            <a:pPr marL="285750" indent="-285750" algn="just">
              <a:lnSpc>
                <a:spcPct val="150000"/>
              </a:lnSpc>
              <a:buFont typeface="Arial" panose="020B0604020202020204" pitchFamily="34" charset="0"/>
              <a:buChar char="•"/>
            </a:pPr>
            <a:r>
              <a:rPr lang="es-MX" sz="1600" dirty="0">
                <a:latin typeface="Arial Nova" panose="020B0504020202020204" pitchFamily="34" charset="0"/>
              </a:rPr>
              <a:t>Preguntas de investigación</a:t>
            </a:r>
          </a:p>
          <a:p>
            <a:pPr marL="285750" indent="-285750" algn="just">
              <a:lnSpc>
                <a:spcPct val="150000"/>
              </a:lnSpc>
              <a:buFont typeface="Arial" panose="020B0604020202020204" pitchFamily="34" charset="0"/>
              <a:buChar char="•"/>
            </a:pPr>
            <a:r>
              <a:rPr lang="es-MX" sz="1600" dirty="0">
                <a:latin typeface="Arial Nova" panose="020B0504020202020204" pitchFamily="34" charset="0"/>
              </a:rPr>
              <a:t>Objetivos que se persiguen con el trabajo. Los objetivos pueden ser: generales y específicos, finalmente la estructura general del trabajo.</a:t>
            </a:r>
          </a:p>
        </p:txBody>
      </p:sp>
    </p:spTree>
    <p:extLst>
      <p:ext uri="{BB962C8B-B14F-4D97-AF65-F5344CB8AC3E}">
        <p14:creationId xmlns:p14="http://schemas.microsoft.com/office/powerpoint/2010/main" val="20396250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PROBLEMÁTICA</a:t>
            </a:r>
            <a:endParaRPr lang="zh-CN" altLang="en-US" sz="2800" dirty="0">
              <a:solidFill>
                <a:schemeClr val="bg1"/>
              </a:solidFill>
              <a:latin typeface="Arial Nova" panose="020B0504020202020204" pitchFamily="34" charset="0"/>
            </a:endParaRPr>
          </a:p>
        </p:txBody>
      </p:sp>
      <p:sp>
        <p:nvSpPr>
          <p:cNvPr id="2" name="Rectangle 2">
            <a:extLst>
              <a:ext uri="{FF2B5EF4-FFF2-40B4-BE49-F238E27FC236}">
                <a16:creationId xmlns:a16="http://schemas.microsoft.com/office/drawing/2014/main" id="{C40283D6-90A0-7DE2-B777-F343D49C5B61}"/>
              </a:ext>
            </a:extLst>
          </p:cNvPr>
          <p:cNvSpPr txBox="1">
            <a:spLocks/>
          </p:cNvSpPr>
          <p:nvPr/>
        </p:nvSpPr>
        <p:spPr>
          <a:xfrm>
            <a:off x="170688" y="882704"/>
            <a:ext cx="7829346" cy="142859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65760" lvl="1" indent="0" algn="just">
              <a:lnSpc>
                <a:spcPct val="150000"/>
              </a:lnSpc>
              <a:buClr>
                <a:srgbClr val="A5B592"/>
              </a:buClr>
              <a:buFont typeface="Arial" panose="020B0604020202020204" pitchFamily="34" charset="0"/>
              <a:buNone/>
            </a:pPr>
            <a:r>
              <a:rPr lang="es-MX" noProof="1">
                <a:latin typeface="Arial Nova" panose="020B0504020202020204" pitchFamily="34" charset="0"/>
                <a:cs typeface="Arial" panose="020B0604020202020204" pitchFamily="34" charset="0"/>
              </a:rPr>
              <a:t>El planteamiento del problema constituye el primer capítulo de una tesis. Es el más corto de todos, pero en ocasiones a los estudiantes se les hace difícil de redactarlo.</a:t>
            </a:r>
          </a:p>
          <a:p>
            <a:pPr marL="365760" lvl="1" indent="0" algn="just">
              <a:buClr>
                <a:srgbClr val="A5B592"/>
              </a:buClr>
              <a:buFont typeface="Arial" panose="020B0604020202020204" pitchFamily="34" charset="0"/>
              <a:buNone/>
            </a:pPr>
            <a:endParaRPr lang="es-MX" noProof="1">
              <a:latin typeface="Arial Nova" panose="020B0504020202020204" pitchFamily="34" charset="0"/>
              <a:cs typeface="Arial" panose="020B0604020202020204" pitchFamily="34" charset="0"/>
            </a:endParaRPr>
          </a:p>
          <a:p>
            <a:pPr marL="365760" lvl="1" indent="0" algn="just">
              <a:buClr>
                <a:srgbClr val="A5B592"/>
              </a:buClr>
              <a:buFont typeface="Arial" panose="020B0604020202020204" pitchFamily="34" charset="0"/>
              <a:buNone/>
            </a:pPr>
            <a:endParaRPr lang="es-MX" noProof="1">
              <a:latin typeface="Arial Nova" panose="020B0504020202020204" pitchFamily="34" charset="0"/>
              <a:cs typeface="Arial" panose="020B0604020202020204" pitchFamily="34" charset="0"/>
            </a:endParaRPr>
          </a:p>
        </p:txBody>
      </p:sp>
      <p:pic>
        <p:nvPicPr>
          <p:cNvPr id="2054" name="Picture 6" descr="Este trabajo en equipo tiene un problema. Vector de stock por ©tintin75 ...">
            <a:extLst>
              <a:ext uri="{FF2B5EF4-FFF2-40B4-BE49-F238E27FC236}">
                <a16:creationId xmlns:a16="http://schemas.microsoft.com/office/drawing/2014/main" id="{6030CC0D-E55B-8E06-DC06-F9A7E52577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486"/>
          <a:stretch/>
        </p:blipFill>
        <p:spPr bwMode="auto">
          <a:xfrm>
            <a:off x="312710" y="2213086"/>
            <a:ext cx="3638540" cy="269859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90276123-F49B-113B-3F01-A52FB1074F9F}"/>
              </a:ext>
            </a:extLst>
          </p:cNvPr>
          <p:cNvSpPr txBox="1"/>
          <p:nvPr/>
        </p:nvSpPr>
        <p:spPr>
          <a:xfrm>
            <a:off x="3951250" y="2373344"/>
            <a:ext cx="4583150" cy="1667892"/>
          </a:xfrm>
          <a:custGeom>
            <a:avLst/>
            <a:gdLst>
              <a:gd name="connsiteX0" fmla="*/ 0 w 4583150"/>
              <a:gd name="connsiteY0" fmla="*/ 0 h 1667892"/>
              <a:gd name="connsiteX1" fmla="*/ 572894 w 4583150"/>
              <a:gd name="connsiteY1" fmla="*/ 0 h 1667892"/>
              <a:gd name="connsiteX2" fmla="*/ 1008293 w 4583150"/>
              <a:gd name="connsiteY2" fmla="*/ 0 h 1667892"/>
              <a:gd name="connsiteX3" fmla="*/ 1489524 w 4583150"/>
              <a:gd name="connsiteY3" fmla="*/ 0 h 1667892"/>
              <a:gd name="connsiteX4" fmla="*/ 2062418 w 4583150"/>
              <a:gd name="connsiteY4" fmla="*/ 0 h 1667892"/>
              <a:gd name="connsiteX5" fmla="*/ 2635311 w 4583150"/>
              <a:gd name="connsiteY5" fmla="*/ 0 h 1667892"/>
              <a:gd name="connsiteX6" fmla="*/ 3208205 w 4583150"/>
              <a:gd name="connsiteY6" fmla="*/ 0 h 1667892"/>
              <a:gd name="connsiteX7" fmla="*/ 3735267 w 4583150"/>
              <a:gd name="connsiteY7" fmla="*/ 0 h 1667892"/>
              <a:gd name="connsiteX8" fmla="*/ 4583150 w 4583150"/>
              <a:gd name="connsiteY8" fmla="*/ 0 h 1667892"/>
              <a:gd name="connsiteX9" fmla="*/ 4583150 w 4583150"/>
              <a:gd name="connsiteY9" fmla="*/ 505927 h 1667892"/>
              <a:gd name="connsiteX10" fmla="*/ 4583150 w 4583150"/>
              <a:gd name="connsiteY10" fmla="*/ 1061891 h 1667892"/>
              <a:gd name="connsiteX11" fmla="*/ 4583150 w 4583150"/>
              <a:gd name="connsiteY11" fmla="*/ 1667892 h 1667892"/>
              <a:gd name="connsiteX12" fmla="*/ 3964425 w 4583150"/>
              <a:gd name="connsiteY12" fmla="*/ 1667892 h 1667892"/>
              <a:gd name="connsiteX13" fmla="*/ 3529026 w 4583150"/>
              <a:gd name="connsiteY13" fmla="*/ 1667892 h 1667892"/>
              <a:gd name="connsiteX14" fmla="*/ 3001963 w 4583150"/>
              <a:gd name="connsiteY14" fmla="*/ 1667892 h 1667892"/>
              <a:gd name="connsiteX15" fmla="*/ 2383238 w 4583150"/>
              <a:gd name="connsiteY15" fmla="*/ 1667892 h 1667892"/>
              <a:gd name="connsiteX16" fmla="*/ 1856176 w 4583150"/>
              <a:gd name="connsiteY16" fmla="*/ 1667892 h 1667892"/>
              <a:gd name="connsiteX17" fmla="*/ 1237450 w 4583150"/>
              <a:gd name="connsiteY17" fmla="*/ 1667892 h 1667892"/>
              <a:gd name="connsiteX18" fmla="*/ 572894 w 4583150"/>
              <a:gd name="connsiteY18" fmla="*/ 1667892 h 1667892"/>
              <a:gd name="connsiteX19" fmla="*/ 0 w 4583150"/>
              <a:gd name="connsiteY19" fmla="*/ 1667892 h 1667892"/>
              <a:gd name="connsiteX20" fmla="*/ 0 w 4583150"/>
              <a:gd name="connsiteY20" fmla="*/ 1128607 h 1667892"/>
              <a:gd name="connsiteX21" fmla="*/ 0 w 4583150"/>
              <a:gd name="connsiteY21" fmla="*/ 572643 h 1667892"/>
              <a:gd name="connsiteX22" fmla="*/ 0 w 4583150"/>
              <a:gd name="connsiteY22" fmla="*/ 0 h 166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3150" h="1667892" fill="none" extrusionOk="0">
                <a:moveTo>
                  <a:pt x="0" y="0"/>
                </a:moveTo>
                <a:cubicBezTo>
                  <a:pt x="154424" y="-24815"/>
                  <a:pt x="359860" y="11221"/>
                  <a:pt x="572894" y="0"/>
                </a:cubicBezTo>
                <a:cubicBezTo>
                  <a:pt x="785928" y="-11221"/>
                  <a:pt x="807091" y="2540"/>
                  <a:pt x="1008293" y="0"/>
                </a:cubicBezTo>
                <a:cubicBezTo>
                  <a:pt x="1209495" y="-2540"/>
                  <a:pt x="1385034" y="23956"/>
                  <a:pt x="1489524" y="0"/>
                </a:cubicBezTo>
                <a:cubicBezTo>
                  <a:pt x="1594014" y="-23956"/>
                  <a:pt x="1889533" y="66441"/>
                  <a:pt x="2062418" y="0"/>
                </a:cubicBezTo>
                <a:cubicBezTo>
                  <a:pt x="2235303" y="-66441"/>
                  <a:pt x="2466598" y="38672"/>
                  <a:pt x="2635311" y="0"/>
                </a:cubicBezTo>
                <a:cubicBezTo>
                  <a:pt x="2804024" y="-38672"/>
                  <a:pt x="3049038" y="32428"/>
                  <a:pt x="3208205" y="0"/>
                </a:cubicBezTo>
                <a:cubicBezTo>
                  <a:pt x="3367372" y="-32428"/>
                  <a:pt x="3570423" y="5496"/>
                  <a:pt x="3735267" y="0"/>
                </a:cubicBezTo>
                <a:cubicBezTo>
                  <a:pt x="3900111" y="-5496"/>
                  <a:pt x="4321004" y="85621"/>
                  <a:pt x="4583150" y="0"/>
                </a:cubicBezTo>
                <a:cubicBezTo>
                  <a:pt x="4622590" y="154073"/>
                  <a:pt x="4573314" y="397495"/>
                  <a:pt x="4583150" y="505927"/>
                </a:cubicBezTo>
                <a:cubicBezTo>
                  <a:pt x="4592986" y="614359"/>
                  <a:pt x="4569441" y="833797"/>
                  <a:pt x="4583150" y="1061891"/>
                </a:cubicBezTo>
                <a:cubicBezTo>
                  <a:pt x="4596859" y="1289985"/>
                  <a:pt x="4582856" y="1532088"/>
                  <a:pt x="4583150" y="1667892"/>
                </a:cubicBezTo>
                <a:cubicBezTo>
                  <a:pt x="4282958" y="1686185"/>
                  <a:pt x="4098873" y="1603710"/>
                  <a:pt x="3964425" y="1667892"/>
                </a:cubicBezTo>
                <a:cubicBezTo>
                  <a:pt x="3829978" y="1732074"/>
                  <a:pt x="3670088" y="1636963"/>
                  <a:pt x="3529026" y="1667892"/>
                </a:cubicBezTo>
                <a:cubicBezTo>
                  <a:pt x="3387964" y="1698821"/>
                  <a:pt x="3181824" y="1646297"/>
                  <a:pt x="3001963" y="1667892"/>
                </a:cubicBezTo>
                <a:cubicBezTo>
                  <a:pt x="2822102" y="1689487"/>
                  <a:pt x="2590809" y="1621157"/>
                  <a:pt x="2383238" y="1667892"/>
                </a:cubicBezTo>
                <a:cubicBezTo>
                  <a:pt x="2175668" y="1714627"/>
                  <a:pt x="2029666" y="1608809"/>
                  <a:pt x="1856176" y="1667892"/>
                </a:cubicBezTo>
                <a:cubicBezTo>
                  <a:pt x="1682686" y="1726975"/>
                  <a:pt x="1524919" y="1654977"/>
                  <a:pt x="1237450" y="1667892"/>
                </a:cubicBezTo>
                <a:cubicBezTo>
                  <a:pt x="949981" y="1680807"/>
                  <a:pt x="771724" y="1650659"/>
                  <a:pt x="572894" y="1667892"/>
                </a:cubicBezTo>
                <a:cubicBezTo>
                  <a:pt x="374064" y="1685125"/>
                  <a:pt x="179400" y="1621443"/>
                  <a:pt x="0" y="1667892"/>
                </a:cubicBezTo>
                <a:cubicBezTo>
                  <a:pt x="-32524" y="1410248"/>
                  <a:pt x="3901" y="1272393"/>
                  <a:pt x="0" y="1128607"/>
                </a:cubicBezTo>
                <a:cubicBezTo>
                  <a:pt x="-3901" y="984821"/>
                  <a:pt x="5568" y="757176"/>
                  <a:pt x="0" y="572643"/>
                </a:cubicBezTo>
                <a:cubicBezTo>
                  <a:pt x="-5568" y="388110"/>
                  <a:pt x="33825" y="137384"/>
                  <a:pt x="0" y="0"/>
                </a:cubicBezTo>
                <a:close/>
              </a:path>
              <a:path w="4583150" h="1667892" stroke="0" extrusionOk="0">
                <a:moveTo>
                  <a:pt x="0" y="0"/>
                </a:moveTo>
                <a:cubicBezTo>
                  <a:pt x="198929" y="-35987"/>
                  <a:pt x="347430" y="9842"/>
                  <a:pt x="572894" y="0"/>
                </a:cubicBezTo>
                <a:cubicBezTo>
                  <a:pt x="798358" y="-9842"/>
                  <a:pt x="981824" y="37147"/>
                  <a:pt x="1237451" y="0"/>
                </a:cubicBezTo>
                <a:cubicBezTo>
                  <a:pt x="1493078" y="-37147"/>
                  <a:pt x="1536253" y="35355"/>
                  <a:pt x="1672850" y="0"/>
                </a:cubicBezTo>
                <a:cubicBezTo>
                  <a:pt x="1809447" y="-35355"/>
                  <a:pt x="2056112" y="18399"/>
                  <a:pt x="2199912" y="0"/>
                </a:cubicBezTo>
                <a:cubicBezTo>
                  <a:pt x="2343712" y="-18399"/>
                  <a:pt x="2589780" y="9093"/>
                  <a:pt x="2818637" y="0"/>
                </a:cubicBezTo>
                <a:cubicBezTo>
                  <a:pt x="3047494" y="-9093"/>
                  <a:pt x="3317470" y="9444"/>
                  <a:pt x="3483194" y="0"/>
                </a:cubicBezTo>
                <a:cubicBezTo>
                  <a:pt x="3648918" y="-9444"/>
                  <a:pt x="4038732" y="29042"/>
                  <a:pt x="4583150" y="0"/>
                </a:cubicBezTo>
                <a:cubicBezTo>
                  <a:pt x="4625417" y="144219"/>
                  <a:pt x="4529219" y="381481"/>
                  <a:pt x="4583150" y="522606"/>
                </a:cubicBezTo>
                <a:cubicBezTo>
                  <a:pt x="4637081" y="663731"/>
                  <a:pt x="4546382" y="908821"/>
                  <a:pt x="4583150" y="1028533"/>
                </a:cubicBezTo>
                <a:cubicBezTo>
                  <a:pt x="4619918" y="1148245"/>
                  <a:pt x="4517277" y="1413727"/>
                  <a:pt x="4583150" y="1667892"/>
                </a:cubicBezTo>
                <a:cubicBezTo>
                  <a:pt x="4358248" y="1702158"/>
                  <a:pt x="4219179" y="1624429"/>
                  <a:pt x="4056088" y="1667892"/>
                </a:cubicBezTo>
                <a:cubicBezTo>
                  <a:pt x="3892997" y="1711355"/>
                  <a:pt x="3660730" y="1638168"/>
                  <a:pt x="3391531" y="1667892"/>
                </a:cubicBezTo>
                <a:cubicBezTo>
                  <a:pt x="3122332" y="1697616"/>
                  <a:pt x="3064866" y="1624049"/>
                  <a:pt x="2910300" y="1667892"/>
                </a:cubicBezTo>
                <a:cubicBezTo>
                  <a:pt x="2755734" y="1711735"/>
                  <a:pt x="2529939" y="1650028"/>
                  <a:pt x="2383238" y="1667892"/>
                </a:cubicBezTo>
                <a:cubicBezTo>
                  <a:pt x="2236537" y="1685756"/>
                  <a:pt x="1990204" y="1638709"/>
                  <a:pt x="1810344" y="1667892"/>
                </a:cubicBezTo>
                <a:cubicBezTo>
                  <a:pt x="1630484" y="1697075"/>
                  <a:pt x="1450873" y="1655100"/>
                  <a:pt x="1329114" y="1667892"/>
                </a:cubicBezTo>
                <a:cubicBezTo>
                  <a:pt x="1207355" y="1680684"/>
                  <a:pt x="849855" y="1665901"/>
                  <a:pt x="664557" y="1667892"/>
                </a:cubicBezTo>
                <a:cubicBezTo>
                  <a:pt x="479259" y="1669883"/>
                  <a:pt x="314511" y="1609695"/>
                  <a:pt x="0" y="1667892"/>
                </a:cubicBezTo>
                <a:cubicBezTo>
                  <a:pt x="-58461" y="1549314"/>
                  <a:pt x="31991" y="1243853"/>
                  <a:pt x="0" y="1128607"/>
                </a:cubicBezTo>
                <a:cubicBezTo>
                  <a:pt x="-31991" y="1013361"/>
                  <a:pt x="58261" y="788870"/>
                  <a:pt x="0" y="589322"/>
                </a:cubicBezTo>
                <a:cubicBezTo>
                  <a:pt x="-58261" y="389774"/>
                  <a:pt x="11431" y="235637"/>
                  <a:pt x="0" y="0"/>
                </a:cubicBezTo>
                <a:close/>
              </a:path>
            </a:pathLst>
          </a:custGeom>
          <a:solidFill>
            <a:srgbClr val="CCCCFF"/>
          </a:solidFill>
          <a:ln>
            <a:solidFill>
              <a:schemeClr val="tx1"/>
            </a:solidFill>
            <a:extLst>
              <a:ext uri="{C807C97D-BFC1-408E-A445-0C87EB9F89A2}">
                <ask:lineSketchStyleProps xmlns:ask="http://schemas.microsoft.com/office/drawing/2018/sketchyshapes" sd="481711788">
                  <a:prstGeom prst="rect">
                    <a:avLst/>
                  </a:prstGeom>
                  <ask:type>
                    <ask:lineSketchScribble/>
                  </ask:type>
                </ask:lineSketchStyleProps>
              </a:ext>
            </a:extLst>
          </a:ln>
        </p:spPr>
        <p:txBody>
          <a:bodyPr wrap="square">
            <a:spAutoFit/>
          </a:bodyPr>
          <a:lstStyle/>
          <a:p>
            <a:pPr marL="365760" lvl="1" indent="0" algn="just">
              <a:lnSpc>
                <a:spcPct val="150000"/>
              </a:lnSpc>
              <a:buClr>
                <a:srgbClr val="A5B592"/>
              </a:buClr>
              <a:buFont typeface="Arial" panose="020B0604020202020204" pitchFamily="34" charset="0"/>
              <a:buNone/>
            </a:pPr>
            <a:r>
              <a:rPr lang="es-MX" sz="1400" noProof="1">
                <a:latin typeface="Arial Nova" panose="020B0504020202020204" pitchFamily="34" charset="0"/>
                <a:cs typeface="Arial" panose="020B0604020202020204" pitchFamily="34" charset="0"/>
              </a:rPr>
              <a:t>Es el punto de partida de tu principal pregunta de investigación. Si no has identificado un problema, no puedes formular la pregunta para después explorarla, te da enfoque y te obliga a centrarte en algo muy concreto</a:t>
            </a:r>
          </a:p>
        </p:txBody>
      </p:sp>
    </p:spTree>
    <p:extLst>
      <p:ext uri="{BB962C8B-B14F-4D97-AF65-F5344CB8AC3E}">
        <p14:creationId xmlns:p14="http://schemas.microsoft.com/office/powerpoint/2010/main" val="14302786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a:extLst>
              <a:ext uri="{FF2B5EF4-FFF2-40B4-BE49-F238E27FC236}">
                <a16:creationId xmlns:a16="http://schemas.microsoft.com/office/drawing/2014/main" id="{AC2BAC85-23CB-F367-BB45-D3B4B5EC7D20}"/>
              </a:ext>
            </a:extLst>
          </p:cNvPr>
          <p:cNvSpPr txBox="1">
            <a:spLocks/>
          </p:cNvSpPr>
          <p:nvPr/>
        </p:nvSpPr>
        <p:spPr>
          <a:xfrm>
            <a:off x="170687" y="141288"/>
            <a:ext cx="7508785" cy="519112"/>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s-ES" altLang="zh-CN" sz="2400" dirty="0">
                <a:solidFill>
                  <a:schemeClr val="bg1"/>
                </a:solidFill>
                <a:latin typeface="Arial Nova" panose="020B0504020202020204" pitchFamily="34" charset="0"/>
              </a:rPr>
              <a:t>Pasos para redactar el planteamiento del problema</a:t>
            </a:r>
          </a:p>
        </p:txBody>
      </p:sp>
      <p:pic>
        <p:nvPicPr>
          <p:cNvPr id="6" name="Gráfico 5" descr="Insignia 1 contorno">
            <a:extLst>
              <a:ext uri="{FF2B5EF4-FFF2-40B4-BE49-F238E27FC236}">
                <a16:creationId xmlns:a16="http://schemas.microsoft.com/office/drawing/2014/main" id="{88B6220E-1D03-A202-057A-EF064F300A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4176" y="783838"/>
            <a:ext cx="914400" cy="914400"/>
          </a:xfrm>
          <a:prstGeom prst="rect">
            <a:avLst/>
          </a:prstGeom>
        </p:spPr>
      </p:pic>
      <p:sp>
        <p:nvSpPr>
          <p:cNvPr id="8" name="CuadroTexto 7">
            <a:extLst>
              <a:ext uri="{FF2B5EF4-FFF2-40B4-BE49-F238E27FC236}">
                <a16:creationId xmlns:a16="http://schemas.microsoft.com/office/drawing/2014/main" id="{F6E99D52-35A2-F5F7-13AC-6DFE9B30188C}"/>
              </a:ext>
            </a:extLst>
          </p:cNvPr>
          <p:cNvSpPr txBox="1"/>
          <p:nvPr/>
        </p:nvSpPr>
        <p:spPr>
          <a:xfrm>
            <a:off x="1148576" y="1056372"/>
            <a:ext cx="6471424" cy="369332"/>
          </a:xfrm>
          <a:prstGeom prst="rect">
            <a:avLst/>
          </a:prstGeom>
          <a:noFill/>
        </p:spPr>
        <p:txBody>
          <a:bodyPr wrap="square">
            <a:spAutoFit/>
          </a:bodyPr>
          <a:lstStyle/>
          <a:p>
            <a:r>
              <a:rPr lang="es-MX" sz="1800" dirty="0">
                <a:solidFill>
                  <a:schemeClr val="tx1"/>
                </a:solidFill>
                <a:latin typeface="Arial Nova" panose="020B0504020202020204" pitchFamily="34" charset="0"/>
                <a:cs typeface="Arial" panose="020B0604020202020204" pitchFamily="34" charset="0"/>
              </a:rPr>
              <a:t>Identifica una problemática general en el campo de tu tesis</a:t>
            </a:r>
            <a:endParaRPr lang="es-MX" sz="1600" dirty="0">
              <a:latin typeface="Arial Nova" panose="020B0504020202020204" pitchFamily="34" charset="0"/>
            </a:endParaRPr>
          </a:p>
        </p:txBody>
      </p:sp>
      <p:sp>
        <p:nvSpPr>
          <p:cNvPr id="10" name="CuadroTexto 9">
            <a:extLst>
              <a:ext uri="{FF2B5EF4-FFF2-40B4-BE49-F238E27FC236}">
                <a16:creationId xmlns:a16="http://schemas.microsoft.com/office/drawing/2014/main" id="{C3D12BF8-096F-1447-ED19-960187CC0986}"/>
              </a:ext>
            </a:extLst>
          </p:cNvPr>
          <p:cNvSpPr txBox="1"/>
          <p:nvPr/>
        </p:nvSpPr>
        <p:spPr>
          <a:xfrm>
            <a:off x="618893" y="1866246"/>
            <a:ext cx="3765395" cy="1991379"/>
          </a:xfrm>
          <a:prstGeom prst="rect">
            <a:avLst/>
          </a:prstGeom>
          <a:noFill/>
        </p:spPr>
        <p:txBody>
          <a:bodyPr wrap="square">
            <a:spAutoFit/>
          </a:bodyPr>
          <a:lstStyle/>
          <a:p>
            <a:pPr marL="0" lvl="0" indent="0" algn="just" eaLnBrk="0" fontAlgn="base" hangingPunct="0">
              <a:lnSpc>
                <a:spcPct val="150000"/>
              </a:lnSpc>
              <a:spcBef>
                <a:spcPct val="0"/>
              </a:spcBef>
              <a:spcAft>
                <a:spcPct val="0"/>
              </a:spcAft>
              <a:buClrTx/>
              <a:buSzTx/>
              <a:buNone/>
            </a:pPr>
            <a:r>
              <a:rPr lang="es-MX" altLang="es-MX" sz="1400" dirty="0">
                <a:latin typeface="Arial" panose="020B0604020202020204" pitchFamily="34" charset="0"/>
                <a:cs typeface="Arial" panose="020B0604020202020204" pitchFamily="34" charset="0"/>
              </a:rPr>
              <a:t>Identificar un problema en el que te gustaría centrarte. Dependiendo del programa o campo de estudio, este problema puede ser más práctico o de naturaleza más teórica. También puede referirse a la comprensión del por qué existe cierta situación.</a:t>
            </a:r>
            <a:endParaRPr lang="es-MX" altLang="es-MX" sz="1400" b="1" dirty="0">
              <a:latin typeface="Arial" panose="020B0604020202020204" pitchFamily="34" charset="0"/>
              <a:cs typeface="Arial" panose="020B0604020202020204" pitchFamily="34" charset="0"/>
            </a:endParaRPr>
          </a:p>
        </p:txBody>
      </p:sp>
      <p:pic>
        <p:nvPicPr>
          <p:cNvPr id="31748" name="Picture 4" descr="Problem source to solution? - Logistics Pilot">
            <a:extLst>
              <a:ext uri="{FF2B5EF4-FFF2-40B4-BE49-F238E27FC236}">
                <a16:creationId xmlns:a16="http://schemas.microsoft.com/office/drawing/2014/main" id="{A6DCB7EE-EC4B-0518-EE78-121D547BDA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8275" y="1753994"/>
            <a:ext cx="3856832"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3354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a:extLst>
              <a:ext uri="{FF2B5EF4-FFF2-40B4-BE49-F238E27FC236}">
                <a16:creationId xmlns:a16="http://schemas.microsoft.com/office/drawing/2014/main" id="{AC2BAC85-23CB-F367-BB45-D3B4B5EC7D20}"/>
              </a:ext>
            </a:extLst>
          </p:cNvPr>
          <p:cNvSpPr txBox="1">
            <a:spLocks/>
          </p:cNvSpPr>
          <p:nvPr/>
        </p:nvSpPr>
        <p:spPr>
          <a:xfrm>
            <a:off x="170687" y="141288"/>
            <a:ext cx="7508785" cy="519112"/>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s-ES" altLang="zh-CN" sz="2400" dirty="0">
                <a:solidFill>
                  <a:schemeClr val="bg1"/>
                </a:solidFill>
                <a:latin typeface="Arial Nova" panose="020B0504020202020204" pitchFamily="34" charset="0"/>
              </a:rPr>
              <a:t>Pasos para redactar el planteamiento del problema</a:t>
            </a:r>
          </a:p>
        </p:txBody>
      </p:sp>
      <p:sp>
        <p:nvSpPr>
          <p:cNvPr id="3" name="CuadroTexto 2">
            <a:extLst>
              <a:ext uri="{FF2B5EF4-FFF2-40B4-BE49-F238E27FC236}">
                <a16:creationId xmlns:a16="http://schemas.microsoft.com/office/drawing/2014/main" id="{4C2CF2BB-BE54-DA7D-219B-02E48E8072E4}"/>
              </a:ext>
            </a:extLst>
          </p:cNvPr>
          <p:cNvSpPr txBox="1"/>
          <p:nvPr/>
        </p:nvSpPr>
        <p:spPr>
          <a:xfrm>
            <a:off x="1226335" y="1048938"/>
            <a:ext cx="4583150" cy="369332"/>
          </a:xfrm>
          <a:prstGeom prst="rect">
            <a:avLst/>
          </a:prstGeom>
          <a:noFill/>
        </p:spPr>
        <p:txBody>
          <a:bodyPr wrap="square">
            <a:spAutoFit/>
          </a:bodyPr>
          <a:lstStyle/>
          <a:p>
            <a:r>
              <a:rPr lang="es-MX" altLang="es-MX" sz="1800" dirty="0">
                <a:solidFill>
                  <a:schemeClr val="tx1"/>
                </a:solidFill>
                <a:latin typeface="Arial Nova" panose="020B0504020202020204" pitchFamily="34" charset="0"/>
                <a:cs typeface="Arial" panose="020B0604020202020204" pitchFamily="34" charset="0"/>
              </a:rPr>
              <a:t>Infórmate acerca del problema</a:t>
            </a:r>
            <a:endParaRPr lang="es-MX" sz="1600" dirty="0">
              <a:latin typeface="Arial Nova" panose="020B0504020202020204" pitchFamily="34" charset="0"/>
            </a:endParaRPr>
          </a:p>
        </p:txBody>
      </p:sp>
      <p:pic>
        <p:nvPicPr>
          <p:cNvPr id="6" name="Gráfico 5" descr="Insignia contorno">
            <a:extLst>
              <a:ext uri="{FF2B5EF4-FFF2-40B4-BE49-F238E27FC236}">
                <a16:creationId xmlns:a16="http://schemas.microsoft.com/office/drawing/2014/main" id="{3F3FBF76-EF9E-88B9-9A5A-4E8A2D5AD3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1935" y="776404"/>
            <a:ext cx="914400" cy="914400"/>
          </a:xfrm>
          <a:prstGeom prst="rect">
            <a:avLst/>
          </a:prstGeom>
        </p:spPr>
      </p:pic>
      <p:pic>
        <p:nvPicPr>
          <p:cNvPr id="30722" name="Picture 2" descr="Homem de negócios com lupa | Vetor Grátis">
            <a:extLst>
              <a:ext uri="{FF2B5EF4-FFF2-40B4-BE49-F238E27FC236}">
                <a16:creationId xmlns:a16="http://schemas.microsoft.com/office/drawing/2014/main" id="{3796A09C-6E1B-9A28-C975-D1AD24AC30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564" b="8185"/>
          <a:stretch/>
        </p:blipFill>
        <p:spPr bwMode="auto">
          <a:xfrm>
            <a:off x="2732678" y="2499768"/>
            <a:ext cx="3076807" cy="243840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78D66B0F-CD32-D721-E6A0-E538C03FAC38}"/>
              </a:ext>
            </a:extLst>
          </p:cNvPr>
          <p:cNvSpPr txBox="1"/>
          <p:nvPr/>
        </p:nvSpPr>
        <p:spPr>
          <a:xfrm>
            <a:off x="1019407" y="1702732"/>
            <a:ext cx="7105186" cy="1523622"/>
          </a:xfrm>
          <a:prstGeom prst="rect">
            <a:avLst/>
          </a:prstGeom>
          <a:noFill/>
        </p:spPr>
        <p:txBody>
          <a:bodyPr wrap="square">
            <a:spAutoFit/>
          </a:bodyPr>
          <a:lstStyle/>
          <a:p>
            <a:pPr marL="0" lvl="0" indent="0" algn="just" eaLnBrk="0" fontAlgn="base" hangingPunct="0">
              <a:lnSpc>
                <a:spcPct val="150000"/>
              </a:lnSpc>
              <a:spcBef>
                <a:spcPct val="0"/>
              </a:spcBef>
              <a:spcAft>
                <a:spcPct val="0"/>
              </a:spcAft>
              <a:buClrTx/>
              <a:buSzTx/>
              <a:buNone/>
            </a:pPr>
            <a:r>
              <a:rPr lang="es-MX" altLang="es-MX" sz="1600" dirty="0">
                <a:latin typeface="Arial Nova" panose="020B0504020202020204" pitchFamily="34" charset="0"/>
              </a:rPr>
              <a:t>Investigar el problema con el objetivo de desarrollar la compresión necesaria para identificar el aspecto del problema que tratarás en tu trabajo</a:t>
            </a:r>
          </a:p>
          <a:p>
            <a:pPr marL="0" lvl="0" indent="0" algn="just" eaLnBrk="0" fontAlgn="base" hangingPunct="0">
              <a:lnSpc>
                <a:spcPct val="150000"/>
              </a:lnSpc>
              <a:spcBef>
                <a:spcPct val="0"/>
              </a:spcBef>
              <a:spcAft>
                <a:spcPct val="0"/>
              </a:spcAft>
              <a:buClrTx/>
              <a:buSzTx/>
              <a:buNone/>
            </a:pPr>
            <a:endParaRPr lang="es-MX" altLang="es-MX" sz="1600" dirty="0">
              <a:latin typeface="Arial Nova" panose="020B0504020202020204" pitchFamily="34" charset="0"/>
            </a:endParaRPr>
          </a:p>
          <a:p>
            <a:pPr marL="0" lvl="0" indent="0" algn="just" eaLnBrk="0" fontAlgn="base" hangingPunct="0">
              <a:lnSpc>
                <a:spcPct val="150000"/>
              </a:lnSpc>
              <a:spcBef>
                <a:spcPct val="0"/>
              </a:spcBef>
              <a:spcAft>
                <a:spcPct val="0"/>
              </a:spcAft>
              <a:buClrTx/>
              <a:buSzTx/>
              <a:buNone/>
            </a:pPr>
            <a:r>
              <a:rPr lang="es-MX" altLang="es-MX" sz="1600" dirty="0">
                <a:latin typeface="Arial Nova" panose="020B0504020202020204" pitchFamily="34" charset="0"/>
              </a:rPr>
              <a:t>	</a:t>
            </a:r>
          </a:p>
        </p:txBody>
      </p:sp>
    </p:spTree>
    <p:extLst>
      <p:ext uri="{BB962C8B-B14F-4D97-AF65-F5344CB8AC3E}">
        <p14:creationId xmlns:p14="http://schemas.microsoft.com/office/powerpoint/2010/main" val="34361016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a:extLst>
              <a:ext uri="{FF2B5EF4-FFF2-40B4-BE49-F238E27FC236}">
                <a16:creationId xmlns:a16="http://schemas.microsoft.com/office/drawing/2014/main" id="{AC2BAC85-23CB-F367-BB45-D3B4B5EC7D20}"/>
              </a:ext>
            </a:extLst>
          </p:cNvPr>
          <p:cNvSpPr txBox="1">
            <a:spLocks/>
          </p:cNvSpPr>
          <p:nvPr/>
        </p:nvSpPr>
        <p:spPr>
          <a:xfrm>
            <a:off x="170687" y="141288"/>
            <a:ext cx="7508785" cy="519112"/>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s-ES" altLang="zh-CN" sz="2400" dirty="0">
                <a:solidFill>
                  <a:schemeClr val="bg1"/>
                </a:solidFill>
                <a:latin typeface="Arial Nova" panose="020B0504020202020204" pitchFamily="34" charset="0"/>
              </a:rPr>
              <a:t>Pasos para redactar el planteamiento del problema</a:t>
            </a:r>
          </a:p>
        </p:txBody>
      </p:sp>
      <p:sp>
        <p:nvSpPr>
          <p:cNvPr id="3" name="CuadroTexto 2">
            <a:extLst>
              <a:ext uri="{FF2B5EF4-FFF2-40B4-BE49-F238E27FC236}">
                <a16:creationId xmlns:a16="http://schemas.microsoft.com/office/drawing/2014/main" id="{94115BA9-A4BC-F36C-36B3-88779B702D05}"/>
              </a:ext>
            </a:extLst>
          </p:cNvPr>
          <p:cNvSpPr txBox="1"/>
          <p:nvPr/>
        </p:nvSpPr>
        <p:spPr>
          <a:xfrm>
            <a:off x="239751" y="799985"/>
            <a:ext cx="8339253" cy="1021562"/>
          </a:xfrm>
          <a:prstGeom prst="rect">
            <a:avLst/>
          </a:prstGeom>
          <a:noFill/>
        </p:spPr>
        <p:txBody>
          <a:bodyPr wrap="square">
            <a:spAutoFit/>
          </a:bodyPr>
          <a:lstStyle/>
          <a:p>
            <a:pPr algn="just">
              <a:lnSpc>
                <a:spcPct val="150000"/>
              </a:lnSpc>
            </a:pPr>
            <a:r>
              <a:rPr lang="es-MX" altLang="es-MX" sz="1400" dirty="0">
                <a:latin typeface="Arial Nova" panose="020B0504020202020204" pitchFamily="34" charset="0"/>
              </a:rPr>
              <a:t>Dependiendo del tema, tu investigación puede incluir: consultar la literatura y otras fuentes de información relevantes o hablar con expertos. Al realizar esta investigación, ten en cuenta las siguientes preguntas:</a:t>
            </a:r>
            <a:endParaRPr lang="es-MX" sz="1400" dirty="0">
              <a:latin typeface="Arial Nova" panose="020B0504020202020204" pitchFamily="34" charset="0"/>
            </a:endParaRPr>
          </a:p>
        </p:txBody>
      </p:sp>
      <p:pic>
        <p:nvPicPr>
          <p:cNvPr id="6" name="Imagen 5" descr="Diagrama, Texto&#10;&#10;Descripción generada automáticamente">
            <a:extLst>
              <a:ext uri="{FF2B5EF4-FFF2-40B4-BE49-F238E27FC236}">
                <a16:creationId xmlns:a16="http://schemas.microsoft.com/office/drawing/2014/main" id="{E1C25688-5FDF-2253-C245-BFCDC5137454}"/>
              </a:ext>
            </a:extLst>
          </p:cNvPr>
          <p:cNvPicPr>
            <a:picLocks noChangeAspect="1"/>
          </p:cNvPicPr>
          <p:nvPr/>
        </p:nvPicPr>
        <p:blipFill rotWithShape="1">
          <a:blip r:embed="rId2">
            <a:extLst>
              <a:ext uri="{28A0092B-C50C-407E-A947-70E740481C1C}">
                <a14:useLocalDpi xmlns:a14="http://schemas.microsoft.com/office/drawing/2010/main" val="0"/>
              </a:ext>
            </a:extLst>
          </a:blip>
          <a:srcRect t="15553" b="4896"/>
          <a:stretch/>
        </p:blipFill>
        <p:spPr>
          <a:xfrm>
            <a:off x="1611352" y="1558241"/>
            <a:ext cx="5636941" cy="3363164"/>
          </a:xfrm>
          <a:prstGeom prst="rect">
            <a:avLst/>
          </a:prstGeom>
        </p:spPr>
      </p:pic>
    </p:spTree>
    <p:extLst>
      <p:ext uri="{BB962C8B-B14F-4D97-AF65-F5344CB8AC3E}">
        <p14:creationId xmlns:p14="http://schemas.microsoft.com/office/powerpoint/2010/main" val="4015421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a:extLst>
              <a:ext uri="{FF2B5EF4-FFF2-40B4-BE49-F238E27FC236}">
                <a16:creationId xmlns:a16="http://schemas.microsoft.com/office/drawing/2014/main" id="{AC2BAC85-23CB-F367-BB45-D3B4B5EC7D20}"/>
              </a:ext>
            </a:extLst>
          </p:cNvPr>
          <p:cNvSpPr txBox="1">
            <a:spLocks/>
          </p:cNvSpPr>
          <p:nvPr/>
        </p:nvSpPr>
        <p:spPr>
          <a:xfrm>
            <a:off x="170687" y="141288"/>
            <a:ext cx="7508785" cy="519112"/>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s-ES" altLang="zh-CN" sz="2400" dirty="0">
                <a:solidFill>
                  <a:schemeClr val="bg1"/>
                </a:solidFill>
                <a:latin typeface="Arial Nova" panose="020B0504020202020204" pitchFamily="34" charset="0"/>
              </a:rPr>
              <a:t>Pasos para redactar el planteamiento del problema</a:t>
            </a:r>
          </a:p>
        </p:txBody>
      </p:sp>
      <p:sp>
        <p:nvSpPr>
          <p:cNvPr id="2" name="Título 1">
            <a:extLst>
              <a:ext uri="{FF2B5EF4-FFF2-40B4-BE49-F238E27FC236}">
                <a16:creationId xmlns:a16="http://schemas.microsoft.com/office/drawing/2014/main" id="{8A74334D-EF11-181E-6FA1-12B88A80D5F8}"/>
              </a:ext>
            </a:extLst>
          </p:cNvPr>
          <p:cNvSpPr txBox="1">
            <a:spLocks/>
          </p:cNvSpPr>
          <p:nvPr/>
        </p:nvSpPr>
        <p:spPr>
          <a:xfrm>
            <a:off x="1197864" y="928688"/>
            <a:ext cx="4215384" cy="381000"/>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altLang="es-MX" sz="1800" dirty="0">
                <a:latin typeface="Arial Nova" panose="020B0504020202020204" pitchFamily="34" charset="0"/>
                <a:cs typeface="Arial" panose="020B0604020202020204" pitchFamily="34" charset="0"/>
              </a:rPr>
              <a:t>Escribe el planteamiento del problema</a:t>
            </a:r>
            <a:endParaRPr lang="es-MX" sz="1800" dirty="0">
              <a:latin typeface="Arial Nova" panose="020B0504020202020204" pitchFamily="34" charset="0"/>
              <a:cs typeface="Arial" panose="020B0604020202020204" pitchFamily="34" charset="0"/>
            </a:endParaRPr>
          </a:p>
        </p:txBody>
      </p:sp>
      <p:pic>
        <p:nvPicPr>
          <p:cNvPr id="5" name="Gráfico 4" descr="Insignia 3 contorno">
            <a:extLst>
              <a:ext uri="{FF2B5EF4-FFF2-40B4-BE49-F238E27FC236}">
                <a16:creationId xmlns:a16="http://schemas.microsoft.com/office/drawing/2014/main" id="{2EBAA4C0-E0C9-9B76-FADE-41CDCEC1A7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64" y="661988"/>
            <a:ext cx="914400" cy="914400"/>
          </a:xfrm>
          <a:prstGeom prst="rect">
            <a:avLst/>
          </a:prstGeom>
        </p:spPr>
      </p:pic>
      <p:pic>
        <p:nvPicPr>
          <p:cNvPr id="28674" name="Picture 2" descr="Writing Hand Emoji - Listemoji.com">
            <a:extLst>
              <a:ext uri="{FF2B5EF4-FFF2-40B4-BE49-F238E27FC236}">
                <a16:creationId xmlns:a16="http://schemas.microsoft.com/office/drawing/2014/main" id="{9521B225-13F2-1125-6E87-8BC8848CFA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369" r="16554"/>
          <a:stretch/>
        </p:blipFill>
        <p:spPr bwMode="auto">
          <a:xfrm>
            <a:off x="6396641" y="2806968"/>
            <a:ext cx="2565661" cy="208992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D6119E16-E3E7-5E95-A803-A89D7789BCB8}"/>
              </a:ext>
            </a:extLst>
          </p:cNvPr>
          <p:cNvSpPr txBox="1"/>
          <p:nvPr/>
        </p:nvSpPr>
        <p:spPr>
          <a:xfrm>
            <a:off x="283464" y="1563302"/>
            <a:ext cx="6651702" cy="1892954"/>
          </a:xfrm>
          <a:prstGeom prst="rect">
            <a:avLst/>
          </a:prstGeom>
          <a:noFill/>
        </p:spPr>
        <p:txBody>
          <a:bodyPr wrap="square">
            <a:spAutoFit/>
          </a:bodyPr>
          <a:lstStyle/>
          <a:p>
            <a:pPr marL="0" lvl="0" indent="0" algn="just" eaLnBrk="0" fontAlgn="base" hangingPunct="0">
              <a:lnSpc>
                <a:spcPct val="150000"/>
              </a:lnSpc>
              <a:spcBef>
                <a:spcPct val="0"/>
              </a:spcBef>
              <a:spcAft>
                <a:spcPct val="0"/>
              </a:spcAft>
              <a:buClrTx/>
              <a:buSzTx/>
              <a:buNone/>
            </a:pPr>
            <a:r>
              <a:rPr lang="es-MX" altLang="es-MX" sz="1600" dirty="0">
                <a:latin typeface="Arial Nova" panose="020B0504020202020204" pitchFamily="34" charset="0"/>
              </a:rPr>
              <a:t>Una vez avanzado un poco en la investigación y hayas respondido a las preguntas anteriores, deberías tener una idea más concreta de lo que, dentro del problema más vasto, te gustaría abordar. El siguiente paso es transformar esto en el planteamiento del problema que quieres ayudar a resolver y, así, demostrar la relevancia de tu investigación.</a:t>
            </a:r>
          </a:p>
        </p:txBody>
      </p:sp>
    </p:spTree>
    <p:extLst>
      <p:ext uri="{BB962C8B-B14F-4D97-AF65-F5344CB8AC3E}">
        <p14:creationId xmlns:p14="http://schemas.microsoft.com/office/powerpoint/2010/main" val="42886261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a:extLst>
              <a:ext uri="{FF2B5EF4-FFF2-40B4-BE49-F238E27FC236}">
                <a16:creationId xmlns:a16="http://schemas.microsoft.com/office/drawing/2014/main" id="{EC845215-EAE9-F14F-62D2-50BF84D95C5D}"/>
              </a:ext>
            </a:extLst>
          </p:cNvPr>
          <p:cNvSpPr txBox="1">
            <a:spLocks/>
          </p:cNvSpPr>
          <p:nvPr/>
        </p:nvSpPr>
        <p:spPr>
          <a:xfrm>
            <a:off x="170687" y="141288"/>
            <a:ext cx="7508785" cy="519112"/>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s-ES" altLang="zh-CN" sz="2400" dirty="0">
                <a:solidFill>
                  <a:schemeClr val="bg1"/>
                </a:solidFill>
                <a:latin typeface="Arial Nova" panose="020B0504020202020204" pitchFamily="34" charset="0"/>
              </a:rPr>
              <a:t>Lista de requerimientos para el planteamiento del problema</a:t>
            </a:r>
          </a:p>
        </p:txBody>
      </p:sp>
      <p:sp>
        <p:nvSpPr>
          <p:cNvPr id="3" name="Marcador de contenido 2">
            <a:extLst>
              <a:ext uri="{FF2B5EF4-FFF2-40B4-BE49-F238E27FC236}">
                <a16:creationId xmlns:a16="http://schemas.microsoft.com/office/drawing/2014/main" id="{AA5D9B7F-5246-5004-89CF-FCBBC239B12E}"/>
              </a:ext>
            </a:extLst>
          </p:cNvPr>
          <p:cNvSpPr txBox="1">
            <a:spLocks/>
          </p:cNvSpPr>
          <p:nvPr/>
        </p:nvSpPr>
        <p:spPr>
          <a:xfrm>
            <a:off x="408919" y="1212921"/>
            <a:ext cx="5657345" cy="3157388"/>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ü"/>
            </a:pPr>
            <a:r>
              <a:rPr lang="es-MX" sz="1600" dirty="0">
                <a:latin typeface="Arial Nova" panose="020B0504020202020204" pitchFamily="34" charset="0"/>
                <a:cs typeface="Arial" panose="020B0604020202020204" pitchFamily="34" charset="0"/>
              </a:rPr>
              <a:t>Define el problema.</a:t>
            </a:r>
          </a:p>
          <a:p>
            <a:pPr>
              <a:buFont typeface="Wingdings" panose="05000000000000000000" pitchFamily="2" charset="2"/>
              <a:buChar char="ü"/>
            </a:pPr>
            <a:endParaRPr lang="es-MX" sz="1600" dirty="0">
              <a:latin typeface="Arial Nova" panose="020B0504020202020204" pitchFamily="34" charset="0"/>
              <a:cs typeface="Arial" panose="020B0604020202020204" pitchFamily="34" charset="0"/>
            </a:endParaRPr>
          </a:p>
          <a:p>
            <a:pPr>
              <a:buFont typeface="Wingdings" panose="05000000000000000000" pitchFamily="2" charset="2"/>
              <a:buChar char="ü"/>
            </a:pPr>
            <a:r>
              <a:rPr lang="es-MX" sz="1600" dirty="0">
                <a:latin typeface="Arial Nova" panose="020B0504020202020204" pitchFamily="34" charset="0"/>
                <a:cs typeface="Arial" panose="020B0604020202020204" pitchFamily="34" charset="0"/>
              </a:rPr>
              <a:t>Explica dónde se está produciendo.</a:t>
            </a:r>
          </a:p>
          <a:p>
            <a:pPr>
              <a:buFont typeface="Wingdings" panose="05000000000000000000" pitchFamily="2" charset="2"/>
              <a:buChar char="ü"/>
            </a:pPr>
            <a:endParaRPr lang="es-MX" sz="1600" dirty="0">
              <a:latin typeface="Arial Nova" panose="020B0504020202020204" pitchFamily="34" charset="0"/>
              <a:cs typeface="Arial" panose="020B0604020202020204" pitchFamily="34" charset="0"/>
            </a:endParaRPr>
          </a:p>
          <a:p>
            <a:pPr>
              <a:buFont typeface="Wingdings" panose="05000000000000000000" pitchFamily="2" charset="2"/>
              <a:buChar char="ü"/>
            </a:pPr>
            <a:r>
              <a:rPr lang="es-MX" sz="1600" dirty="0">
                <a:latin typeface="Arial Nova" panose="020B0504020202020204" pitchFamily="34" charset="0"/>
                <a:cs typeface="Arial" panose="020B0604020202020204" pitchFamily="34" charset="0"/>
              </a:rPr>
              <a:t>Se centra en un solo problema.</a:t>
            </a:r>
          </a:p>
          <a:p>
            <a:pPr>
              <a:buFont typeface="Wingdings" panose="05000000000000000000" pitchFamily="2" charset="2"/>
              <a:buChar char="ü"/>
            </a:pPr>
            <a:endParaRPr lang="es-MX" sz="1600" dirty="0">
              <a:latin typeface="Arial Nova" panose="020B0504020202020204" pitchFamily="34" charset="0"/>
              <a:cs typeface="Arial" panose="020B0604020202020204" pitchFamily="34" charset="0"/>
            </a:endParaRPr>
          </a:p>
          <a:p>
            <a:pPr>
              <a:buFont typeface="Wingdings" panose="05000000000000000000" pitchFamily="2" charset="2"/>
              <a:buChar char="ü"/>
            </a:pPr>
            <a:r>
              <a:rPr lang="es-MX" sz="1600" dirty="0">
                <a:latin typeface="Arial Nova" panose="020B0504020202020204" pitchFamily="34" charset="0"/>
                <a:cs typeface="Arial" panose="020B0604020202020204" pitchFamily="34" charset="0"/>
              </a:rPr>
              <a:t>Esta escrito de manera clara y explícita.</a:t>
            </a:r>
          </a:p>
          <a:p>
            <a:pPr>
              <a:buFont typeface="Wingdings" panose="05000000000000000000" pitchFamily="2" charset="2"/>
              <a:buChar char="ü"/>
            </a:pPr>
            <a:endParaRPr lang="es-MX" sz="1600" dirty="0">
              <a:latin typeface="Arial Nova" panose="020B0504020202020204" pitchFamily="34" charset="0"/>
              <a:cs typeface="Arial" panose="020B0604020202020204" pitchFamily="34" charset="0"/>
            </a:endParaRPr>
          </a:p>
          <a:p>
            <a:pPr>
              <a:buFont typeface="Wingdings" panose="05000000000000000000" pitchFamily="2" charset="2"/>
              <a:buChar char="ü"/>
            </a:pPr>
            <a:r>
              <a:rPr lang="es-MX" sz="1600" dirty="0">
                <a:latin typeface="Arial Nova" panose="020B0504020202020204" pitchFamily="34" charset="0"/>
                <a:cs typeface="Arial" panose="020B0604020202020204" pitchFamily="34" charset="0"/>
              </a:rPr>
              <a:t>Es relevante para tu campo de estudio.</a:t>
            </a:r>
          </a:p>
        </p:txBody>
      </p:sp>
      <p:pic>
        <p:nvPicPr>
          <p:cNvPr id="33794" name="Picture 2" descr="Checklist Drawing">
            <a:extLst>
              <a:ext uri="{FF2B5EF4-FFF2-40B4-BE49-F238E27FC236}">
                <a16:creationId xmlns:a16="http://schemas.microsoft.com/office/drawing/2014/main" id="{2C8D6472-77E7-E0AB-F9A3-2C939585E7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0248" y="974198"/>
            <a:ext cx="3634833" cy="363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5569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a:extLst>
              <a:ext uri="{FF2B5EF4-FFF2-40B4-BE49-F238E27FC236}">
                <a16:creationId xmlns:a16="http://schemas.microsoft.com/office/drawing/2014/main" id="{EC845215-EAE9-F14F-62D2-50BF84D95C5D}"/>
              </a:ext>
            </a:extLst>
          </p:cNvPr>
          <p:cNvSpPr txBox="1">
            <a:spLocks/>
          </p:cNvSpPr>
          <p:nvPr/>
        </p:nvSpPr>
        <p:spPr>
          <a:xfrm>
            <a:off x="170687" y="141288"/>
            <a:ext cx="7508785" cy="519112"/>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s-ES" altLang="zh-CN" sz="2400" dirty="0">
                <a:solidFill>
                  <a:schemeClr val="bg1"/>
                </a:solidFill>
                <a:latin typeface="Arial Nova" panose="020B0504020202020204" pitchFamily="34" charset="0"/>
              </a:rPr>
              <a:t>Ejemplo de planteamiento del problema</a:t>
            </a:r>
          </a:p>
        </p:txBody>
      </p:sp>
      <p:sp>
        <p:nvSpPr>
          <p:cNvPr id="4" name="CuadroTexto 3">
            <a:extLst>
              <a:ext uri="{FF2B5EF4-FFF2-40B4-BE49-F238E27FC236}">
                <a16:creationId xmlns:a16="http://schemas.microsoft.com/office/drawing/2014/main" id="{B7BE4E73-F207-CFF8-621C-3BC01322BAAC}"/>
              </a:ext>
            </a:extLst>
          </p:cNvPr>
          <p:cNvSpPr txBox="1"/>
          <p:nvPr/>
        </p:nvSpPr>
        <p:spPr>
          <a:xfrm>
            <a:off x="380070" y="913058"/>
            <a:ext cx="8383859" cy="523220"/>
          </a:xfrm>
          <a:prstGeom prst="rect">
            <a:avLst/>
          </a:prstGeom>
          <a:noFill/>
        </p:spPr>
        <p:txBody>
          <a:bodyPr wrap="square">
            <a:spAutoFit/>
          </a:bodyPr>
          <a:lstStyle/>
          <a:p>
            <a:pPr marL="0" lvl="0" indent="0" algn="just" eaLnBrk="0" fontAlgn="base" hangingPunct="0">
              <a:spcBef>
                <a:spcPct val="0"/>
              </a:spcBef>
              <a:spcAft>
                <a:spcPct val="0"/>
              </a:spcAft>
              <a:buClrTx/>
              <a:buSzTx/>
              <a:buNone/>
            </a:pPr>
            <a:r>
              <a:rPr lang="es-MX" altLang="es-MX" sz="1400" dirty="0">
                <a:latin typeface="Arial Nova" panose="020B0504020202020204" pitchFamily="34" charset="0"/>
              </a:rPr>
              <a:t>El planteamiento del problema no tiene que limitarse a una sola oración. También puede describirse en un breve párrafo.</a:t>
            </a:r>
          </a:p>
        </p:txBody>
      </p:sp>
      <p:sp>
        <p:nvSpPr>
          <p:cNvPr id="6" name="CuadroTexto 5">
            <a:extLst>
              <a:ext uri="{FF2B5EF4-FFF2-40B4-BE49-F238E27FC236}">
                <a16:creationId xmlns:a16="http://schemas.microsoft.com/office/drawing/2014/main" id="{3C225EA5-C3EB-FC67-590E-42B32D902393}"/>
              </a:ext>
            </a:extLst>
          </p:cNvPr>
          <p:cNvSpPr txBox="1"/>
          <p:nvPr/>
        </p:nvSpPr>
        <p:spPr>
          <a:xfrm>
            <a:off x="380070" y="1472536"/>
            <a:ext cx="4680000" cy="1021562"/>
          </a:xfrm>
          <a:prstGeom prst="rect">
            <a:avLst/>
          </a:prstGeom>
          <a:noFill/>
        </p:spPr>
        <p:txBody>
          <a:bodyPr wrap="square">
            <a:spAutoFit/>
          </a:bodyPr>
          <a:lstStyle/>
          <a:p>
            <a:pPr algn="just">
              <a:lnSpc>
                <a:spcPct val="150000"/>
              </a:lnSpc>
            </a:pPr>
            <a:r>
              <a:rPr lang="es-MX" sz="1400" dirty="0">
                <a:latin typeface="Arial Nova" panose="020B0504020202020204" pitchFamily="34" charset="0"/>
                <a:cs typeface="Arial" panose="020B0604020202020204" pitchFamily="34" charset="0"/>
              </a:rPr>
              <a:t>Los maestros de la escuela de Alcobendas no tienen las habilidades para reconocer u orientar adecuadamente a los niños superdotados en el aula.</a:t>
            </a:r>
            <a:endParaRPr lang="es-MX" dirty="0">
              <a:latin typeface="Arial Nova" panose="020B0504020202020204" pitchFamily="34" charset="0"/>
            </a:endParaRPr>
          </a:p>
        </p:txBody>
      </p:sp>
      <p:sp>
        <p:nvSpPr>
          <p:cNvPr id="8" name="CuadroTexto 7">
            <a:extLst>
              <a:ext uri="{FF2B5EF4-FFF2-40B4-BE49-F238E27FC236}">
                <a16:creationId xmlns:a16="http://schemas.microsoft.com/office/drawing/2014/main" id="{F2E92297-3F58-2614-7D26-2D41084FF125}"/>
              </a:ext>
            </a:extLst>
          </p:cNvPr>
          <p:cNvSpPr txBox="1"/>
          <p:nvPr/>
        </p:nvSpPr>
        <p:spPr>
          <a:xfrm>
            <a:off x="4083929" y="2364823"/>
            <a:ext cx="4680000" cy="2637389"/>
          </a:xfrm>
          <a:prstGeom prst="rect">
            <a:avLst/>
          </a:prstGeom>
          <a:noFill/>
        </p:spPr>
        <p:txBody>
          <a:bodyPr wrap="square">
            <a:spAutoFit/>
          </a:bodyPr>
          <a:lstStyle/>
          <a:p>
            <a:pPr algn="just">
              <a:lnSpc>
                <a:spcPct val="150000"/>
              </a:lnSpc>
            </a:pPr>
            <a:r>
              <a:rPr lang="es-MX" sz="1400" noProof="1">
                <a:latin typeface="Arial Nova" panose="020B0504020202020204" pitchFamily="34" charset="0"/>
                <a:cs typeface="Arial" panose="020B0604020202020204" pitchFamily="34" charset="0"/>
              </a:rPr>
              <a:t>Los empleados del Banco Santander están desmotivados tras el anuncio de una nueva ronda de despidos. Al mismo tiempo, su carga de trabajo sigue siendo alta. El absentismo relacionado con la baja por enfermedad parece estar aumentando, pero el departamento de recursos humanos, actualmente, no tiene las herramientas para monitorear, evaluar y prevenir el problema.</a:t>
            </a:r>
            <a:endParaRPr lang="es-MX" dirty="0">
              <a:latin typeface="Arial Nova" panose="020B0504020202020204" pitchFamily="34" charset="0"/>
            </a:endParaRPr>
          </a:p>
        </p:txBody>
      </p:sp>
      <p:sp>
        <p:nvSpPr>
          <p:cNvPr id="10" name="CuadroTexto 9">
            <a:extLst>
              <a:ext uri="{FF2B5EF4-FFF2-40B4-BE49-F238E27FC236}">
                <a16:creationId xmlns:a16="http://schemas.microsoft.com/office/drawing/2014/main" id="{2B6A6525-1CAC-257D-30F6-F5ACE3F6501A}"/>
              </a:ext>
            </a:extLst>
          </p:cNvPr>
          <p:cNvSpPr txBox="1"/>
          <p:nvPr/>
        </p:nvSpPr>
        <p:spPr>
          <a:xfrm>
            <a:off x="849352" y="3891888"/>
            <a:ext cx="1626219" cy="338554"/>
          </a:xfrm>
          <a:custGeom>
            <a:avLst/>
            <a:gdLst>
              <a:gd name="connsiteX0" fmla="*/ 0 w 1626219"/>
              <a:gd name="connsiteY0" fmla="*/ 0 h 338554"/>
              <a:gd name="connsiteX1" fmla="*/ 525811 w 1626219"/>
              <a:gd name="connsiteY1" fmla="*/ 0 h 338554"/>
              <a:gd name="connsiteX2" fmla="*/ 1084146 w 1626219"/>
              <a:gd name="connsiteY2" fmla="*/ 0 h 338554"/>
              <a:gd name="connsiteX3" fmla="*/ 1626219 w 1626219"/>
              <a:gd name="connsiteY3" fmla="*/ 0 h 338554"/>
              <a:gd name="connsiteX4" fmla="*/ 1626219 w 1626219"/>
              <a:gd name="connsiteY4" fmla="*/ 338554 h 338554"/>
              <a:gd name="connsiteX5" fmla="*/ 1084146 w 1626219"/>
              <a:gd name="connsiteY5" fmla="*/ 338554 h 338554"/>
              <a:gd name="connsiteX6" fmla="*/ 574597 w 1626219"/>
              <a:gd name="connsiteY6" fmla="*/ 338554 h 338554"/>
              <a:gd name="connsiteX7" fmla="*/ 0 w 1626219"/>
              <a:gd name="connsiteY7" fmla="*/ 338554 h 338554"/>
              <a:gd name="connsiteX8" fmla="*/ 0 w 1626219"/>
              <a:gd name="connsiteY8"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219" h="338554" fill="none" extrusionOk="0">
                <a:moveTo>
                  <a:pt x="0" y="0"/>
                </a:moveTo>
                <a:cubicBezTo>
                  <a:pt x="165879" y="-55578"/>
                  <a:pt x="391948" y="15629"/>
                  <a:pt x="525811" y="0"/>
                </a:cubicBezTo>
                <a:cubicBezTo>
                  <a:pt x="659674" y="-15629"/>
                  <a:pt x="811060" y="17629"/>
                  <a:pt x="1084146" y="0"/>
                </a:cubicBezTo>
                <a:cubicBezTo>
                  <a:pt x="1357233" y="-17629"/>
                  <a:pt x="1402248" y="27941"/>
                  <a:pt x="1626219" y="0"/>
                </a:cubicBezTo>
                <a:cubicBezTo>
                  <a:pt x="1657268" y="110004"/>
                  <a:pt x="1612979" y="203233"/>
                  <a:pt x="1626219" y="338554"/>
                </a:cubicBezTo>
                <a:cubicBezTo>
                  <a:pt x="1440187" y="403478"/>
                  <a:pt x="1220384" y="309579"/>
                  <a:pt x="1084146" y="338554"/>
                </a:cubicBezTo>
                <a:cubicBezTo>
                  <a:pt x="947908" y="367529"/>
                  <a:pt x="691147" y="314374"/>
                  <a:pt x="574597" y="338554"/>
                </a:cubicBezTo>
                <a:cubicBezTo>
                  <a:pt x="458047" y="362734"/>
                  <a:pt x="252855" y="319891"/>
                  <a:pt x="0" y="338554"/>
                </a:cubicBezTo>
                <a:cubicBezTo>
                  <a:pt x="-11360" y="265299"/>
                  <a:pt x="16418" y="138323"/>
                  <a:pt x="0" y="0"/>
                </a:cubicBezTo>
                <a:close/>
              </a:path>
              <a:path w="1626219" h="338554" stroke="0" extrusionOk="0">
                <a:moveTo>
                  <a:pt x="0" y="0"/>
                </a:moveTo>
                <a:cubicBezTo>
                  <a:pt x="249589" y="-7592"/>
                  <a:pt x="306228" y="23334"/>
                  <a:pt x="509549" y="0"/>
                </a:cubicBezTo>
                <a:cubicBezTo>
                  <a:pt x="712870" y="-23334"/>
                  <a:pt x="946108" y="43379"/>
                  <a:pt x="1084146" y="0"/>
                </a:cubicBezTo>
                <a:cubicBezTo>
                  <a:pt x="1222184" y="-43379"/>
                  <a:pt x="1494033" y="63193"/>
                  <a:pt x="1626219" y="0"/>
                </a:cubicBezTo>
                <a:cubicBezTo>
                  <a:pt x="1633134" y="118801"/>
                  <a:pt x="1610995" y="213926"/>
                  <a:pt x="1626219" y="338554"/>
                </a:cubicBezTo>
                <a:cubicBezTo>
                  <a:pt x="1443267" y="357080"/>
                  <a:pt x="1216715" y="304888"/>
                  <a:pt x="1100408" y="338554"/>
                </a:cubicBezTo>
                <a:cubicBezTo>
                  <a:pt x="984101" y="372220"/>
                  <a:pt x="835856" y="322224"/>
                  <a:pt x="590860" y="338554"/>
                </a:cubicBezTo>
                <a:cubicBezTo>
                  <a:pt x="345864" y="354884"/>
                  <a:pt x="149610" y="318775"/>
                  <a:pt x="0" y="338554"/>
                </a:cubicBezTo>
                <a:cubicBezTo>
                  <a:pt x="-13730" y="181257"/>
                  <a:pt x="27960" y="133873"/>
                  <a:pt x="0" y="0"/>
                </a:cubicBezTo>
                <a:close/>
              </a:path>
            </a:pathLst>
          </a:custGeom>
          <a:solidFill>
            <a:srgbClr val="CCCCFF"/>
          </a:solidFill>
          <a:ln>
            <a:solidFill>
              <a:schemeClr val="tx1"/>
            </a:solidFill>
            <a:extLst>
              <a:ext uri="{C807C97D-BFC1-408E-A445-0C87EB9F89A2}">
                <ask:lineSketchStyleProps xmlns:ask="http://schemas.microsoft.com/office/drawing/2018/sketchyshapes" sd="685303786">
                  <a:prstGeom prst="rect">
                    <a:avLst/>
                  </a:prstGeom>
                  <ask:type>
                    <ask:lineSketchScribble/>
                  </ask:type>
                </ask:lineSketchStyleProps>
              </a:ext>
            </a:extLst>
          </a:ln>
        </p:spPr>
        <p:txBody>
          <a:bodyPr wrap="square">
            <a:spAutoFit/>
          </a:bodyPr>
          <a:lstStyle/>
          <a:p>
            <a:pPr algn="ctr"/>
            <a:r>
              <a:rPr lang="es-MX" sz="1600" noProof="1">
                <a:solidFill>
                  <a:schemeClr val="tx1"/>
                </a:solidFill>
                <a:latin typeface="Arial Nova" panose="020B0504020202020204" pitchFamily="34" charset="0"/>
                <a:cs typeface="Arial" panose="020B0604020202020204" pitchFamily="34" charset="0"/>
              </a:rPr>
              <a:t>Breve párrafo</a:t>
            </a:r>
            <a:endParaRPr lang="es-MX" sz="1400" dirty="0">
              <a:latin typeface="Arial Nova" panose="020B0504020202020204" pitchFamily="34" charset="0"/>
            </a:endParaRPr>
          </a:p>
        </p:txBody>
      </p:sp>
      <p:cxnSp>
        <p:nvCxnSpPr>
          <p:cNvPr id="12" name="Conector: curvado 11">
            <a:extLst>
              <a:ext uri="{FF2B5EF4-FFF2-40B4-BE49-F238E27FC236}">
                <a16:creationId xmlns:a16="http://schemas.microsoft.com/office/drawing/2014/main" id="{B4C7AF9C-40B0-46C5-F3DF-86AAFD43DC9C}"/>
              </a:ext>
            </a:extLst>
          </p:cNvPr>
          <p:cNvCxnSpPr>
            <a:cxnSpLocks/>
            <a:stCxn id="10" idx="2"/>
            <a:endCxn id="8" idx="1"/>
          </p:cNvCxnSpPr>
          <p:nvPr/>
        </p:nvCxnSpPr>
        <p:spPr>
          <a:xfrm rot="5400000" flipH="1" flipV="1">
            <a:off x="2599733" y="2746246"/>
            <a:ext cx="546924" cy="2421467"/>
          </a:xfrm>
          <a:prstGeom prst="curvedConnector4">
            <a:avLst>
              <a:gd name="adj1" fmla="val -41797"/>
              <a:gd name="adj2" fmla="val 66790"/>
            </a:avLst>
          </a:prstGeom>
          <a:ln w="38100">
            <a:solidFill>
              <a:srgbClr val="CCCCFF"/>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E03ADAEF-0764-0639-53D1-04EB14691A25}"/>
              </a:ext>
            </a:extLst>
          </p:cNvPr>
          <p:cNvSpPr txBox="1"/>
          <p:nvPr/>
        </p:nvSpPr>
        <p:spPr>
          <a:xfrm>
            <a:off x="6423929" y="1519659"/>
            <a:ext cx="1626219" cy="338554"/>
          </a:xfrm>
          <a:custGeom>
            <a:avLst/>
            <a:gdLst>
              <a:gd name="connsiteX0" fmla="*/ 0 w 1626219"/>
              <a:gd name="connsiteY0" fmla="*/ 0 h 338554"/>
              <a:gd name="connsiteX1" fmla="*/ 525811 w 1626219"/>
              <a:gd name="connsiteY1" fmla="*/ 0 h 338554"/>
              <a:gd name="connsiteX2" fmla="*/ 1084146 w 1626219"/>
              <a:gd name="connsiteY2" fmla="*/ 0 h 338554"/>
              <a:gd name="connsiteX3" fmla="*/ 1626219 w 1626219"/>
              <a:gd name="connsiteY3" fmla="*/ 0 h 338554"/>
              <a:gd name="connsiteX4" fmla="*/ 1626219 w 1626219"/>
              <a:gd name="connsiteY4" fmla="*/ 338554 h 338554"/>
              <a:gd name="connsiteX5" fmla="*/ 1084146 w 1626219"/>
              <a:gd name="connsiteY5" fmla="*/ 338554 h 338554"/>
              <a:gd name="connsiteX6" fmla="*/ 574597 w 1626219"/>
              <a:gd name="connsiteY6" fmla="*/ 338554 h 338554"/>
              <a:gd name="connsiteX7" fmla="*/ 0 w 1626219"/>
              <a:gd name="connsiteY7" fmla="*/ 338554 h 338554"/>
              <a:gd name="connsiteX8" fmla="*/ 0 w 1626219"/>
              <a:gd name="connsiteY8"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219" h="338554" fill="none" extrusionOk="0">
                <a:moveTo>
                  <a:pt x="0" y="0"/>
                </a:moveTo>
                <a:cubicBezTo>
                  <a:pt x="165879" y="-55578"/>
                  <a:pt x="391948" y="15629"/>
                  <a:pt x="525811" y="0"/>
                </a:cubicBezTo>
                <a:cubicBezTo>
                  <a:pt x="659674" y="-15629"/>
                  <a:pt x="811060" y="17629"/>
                  <a:pt x="1084146" y="0"/>
                </a:cubicBezTo>
                <a:cubicBezTo>
                  <a:pt x="1357233" y="-17629"/>
                  <a:pt x="1402248" y="27941"/>
                  <a:pt x="1626219" y="0"/>
                </a:cubicBezTo>
                <a:cubicBezTo>
                  <a:pt x="1657268" y="110004"/>
                  <a:pt x="1612979" y="203233"/>
                  <a:pt x="1626219" y="338554"/>
                </a:cubicBezTo>
                <a:cubicBezTo>
                  <a:pt x="1440187" y="403478"/>
                  <a:pt x="1220384" y="309579"/>
                  <a:pt x="1084146" y="338554"/>
                </a:cubicBezTo>
                <a:cubicBezTo>
                  <a:pt x="947908" y="367529"/>
                  <a:pt x="691147" y="314374"/>
                  <a:pt x="574597" y="338554"/>
                </a:cubicBezTo>
                <a:cubicBezTo>
                  <a:pt x="458047" y="362734"/>
                  <a:pt x="252855" y="319891"/>
                  <a:pt x="0" y="338554"/>
                </a:cubicBezTo>
                <a:cubicBezTo>
                  <a:pt x="-11360" y="265299"/>
                  <a:pt x="16418" y="138323"/>
                  <a:pt x="0" y="0"/>
                </a:cubicBezTo>
                <a:close/>
              </a:path>
              <a:path w="1626219" h="338554" stroke="0" extrusionOk="0">
                <a:moveTo>
                  <a:pt x="0" y="0"/>
                </a:moveTo>
                <a:cubicBezTo>
                  <a:pt x="249589" y="-7592"/>
                  <a:pt x="306228" y="23334"/>
                  <a:pt x="509549" y="0"/>
                </a:cubicBezTo>
                <a:cubicBezTo>
                  <a:pt x="712870" y="-23334"/>
                  <a:pt x="946108" y="43379"/>
                  <a:pt x="1084146" y="0"/>
                </a:cubicBezTo>
                <a:cubicBezTo>
                  <a:pt x="1222184" y="-43379"/>
                  <a:pt x="1494033" y="63193"/>
                  <a:pt x="1626219" y="0"/>
                </a:cubicBezTo>
                <a:cubicBezTo>
                  <a:pt x="1633134" y="118801"/>
                  <a:pt x="1610995" y="213926"/>
                  <a:pt x="1626219" y="338554"/>
                </a:cubicBezTo>
                <a:cubicBezTo>
                  <a:pt x="1443267" y="357080"/>
                  <a:pt x="1216715" y="304888"/>
                  <a:pt x="1100408" y="338554"/>
                </a:cubicBezTo>
                <a:cubicBezTo>
                  <a:pt x="984101" y="372220"/>
                  <a:pt x="835856" y="322224"/>
                  <a:pt x="590860" y="338554"/>
                </a:cubicBezTo>
                <a:cubicBezTo>
                  <a:pt x="345864" y="354884"/>
                  <a:pt x="149610" y="318775"/>
                  <a:pt x="0" y="338554"/>
                </a:cubicBezTo>
                <a:cubicBezTo>
                  <a:pt x="-13730" y="181257"/>
                  <a:pt x="27960" y="133873"/>
                  <a:pt x="0" y="0"/>
                </a:cubicBezTo>
                <a:close/>
              </a:path>
            </a:pathLst>
          </a:custGeom>
          <a:solidFill>
            <a:srgbClr val="FFFF99"/>
          </a:solidFill>
          <a:ln>
            <a:solidFill>
              <a:schemeClr val="tx1"/>
            </a:solidFill>
            <a:extLst>
              <a:ext uri="{C807C97D-BFC1-408E-A445-0C87EB9F89A2}">
                <ask:lineSketchStyleProps xmlns:ask="http://schemas.microsoft.com/office/drawing/2018/sketchyshapes" sd="685303786">
                  <a:prstGeom prst="rect">
                    <a:avLst/>
                  </a:prstGeom>
                  <ask:type>
                    <ask:lineSketchScribble/>
                  </ask:type>
                </ask:lineSketchStyleProps>
              </a:ext>
            </a:extLst>
          </a:ln>
        </p:spPr>
        <p:txBody>
          <a:bodyPr wrap="square">
            <a:spAutoFit/>
          </a:bodyPr>
          <a:lstStyle/>
          <a:p>
            <a:pPr algn="ctr"/>
            <a:r>
              <a:rPr lang="es-MX" sz="1600" noProof="1">
                <a:solidFill>
                  <a:schemeClr val="tx1"/>
                </a:solidFill>
                <a:latin typeface="Arial Nova" panose="020B0504020202020204" pitchFamily="34" charset="0"/>
                <a:cs typeface="Arial" panose="020B0604020202020204" pitchFamily="34" charset="0"/>
              </a:rPr>
              <a:t>Oración</a:t>
            </a:r>
            <a:endParaRPr lang="es-MX" sz="1400" dirty="0">
              <a:latin typeface="Arial Nova" panose="020B0504020202020204" pitchFamily="34" charset="0"/>
            </a:endParaRPr>
          </a:p>
        </p:txBody>
      </p:sp>
      <p:cxnSp>
        <p:nvCxnSpPr>
          <p:cNvPr id="21" name="Conector: curvado 20">
            <a:extLst>
              <a:ext uri="{FF2B5EF4-FFF2-40B4-BE49-F238E27FC236}">
                <a16:creationId xmlns:a16="http://schemas.microsoft.com/office/drawing/2014/main" id="{16AC360B-0EC7-B848-267F-1F1D8045BC0F}"/>
              </a:ext>
            </a:extLst>
          </p:cNvPr>
          <p:cNvCxnSpPr>
            <a:stCxn id="19" idx="1"/>
            <a:endCxn id="6" idx="0"/>
          </p:cNvCxnSpPr>
          <p:nvPr/>
        </p:nvCxnSpPr>
        <p:spPr>
          <a:xfrm rot="10800000">
            <a:off x="2720071" y="1472536"/>
            <a:ext cx="3703859" cy="216400"/>
          </a:xfrm>
          <a:prstGeom prst="curvedConnector4">
            <a:avLst>
              <a:gd name="adj1" fmla="val 18411"/>
              <a:gd name="adj2" fmla="val 205638"/>
            </a:avLst>
          </a:prstGeom>
          <a:ln w="38100">
            <a:solidFill>
              <a:srgbClr val="FFFF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5223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JUSTIFICACIÓN</a:t>
            </a:r>
            <a:endParaRPr lang="zh-CN" altLang="en-US" sz="2800" dirty="0">
              <a:solidFill>
                <a:schemeClr val="bg1"/>
              </a:solidFill>
              <a:latin typeface="Arial Nova" panose="020B0504020202020204" pitchFamily="34" charset="0"/>
            </a:endParaRPr>
          </a:p>
        </p:txBody>
      </p:sp>
      <p:sp>
        <p:nvSpPr>
          <p:cNvPr id="3" name="CuadroTexto 2">
            <a:extLst>
              <a:ext uri="{FF2B5EF4-FFF2-40B4-BE49-F238E27FC236}">
                <a16:creationId xmlns:a16="http://schemas.microsoft.com/office/drawing/2014/main" id="{617CD320-A38F-D486-8C9C-3F08D8512E5C}"/>
              </a:ext>
            </a:extLst>
          </p:cNvPr>
          <p:cNvSpPr txBox="1"/>
          <p:nvPr/>
        </p:nvSpPr>
        <p:spPr>
          <a:xfrm>
            <a:off x="564994" y="861606"/>
            <a:ext cx="7597698" cy="3739613"/>
          </a:xfrm>
          <a:prstGeom prst="rect">
            <a:avLst/>
          </a:prstGeom>
          <a:noFill/>
        </p:spPr>
        <p:txBody>
          <a:bodyPr wrap="square">
            <a:spAutoFit/>
          </a:bodyPr>
          <a:lstStyle/>
          <a:p>
            <a:pPr marL="0" indent="0">
              <a:lnSpc>
                <a:spcPct val="150000"/>
              </a:lnSpc>
              <a:buNone/>
            </a:pPr>
            <a:r>
              <a:rPr lang="es-MX" sz="1600" dirty="0">
                <a:latin typeface="Arial Nova" panose="020B0504020202020204" pitchFamily="34" charset="0"/>
                <a:cs typeface="Arial" panose="020B0604020202020204" pitchFamily="34" charset="0"/>
              </a:rPr>
              <a:t>Se refiere a exponer todas las razones, las cuales nos parezcan de importancia y nos motiven a realizar la Investigación, la cual deberá cumplir con los siguientes requerimientos:</a:t>
            </a:r>
          </a:p>
          <a:p>
            <a:pPr marL="0" indent="0">
              <a:lnSpc>
                <a:spcPct val="150000"/>
              </a:lnSpc>
              <a:buNone/>
            </a:pPr>
            <a:endParaRPr lang="es-MX" sz="1600" dirty="0">
              <a:latin typeface="Arial Nova" panose="020B0504020202020204" pitchFamily="34" charset="0"/>
              <a:cs typeface="Arial" panose="020B0604020202020204" pitchFamily="34" charset="0"/>
            </a:endParaRPr>
          </a:p>
          <a:p>
            <a:pPr>
              <a:lnSpc>
                <a:spcPct val="150000"/>
              </a:lnSpc>
              <a:buFont typeface="Wingdings" panose="05000000000000000000" pitchFamily="2" charset="2"/>
              <a:buChar char="ü"/>
            </a:pPr>
            <a:r>
              <a:rPr lang="es-MX" sz="1600" dirty="0">
                <a:latin typeface="Arial Nova" panose="020B0504020202020204" pitchFamily="34" charset="0"/>
                <a:cs typeface="Arial" panose="020B0604020202020204" pitchFamily="34" charset="0"/>
              </a:rPr>
              <a:t>Convivencia.</a:t>
            </a:r>
          </a:p>
          <a:p>
            <a:pPr>
              <a:lnSpc>
                <a:spcPct val="150000"/>
              </a:lnSpc>
              <a:buFont typeface="Wingdings" panose="05000000000000000000" pitchFamily="2" charset="2"/>
              <a:buChar char="ü"/>
            </a:pPr>
            <a:r>
              <a:rPr lang="es-MX" sz="1600" dirty="0">
                <a:latin typeface="Arial Nova" panose="020B0504020202020204" pitchFamily="34" charset="0"/>
                <a:cs typeface="Arial" panose="020B0604020202020204" pitchFamily="34" charset="0"/>
              </a:rPr>
              <a:t>Relevancia Social.</a:t>
            </a:r>
          </a:p>
          <a:p>
            <a:pPr>
              <a:lnSpc>
                <a:spcPct val="150000"/>
              </a:lnSpc>
              <a:buFont typeface="Wingdings" panose="05000000000000000000" pitchFamily="2" charset="2"/>
              <a:buChar char="ü"/>
            </a:pPr>
            <a:r>
              <a:rPr lang="es-MX" sz="1600" dirty="0">
                <a:latin typeface="Arial Nova" panose="020B0504020202020204" pitchFamily="34" charset="0"/>
                <a:cs typeface="Arial" panose="020B0604020202020204" pitchFamily="34" charset="0"/>
              </a:rPr>
              <a:t>Implicaciones Prácticas.</a:t>
            </a:r>
          </a:p>
          <a:p>
            <a:pPr>
              <a:lnSpc>
                <a:spcPct val="150000"/>
              </a:lnSpc>
              <a:buFont typeface="Wingdings" panose="05000000000000000000" pitchFamily="2" charset="2"/>
              <a:buChar char="ü"/>
            </a:pPr>
            <a:r>
              <a:rPr lang="es-MX" sz="1600" dirty="0">
                <a:latin typeface="Arial Nova" panose="020B0504020202020204" pitchFamily="34" charset="0"/>
                <a:cs typeface="Arial" panose="020B0604020202020204" pitchFamily="34" charset="0"/>
              </a:rPr>
              <a:t>Valor Teórico.</a:t>
            </a:r>
          </a:p>
          <a:p>
            <a:pPr>
              <a:lnSpc>
                <a:spcPct val="150000"/>
              </a:lnSpc>
              <a:buFont typeface="Wingdings" panose="05000000000000000000" pitchFamily="2" charset="2"/>
              <a:buChar char="ü"/>
            </a:pPr>
            <a:r>
              <a:rPr lang="es-MX" sz="1600" dirty="0">
                <a:latin typeface="Arial Nova" panose="020B0504020202020204" pitchFamily="34" charset="0"/>
                <a:cs typeface="Arial" panose="020B0604020202020204" pitchFamily="34" charset="0"/>
              </a:rPr>
              <a:t>Valor Teórico.</a:t>
            </a:r>
          </a:p>
          <a:p>
            <a:pPr>
              <a:lnSpc>
                <a:spcPct val="150000"/>
              </a:lnSpc>
              <a:buFont typeface="Wingdings" panose="05000000000000000000" pitchFamily="2" charset="2"/>
              <a:buChar char="ü"/>
            </a:pPr>
            <a:r>
              <a:rPr lang="es-MX" sz="1600" dirty="0">
                <a:latin typeface="Arial Nova" panose="020B0504020202020204" pitchFamily="34" charset="0"/>
                <a:cs typeface="Arial" panose="020B0604020202020204" pitchFamily="34" charset="0"/>
              </a:rPr>
              <a:t>Unidad Metodológica.</a:t>
            </a:r>
            <a:endParaRPr lang="es-MX" sz="1400" dirty="0">
              <a:latin typeface="Arial Nova" panose="020B0504020202020204" pitchFamily="34" charset="0"/>
            </a:endParaRPr>
          </a:p>
        </p:txBody>
      </p:sp>
      <p:pic>
        <p:nvPicPr>
          <p:cNvPr id="18434" name="Picture 2" descr="El Teórico: Justificación">
            <a:extLst>
              <a:ext uri="{FF2B5EF4-FFF2-40B4-BE49-F238E27FC236}">
                <a16:creationId xmlns:a16="http://schemas.microsoft.com/office/drawing/2014/main" id="{A617E847-9F10-D127-6F17-C28306902E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33774"/>
            <a:ext cx="2417990" cy="286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8285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06D3F298-15BF-FAEA-DDBF-89F84B0ACE84}"/>
              </a:ext>
            </a:extLst>
          </p:cNvPr>
          <p:cNvSpPr txBox="1">
            <a:spLocks/>
          </p:cNvSpPr>
          <p:nvPr/>
        </p:nvSpPr>
        <p:spPr>
          <a:xfrm>
            <a:off x="312234" y="927928"/>
            <a:ext cx="8153400" cy="3553933"/>
          </a:xfrm>
          <a:prstGeom prst="rect">
            <a:avLst/>
          </a:prstGeom>
        </p:spPr>
        <p:txBody>
          <a:bodyPr>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s-MX" sz="1400" dirty="0">
                <a:latin typeface="Arial Nova" panose="020B0504020202020204" pitchFamily="34" charset="0"/>
                <a:cs typeface="Arial" panose="020B0604020202020204" pitchFamily="34" charset="0"/>
              </a:rPr>
              <a:t>	En la justificación se procede a definir POR QUÉ y PARA QUÉ o lo QUE SE BUSCA y PARA QUÉ, se desarrolla el tema de estudio considerado. Además de ello, debe formularse y responderse las interrogantes acerca de la posibilidad que el estudio llene un vacío cognitivo con relación a un determinado problema, algunos datos que nos pueden ayudar con la justificación son los siguientes:</a:t>
            </a:r>
          </a:p>
          <a:p>
            <a:pPr marL="0" indent="0">
              <a:lnSpc>
                <a:spcPct val="150000"/>
              </a:lnSpc>
              <a:buFont typeface="Arial" panose="020B0604020202020204" pitchFamily="34" charset="0"/>
              <a:buNone/>
            </a:pPr>
            <a:endParaRPr lang="es-MX" sz="1400" dirty="0">
              <a:latin typeface="Arial Nova" panose="020B0504020202020204" pitchFamily="34" charset="0"/>
              <a:cs typeface="Arial" panose="020B0604020202020204" pitchFamily="34" charset="0"/>
            </a:endParaRPr>
          </a:p>
          <a:p>
            <a:pPr marL="342900" indent="-342900">
              <a:lnSpc>
                <a:spcPct val="150000"/>
              </a:lnSpc>
              <a:buFont typeface="+mj-lt"/>
              <a:buAutoNum type="arabicPeriod"/>
            </a:pPr>
            <a:r>
              <a:rPr lang="es-MX" sz="1400" dirty="0">
                <a:latin typeface="Arial Nova" panose="020B0504020202020204" pitchFamily="34" charset="0"/>
                <a:cs typeface="Arial" panose="020B0604020202020204" pitchFamily="34" charset="0"/>
              </a:rPr>
              <a:t>Datos estadísticos, diagnósticos anteriores, documentos, etc. </a:t>
            </a:r>
          </a:p>
          <a:p>
            <a:pPr marL="342900" indent="-342900">
              <a:lnSpc>
                <a:spcPct val="150000"/>
              </a:lnSpc>
              <a:buFont typeface="+mj-lt"/>
              <a:buAutoNum type="arabicPeriod"/>
            </a:pPr>
            <a:r>
              <a:rPr lang="es-MX" sz="1400" dirty="0">
                <a:latin typeface="Arial Nova" panose="020B0504020202020204" pitchFamily="34" charset="0"/>
                <a:cs typeface="Arial" panose="020B0604020202020204" pitchFamily="34" charset="0"/>
              </a:rPr>
              <a:t>Una síntesis de toda la información recopilada.</a:t>
            </a:r>
          </a:p>
          <a:p>
            <a:pPr marL="342900" indent="-342900">
              <a:lnSpc>
                <a:spcPct val="150000"/>
              </a:lnSpc>
              <a:buFont typeface="+mj-lt"/>
              <a:buAutoNum type="arabicPeriod"/>
            </a:pPr>
            <a:r>
              <a:rPr lang="es-MX" sz="1400" dirty="0">
                <a:latin typeface="Arial Nova" panose="020B0504020202020204" pitchFamily="34" charset="0"/>
                <a:cs typeface="Arial" panose="020B0604020202020204" pitchFamily="34" charset="0"/>
              </a:rPr>
              <a:t>Resultados del diagnóstico realizado por nosotros.</a:t>
            </a:r>
          </a:p>
          <a:p>
            <a:pPr marL="342900" indent="-342900">
              <a:lnSpc>
                <a:spcPct val="150000"/>
              </a:lnSpc>
              <a:buFont typeface="+mj-lt"/>
              <a:buAutoNum type="arabicPeriod"/>
            </a:pPr>
            <a:r>
              <a:rPr lang="es-MX" sz="1400" dirty="0">
                <a:latin typeface="Arial Nova" panose="020B0504020202020204" pitchFamily="34" charset="0"/>
                <a:cs typeface="Arial" panose="020B0604020202020204" pitchFamily="34" charset="0"/>
              </a:rPr>
              <a:t>Carencias o necesidades detectadas. </a:t>
            </a:r>
          </a:p>
          <a:p>
            <a:pPr marL="342900" indent="-342900">
              <a:lnSpc>
                <a:spcPct val="150000"/>
              </a:lnSpc>
              <a:buFont typeface="+mj-lt"/>
              <a:buAutoNum type="arabicPeriod"/>
            </a:pPr>
            <a:r>
              <a:rPr lang="es-MX" sz="1400" dirty="0">
                <a:latin typeface="Arial Nova" panose="020B0504020202020204" pitchFamily="34" charset="0"/>
                <a:cs typeface="Arial" panose="020B0604020202020204" pitchFamily="34" charset="0"/>
              </a:rPr>
              <a:t>Fortalezas y oportunidades propias.</a:t>
            </a:r>
            <a:br>
              <a:rPr lang="es-MX" sz="1400" dirty="0">
                <a:latin typeface="Arial Nova" panose="020B0504020202020204" pitchFamily="34" charset="0"/>
                <a:cs typeface="Arial" panose="020B0604020202020204" pitchFamily="34" charset="0"/>
              </a:rPr>
            </a:br>
            <a:endParaRPr lang="es-MX" sz="1400" dirty="0">
              <a:latin typeface="Arial Nova" panose="020B0504020202020204" pitchFamily="34" charset="0"/>
              <a:cs typeface="Arial" panose="020B0604020202020204" pitchFamily="34" charset="0"/>
            </a:endParaRPr>
          </a:p>
        </p:txBody>
      </p:sp>
      <p:sp>
        <p:nvSpPr>
          <p:cNvPr id="3" name="标题 4">
            <a:extLst>
              <a:ext uri="{FF2B5EF4-FFF2-40B4-BE49-F238E27FC236}">
                <a16:creationId xmlns:a16="http://schemas.microsoft.com/office/drawing/2014/main" id="{144885B3-2044-E410-B5BE-02D365C11F4F}"/>
              </a:ext>
            </a:extLst>
          </p:cNvPr>
          <p:cNvSpPr txBox="1">
            <a:spLocks/>
          </p:cNvSpPr>
          <p:nvPr/>
        </p:nvSpPr>
        <p:spPr>
          <a:xfrm>
            <a:off x="170688" y="141288"/>
            <a:ext cx="7144814" cy="519112"/>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s-MX" altLang="zh-CN" sz="2800" dirty="0">
                <a:solidFill>
                  <a:schemeClr val="bg1"/>
                </a:solidFill>
                <a:latin typeface="Arial Nova" panose="020B0504020202020204" pitchFamily="34" charset="0"/>
              </a:rPr>
              <a:t>JUSTIFICACIÓN</a:t>
            </a:r>
            <a:endParaRPr lang="zh-CN" altLang="en-US" sz="2800"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4120398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FUENTES DE INFORMACIÓN CONFIABLE </a:t>
            </a:r>
            <a:endParaRPr lang="zh-CN" altLang="en-US" sz="2800" dirty="0">
              <a:solidFill>
                <a:schemeClr val="bg1"/>
              </a:solidFill>
              <a:latin typeface="Arial Nova" panose="020B0504020202020204" pitchFamily="34" charset="0"/>
            </a:endParaRPr>
          </a:p>
        </p:txBody>
      </p:sp>
      <p:sp>
        <p:nvSpPr>
          <p:cNvPr id="4" name="CuadroTexto 3">
            <a:extLst>
              <a:ext uri="{FF2B5EF4-FFF2-40B4-BE49-F238E27FC236}">
                <a16:creationId xmlns:a16="http://schemas.microsoft.com/office/drawing/2014/main" id="{6C04D7DA-6925-A75D-87CE-724842A403C2}"/>
              </a:ext>
            </a:extLst>
          </p:cNvPr>
          <p:cNvSpPr txBox="1"/>
          <p:nvPr/>
        </p:nvSpPr>
        <p:spPr>
          <a:xfrm>
            <a:off x="4149969" y="965906"/>
            <a:ext cx="3660238" cy="3539430"/>
          </a:xfrm>
          <a:prstGeom prst="rect">
            <a:avLst/>
          </a:prstGeom>
          <a:noFill/>
        </p:spPr>
        <p:txBody>
          <a:bodyPr wrap="square">
            <a:spAutoFit/>
          </a:bodyPr>
          <a:lstStyle/>
          <a:p>
            <a:pPr marL="171450" indent="-171450">
              <a:buFont typeface="Wingdings" panose="05000000000000000000" pitchFamily="2" charset="2"/>
              <a:buChar char="ü"/>
            </a:pPr>
            <a:r>
              <a:rPr lang="es-MX" sz="1400" dirty="0">
                <a:latin typeface="Arial Nova" panose="020B0504020202020204" pitchFamily="34" charset="0"/>
                <a:hlinkClick r:id="rId3"/>
              </a:rPr>
              <a:t>https://www.semanticscholar.org/</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4"/>
              </a:rPr>
              <a:t>https://osf.io/</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5"/>
              </a:rPr>
              <a:t>https://datacite.org/</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6"/>
              </a:rPr>
              <a:t>https://cyberleninka.org/</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7"/>
              </a:rPr>
              <a:t>https://redie.uabc.mx/redie/search</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8"/>
              </a:rPr>
              <a:t>http://www.tesisenred.net/</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9"/>
              </a:rPr>
              <a:t>https://www.educacion.gob.es/teseo/</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10"/>
              </a:rPr>
              <a:t>http://www.dart-europe.eu</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11"/>
              </a:rPr>
              <a:t>https://oatd.org/</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12"/>
              </a:rPr>
              <a:t>https://www.wdl.org/es/</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13"/>
              </a:rPr>
              <a:t>http://www.lareferencia.info/es/</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14"/>
              </a:rPr>
              <a:t>http://cybertesis.unmsm.edu.pe/</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15"/>
              </a:rPr>
              <a:t>https://figshare.com/</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16"/>
              </a:rPr>
              <a:t>https://datadryad.org/stash</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17"/>
              </a:rPr>
              <a:t>https://buscador.recolecta.fecyt.es/</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18"/>
              </a:rPr>
              <a:t>https://www.nejm.org/</a:t>
            </a:r>
            <a:endParaRPr lang="es-MX" sz="1400" dirty="0">
              <a:latin typeface="Arial Nova" panose="020B0504020202020204" pitchFamily="34" charset="0"/>
            </a:endParaRPr>
          </a:p>
        </p:txBody>
      </p:sp>
      <p:sp>
        <p:nvSpPr>
          <p:cNvPr id="7" name="CuadroTexto 6">
            <a:extLst>
              <a:ext uri="{FF2B5EF4-FFF2-40B4-BE49-F238E27FC236}">
                <a16:creationId xmlns:a16="http://schemas.microsoft.com/office/drawing/2014/main" id="{95CE1621-C529-0699-732A-293257E44F65}"/>
              </a:ext>
            </a:extLst>
          </p:cNvPr>
          <p:cNvSpPr txBox="1"/>
          <p:nvPr/>
        </p:nvSpPr>
        <p:spPr>
          <a:xfrm>
            <a:off x="645355" y="858184"/>
            <a:ext cx="3504614" cy="3754874"/>
          </a:xfrm>
          <a:prstGeom prst="rect">
            <a:avLst/>
          </a:prstGeom>
          <a:noFill/>
        </p:spPr>
        <p:txBody>
          <a:bodyPr wrap="square">
            <a:spAutoFit/>
          </a:bodyPr>
          <a:lstStyle/>
          <a:p>
            <a:pPr marL="171450" indent="-171450">
              <a:buFont typeface="Wingdings" panose="05000000000000000000" pitchFamily="2" charset="2"/>
              <a:buChar char="ü"/>
            </a:pPr>
            <a:r>
              <a:rPr lang="es-MX" sz="1400" dirty="0">
                <a:latin typeface="Arial Nova" panose="020B0504020202020204" pitchFamily="34" charset="0"/>
                <a:hlinkClick r:id="rId19"/>
              </a:rPr>
              <a:t>https://scholar.google.com</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20"/>
              </a:rPr>
              <a:t>https://doaj.org/</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21"/>
              </a:rPr>
              <a:t>https://www.worldcat.org/</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22"/>
              </a:rPr>
              <a:t>https://www.base-search.net/</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23"/>
              </a:rPr>
              <a:t>https://www.refseek.com/</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24"/>
              </a:rPr>
              <a:t>https://www.eric.ed.gov/</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25"/>
              </a:rPr>
              <a:t>https://www.hindawi.com/journals/</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26"/>
              </a:rPr>
              <a:t>https://citeseerx.ist.psu.edu</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27"/>
              </a:rPr>
              <a:t>http://www.jurn.org/</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28"/>
              </a:rPr>
              <a:t>https://plos.org/</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29"/>
              </a:rPr>
              <a:t>https://search.crossref.org/</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30"/>
              </a:rPr>
              <a:t>https://www.ncbi.nlm.nih.gov/</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31"/>
              </a:rPr>
              <a:t>https://www.ssrn.com/index.cfm/en/</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32"/>
              </a:rPr>
              <a:t>https://pqdtopen.proquest.com/</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33"/>
              </a:rPr>
              <a:t>http://repec.org/</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34"/>
              </a:rPr>
              <a:t>https://zenodo.org/</a:t>
            </a:r>
            <a:endParaRPr lang="es-MX" sz="1400" dirty="0">
              <a:latin typeface="Arial Nova" panose="020B0504020202020204" pitchFamily="34" charset="0"/>
            </a:endParaRPr>
          </a:p>
          <a:p>
            <a:pPr marL="171450" indent="-171450">
              <a:buFont typeface="Wingdings" panose="05000000000000000000" pitchFamily="2" charset="2"/>
              <a:buChar char="ü"/>
            </a:pPr>
            <a:r>
              <a:rPr lang="es-MX" sz="1400" dirty="0">
                <a:latin typeface="Arial Nova" panose="020B0504020202020204" pitchFamily="34" charset="0"/>
                <a:hlinkClick r:id="rId35"/>
              </a:rPr>
              <a:t>https://dblp.uni-trier.de/</a:t>
            </a:r>
            <a:endParaRPr lang="es-MX" sz="1400" dirty="0">
              <a:latin typeface="Arial Nova" panose="020B0504020202020204" pitchFamily="34" charset="0"/>
            </a:endParaRPr>
          </a:p>
        </p:txBody>
      </p:sp>
    </p:spTree>
    <p:extLst>
      <p:ext uri="{BB962C8B-B14F-4D97-AF65-F5344CB8AC3E}">
        <p14:creationId xmlns:p14="http://schemas.microsoft.com/office/powerpoint/2010/main" val="13158938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a:extLst>
              <a:ext uri="{FF2B5EF4-FFF2-40B4-BE49-F238E27FC236}">
                <a16:creationId xmlns:a16="http://schemas.microsoft.com/office/drawing/2014/main" id="{40C87180-1438-BDBA-A5CA-716639B01DBF}"/>
              </a:ext>
            </a:extLst>
          </p:cNvPr>
          <p:cNvSpPr txBox="1">
            <a:spLocks/>
          </p:cNvSpPr>
          <p:nvPr/>
        </p:nvSpPr>
        <p:spPr>
          <a:xfrm>
            <a:off x="170688" y="141288"/>
            <a:ext cx="7144814" cy="519112"/>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s-ES" altLang="zh-CN" sz="2400" dirty="0">
                <a:solidFill>
                  <a:schemeClr val="bg1"/>
                </a:solidFill>
                <a:latin typeface="Arial Nova" panose="020B0504020202020204" pitchFamily="34" charset="0"/>
              </a:rPr>
              <a:t>Preguntas que debemos hacernos para redactar correctamente una justificación:</a:t>
            </a:r>
          </a:p>
        </p:txBody>
      </p:sp>
      <p:sp>
        <p:nvSpPr>
          <p:cNvPr id="6" name="CuadroTexto 5">
            <a:extLst>
              <a:ext uri="{FF2B5EF4-FFF2-40B4-BE49-F238E27FC236}">
                <a16:creationId xmlns:a16="http://schemas.microsoft.com/office/drawing/2014/main" id="{A75B774B-CB23-CA89-53AB-DD7E5D25D65E}"/>
              </a:ext>
            </a:extLst>
          </p:cNvPr>
          <p:cNvSpPr txBox="1"/>
          <p:nvPr/>
        </p:nvSpPr>
        <p:spPr>
          <a:xfrm>
            <a:off x="643982" y="970286"/>
            <a:ext cx="7622788" cy="3202928"/>
          </a:xfrm>
          <a:prstGeom prst="rect">
            <a:avLst/>
          </a:prstGeom>
          <a:noFill/>
        </p:spPr>
        <p:txBody>
          <a:bodyPr wrap="square">
            <a:spAutoFit/>
          </a:bodyPr>
          <a:lstStyle/>
          <a:p>
            <a:pPr marL="342900" indent="-342900" algn="just">
              <a:lnSpc>
                <a:spcPct val="300000"/>
              </a:lnSpc>
              <a:buFont typeface="+mj-lt"/>
              <a:buAutoNum type="arabicPeriod"/>
            </a:pPr>
            <a:r>
              <a:rPr lang="es-MX" sz="1400" dirty="0">
                <a:solidFill>
                  <a:schemeClr val="tx1"/>
                </a:solidFill>
                <a:latin typeface="Arial Nova" panose="020B0504020202020204" pitchFamily="34" charset="0"/>
                <a:cs typeface="Times New Roman" panose="02020603050405020304" pitchFamily="18" charset="0"/>
              </a:rPr>
              <a:t>¿Por qué motivo es importante este proyecto o trabajo de investigación?</a:t>
            </a:r>
          </a:p>
          <a:p>
            <a:pPr marL="342900" indent="-342900" algn="just">
              <a:lnSpc>
                <a:spcPct val="300000"/>
              </a:lnSpc>
              <a:buFont typeface="+mj-lt"/>
              <a:buAutoNum type="arabicPeriod"/>
            </a:pPr>
            <a:r>
              <a:rPr lang="es-MX" sz="1400" dirty="0">
                <a:solidFill>
                  <a:schemeClr val="tx1"/>
                </a:solidFill>
                <a:latin typeface="Arial Nova" panose="020B0504020202020204" pitchFamily="34" charset="0"/>
                <a:cs typeface="Times New Roman" panose="02020603050405020304" pitchFamily="18" charset="0"/>
              </a:rPr>
              <a:t>¿Qué información nueva entrega este proyecto o trabajo de investigación?</a:t>
            </a:r>
          </a:p>
          <a:p>
            <a:pPr marL="342900" indent="-342900" algn="just">
              <a:lnSpc>
                <a:spcPct val="300000"/>
              </a:lnSpc>
              <a:buFont typeface="+mj-lt"/>
              <a:buAutoNum type="arabicPeriod"/>
            </a:pPr>
            <a:r>
              <a:rPr lang="es-MX" sz="1400" dirty="0">
                <a:solidFill>
                  <a:schemeClr val="tx1"/>
                </a:solidFill>
                <a:latin typeface="Arial Nova" panose="020B0504020202020204" pitchFamily="34" charset="0"/>
                <a:cs typeface="Times New Roman" panose="02020603050405020304" pitchFamily="18" charset="0"/>
              </a:rPr>
              <a:t>¿Qué problemáticas resuelve este proyecto o trabajo de investigación?</a:t>
            </a:r>
          </a:p>
          <a:p>
            <a:pPr marL="342900" indent="-342900" algn="just">
              <a:lnSpc>
                <a:spcPct val="300000"/>
              </a:lnSpc>
              <a:buFont typeface="+mj-lt"/>
              <a:buAutoNum type="arabicPeriod"/>
            </a:pPr>
            <a:r>
              <a:rPr lang="es-MX" sz="1400" dirty="0">
                <a:solidFill>
                  <a:schemeClr val="tx1"/>
                </a:solidFill>
                <a:latin typeface="Arial Nova" panose="020B0504020202020204" pitchFamily="34" charset="0"/>
                <a:cs typeface="Times New Roman" panose="02020603050405020304" pitchFamily="18" charset="0"/>
              </a:rPr>
              <a:t>¿Cuál fue la situación que incentivó finalmente este proyecto?</a:t>
            </a:r>
          </a:p>
          <a:p>
            <a:pPr marL="342900" indent="-342900" algn="just">
              <a:lnSpc>
                <a:spcPct val="300000"/>
              </a:lnSpc>
              <a:buFont typeface="+mj-lt"/>
              <a:buAutoNum type="arabicPeriod"/>
            </a:pPr>
            <a:r>
              <a:rPr lang="es-MX" sz="1400" dirty="0">
                <a:solidFill>
                  <a:schemeClr val="tx1"/>
                </a:solidFill>
                <a:latin typeface="Arial Nova" panose="020B0504020202020204" pitchFamily="34" charset="0"/>
                <a:cs typeface="Times New Roman" panose="02020603050405020304" pitchFamily="18" charset="0"/>
              </a:rPr>
              <a:t>¿Cuál es la pertinencia de esta investigación o proyecto?</a:t>
            </a:r>
          </a:p>
        </p:txBody>
      </p:sp>
    </p:spTree>
    <p:extLst>
      <p:ext uri="{BB962C8B-B14F-4D97-AF65-F5344CB8AC3E}">
        <p14:creationId xmlns:p14="http://schemas.microsoft.com/office/powerpoint/2010/main" val="35875549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ibujado a mano de tortugas marinas. hermosa tortuga marina a largo ...">
            <a:extLst>
              <a:ext uri="{FF2B5EF4-FFF2-40B4-BE49-F238E27FC236}">
                <a16:creationId xmlns:a16="http://schemas.microsoft.com/office/drawing/2014/main" id="{90C0C38C-7DA0-6DB9-36FA-9BA79BC15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1079" y="1819752"/>
            <a:ext cx="3128846" cy="3128846"/>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4">
            <a:extLst>
              <a:ext uri="{FF2B5EF4-FFF2-40B4-BE49-F238E27FC236}">
                <a16:creationId xmlns:a16="http://schemas.microsoft.com/office/drawing/2014/main" id="{008D1AF1-122D-F2C6-C0FD-3540CFE413B8}"/>
              </a:ext>
            </a:extLst>
          </p:cNvPr>
          <p:cNvSpPr txBox="1">
            <a:spLocks/>
          </p:cNvSpPr>
          <p:nvPr/>
        </p:nvSpPr>
        <p:spPr>
          <a:xfrm>
            <a:off x="170688" y="141288"/>
            <a:ext cx="7144814" cy="519112"/>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s-MX" altLang="zh-CN" sz="2800" dirty="0">
                <a:solidFill>
                  <a:schemeClr val="bg1"/>
                </a:solidFill>
                <a:latin typeface="Arial Nova" panose="020B0504020202020204" pitchFamily="34" charset="0"/>
              </a:rPr>
              <a:t>EJEMPLO DE JUSTIFICACIÓN</a:t>
            </a:r>
            <a:endParaRPr lang="zh-CN" altLang="en-US" sz="2800" dirty="0">
              <a:solidFill>
                <a:schemeClr val="bg1"/>
              </a:solidFill>
              <a:latin typeface="Arial Nova" panose="020B0504020202020204" pitchFamily="34" charset="0"/>
            </a:endParaRPr>
          </a:p>
        </p:txBody>
      </p:sp>
      <p:sp>
        <p:nvSpPr>
          <p:cNvPr id="4" name="CuadroTexto 3">
            <a:extLst>
              <a:ext uri="{FF2B5EF4-FFF2-40B4-BE49-F238E27FC236}">
                <a16:creationId xmlns:a16="http://schemas.microsoft.com/office/drawing/2014/main" id="{54FEEB5A-C54A-8312-9D86-821AE96A37A5}"/>
              </a:ext>
            </a:extLst>
          </p:cNvPr>
          <p:cNvSpPr txBox="1"/>
          <p:nvPr/>
        </p:nvSpPr>
        <p:spPr>
          <a:xfrm>
            <a:off x="539552" y="784341"/>
            <a:ext cx="7030843" cy="584775"/>
          </a:xfrm>
          <a:prstGeom prst="rect">
            <a:avLst/>
          </a:prstGeom>
          <a:noFill/>
        </p:spPr>
        <p:txBody>
          <a:bodyPr wrap="square">
            <a:spAutoFit/>
          </a:bodyPr>
          <a:lstStyle/>
          <a:p>
            <a:r>
              <a:rPr lang="es-ES" sz="1600" dirty="0">
                <a:solidFill>
                  <a:schemeClr val="tx1"/>
                </a:solidFill>
                <a:latin typeface="Arial Nova" panose="020B0504020202020204" pitchFamily="34" charset="0"/>
              </a:rPr>
              <a:t>De una investigación científica sobre la importancia de las tortugas marinas para el ecosistema nacional</a:t>
            </a:r>
            <a:r>
              <a:rPr lang="es-ES" sz="1400" dirty="0">
                <a:solidFill>
                  <a:schemeClr val="tx1"/>
                </a:solidFill>
                <a:latin typeface="Arial Nova" panose="020B0504020202020204" pitchFamily="34" charset="0"/>
              </a:rPr>
              <a:t>:</a:t>
            </a:r>
            <a:endParaRPr lang="es-MX" sz="1400" dirty="0">
              <a:latin typeface="Arial Nova" panose="020B0504020202020204" pitchFamily="34" charset="0"/>
            </a:endParaRPr>
          </a:p>
        </p:txBody>
      </p:sp>
      <p:sp>
        <p:nvSpPr>
          <p:cNvPr id="5" name="Marcador de contenido 2">
            <a:extLst>
              <a:ext uri="{FF2B5EF4-FFF2-40B4-BE49-F238E27FC236}">
                <a16:creationId xmlns:a16="http://schemas.microsoft.com/office/drawing/2014/main" id="{FFE1FB26-AB68-8388-DC54-EF11B8242C87}"/>
              </a:ext>
            </a:extLst>
          </p:cNvPr>
          <p:cNvSpPr txBox="1">
            <a:spLocks/>
          </p:cNvSpPr>
          <p:nvPr/>
        </p:nvSpPr>
        <p:spPr>
          <a:xfrm>
            <a:off x="539552" y="1700808"/>
            <a:ext cx="5311121" cy="1865221"/>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s-MX" sz="1400" dirty="0">
                <a:latin typeface="Arial Nova" panose="020B0504020202020204" pitchFamily="34" charset="0"/>
                <a:cs typeface="Times New Roman" panose="02020603050405020304" pitchFamily="18" charset="0"/>
              </a:rPr>
              <a:t>Las tortugas marinas están amenazadas constantemente por la caza y recolección ilegal de tortugas y huevos para su venta en mercados. Esta investigación analiza la importancia de las tortugas en el ecosistema nacional. La utilidad de esta investigación radica en la profundización del estudio acerca de esta especie. Esto con la finalidad de crear conciencia respecto a la importancia e impacto que las tortugas tienen para la fauna y flora nacional.</a:t>
            </a:r>
          </a:p>
          <a:p>
            <a:pPr marL="0" indent="0">
              <a:lnSpc>
                <a:spcPct val="150000"/>
              </a:lnSpc>
              <a:buFont typeface="Arial" panose="020B0604020202020204" pitchFamily="34" charset="0"/>
              <a:buNone/>
            </a:pPr>
            <a:endParaRPr lang="es-MX" sz="1400" b="1" dirty="0">
              <a:latin typeface="Arial Nova" panose="020B0504020202020204" pitchFamily="34" charset="0"/>
            </a:endParaRPr>
          </a:p>
        </p:txBody>
      </p:sp>
    </p:spTree>
    <p:extLst>
      <p:ext uri="{BB962C8B-B14F-4D97-AF65-F5344CB8AC3E}">
        <p14:creationId xmlns:p14="http://schemas.microsoft.com/office/powerpoint/2010/main" val="27046058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PREGUNTAS DE INVESTIGACIÓN</a:t>
            </a:r>
            <a:endParaRPr lang="zh-CN" altLang="en-US" sz="2800" dirty="0">
              <a:solidFill>
                <a:schemeClr val="bg1"/>
              </a:solidFill>
              <a:latin typeface="Arial Nova" panose="020B0504020202020204" pitchFamily="34" charset="0"/>
            </a:endParaRPr>
          </a:p>
        </p:txBody>
      </p:sp>
      <p:sp>
        <p:nvSpPr>
          <p:cNvPr id="2" name="Marcador de contenido 5">
            <a:extLst>
              <a:ext uri="{FF2B5EF4-FFF2-40B4-BE49-F238E27FC236}">
                <a16:creationId xmlns:a16="http://schemas.microsoft.com/office/drawing/2014/main" id="{14A2A5EC-5169-057B-5B74-AC3A077DEF6C}"/>
              </a:ext>
            </a:extLst>
          </p:cNvPr>
          <p:cNvSpPr txBox="1">
            <a:spLocks/>
          </p:cNvSpPr>
          <p:nvPr/>
        </p:nvSpPr>
        <p:spPr>
          <a:xfrm>
            <a:off x="510168" y="808981"/>
            <a:ext cx="7600485" cy="264789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s-MX" sz="1600" dirty="0">
                <a:latin typeface="Arial Nova" panose="020B0504020202020204" pitchFamily="34" charset="0"/>
                <a:cs typeface="Arial" panose="020B0604020202020204" pitchFamily="34" charset="0"/>
              </a:rPr>
              <a:t>Una vez que se tiene bien claro la pregunta del problema a resolver en la investigación (planteamiento del problema), en torno a ella se redactan las preguntas de investigación, las cuales son un paso muy importante en la investigación histórica, porque de ellas depende la claridad del tema, las fuentes que se van a utilizar para responderlas e incluso, determinan los individuos que se van a consultar para obtener la información deseada, algunas características que deben tener son:</a:t>
            </a:r>
          </a:p>
        </p:txBody>
      </p:sp>
      <p:sp>
        <p:nvSpPr>
          <p:cNvPr id="4" name="CuadroTexto 3">
            <a:extLst>
              <a:ext uri="{FF2B5EF4-FFF2-40B4-BE49-F238E27FC236}">
                <a16:creationId xmlns:a16="http://schemas.microsoft.com/office/drawing/2014/main" id="{74305679-2731-A97F-8264-36B979BAE089}"/>
              </a:ext>
            </a:extLst>
          </p:cNvPr>
          <p:cNvSpPr txBox="1"/>
          <p:nvPr/>
        </p:nvSpPr>
        <p:spPr>
          <a:xfrm>
            <a:off x="3066120" y="3065264"/>
            <a:ext cx="2488580" cy="1667892"/>
          </a:xfrm>
          <a:prstGeom prst="rect">
            <a:avLst/>
          </a:prstGeom>
          <a:noFill/>
        </p:spPr>
        <p:txBody>
          <a:bodyPr wrap="square">
            <a:spAutoFit/>
          </a:bodyPr>
          <a:lstStyle/>
          <a:p>
            <a:pPr algn="just">
              <a:lnSpc>
                <a:spcPct val="150000"/>
              </a:lnSpc>
              <a:buFont typeface="Wingdings" panose="05000000000000000000" pitchFamily="2" charset="2"/>
              <a:buChar char="q"/>
            </a:pPr>
            <a:r>
              <a:rPr lang="es-MX" sz="1400" dirty="0">
                <a:latin typeface="Arial Nova" panose="020B0504020202020204" pitchFamily="34" charset="0"/>
                <a:cs typeface="Arial" panose="020B0604020202020204" pitchFamily="34" charset="0"/>
              </a:rPr>
              <a:t>Concreta</a:t>
            </a:r>
          </a:p>
          <a:p>
            <a:pPr algn="just">
              <a:lnSpc>
                <a:spcPct val="150000"/>
              </a:lnSpc>
              <a:buFont typeface="Wingdings" panose="05000000000000000000" pitchFamily="2" charset="2"/>
              <a:buChar char="q"/>
            </a:pPr>
            <a:r>
              <a:rPr lang="es-MX" sz="1400" dirty="0">
                <a:latin typeface="Arial Nova" panose="020B0504020202020204" pitchFamily="34" charset="0"/>
                <a:cs typeface="Arial" panose="020B0604020202020204" pitchFamily="34" charset="0"/>
              </a:rPr>
              <a:t>Clara</a:t>
            </a:r>
          </a:p>
          <a:p>
            <a:pPr algn="just">
              <a:lnSpc>
                <a:spcPct val="150000"/>
              </a:lnSpc>
              <a:buFont typeface="Wingdings" panose="05000000000000000000" pitchFamily="2" charset="2"/>
              <a:buChar char="q"/>
            </a:pPr>
            <a:r>
              <a:rPr lang="es-MX" sz="1400" dirty="0">
                <a:latin typeface="Arial Nova" panose="020B0504020202020204" pitchFamily="34" charset="0"/>
                <a:cs typeface="Arial" panose="020B0604020202020204" pitchFamily="34" charset="0"/>
              </a:rPr>
              <a:t>Precisa</a:t>
            </a:r>
          </a:p>
          <a:p>
            <a:pPr algn="just">
              <a:lnSpc>
                <a:spcPct val="150000"/>
              </a:lnSpc>
              <a:buFont typeface="Wingdings" panose="05000000000000000000" pitchFamily="2" charset="2"/>
              <a:buChar char="q"/>
            </a:pPr>
            <a:r>
              <a:rPr lang="es-MX" sz="1400" dirty="0">
                <a:latin typeface="Arial Nova" panose="020B0504020202020204" pitchFamily="34" charset="0"/>
                <a:cs typeface="Arial" panose="020B0604020202020204" pitchFamily="34" charset="0"/>
              </a:rPr>
              <a:t>Tener sujeto y predicado</a:t>
            </a:r>
          </a:p>
          <a:p>
            <a:pPr algn="just">
              <a:lnSpc>
                <a:spcPct val="150000"/>
              </a:lnSpc>
              <a:buFont typeface="Wingdings" panose="05000000000000000000" pitchFamily="2" charset="2"/>
              <a:buChar char="q"/>
            </a:pPr>
            <a:r>
              <a:rPr lang="es-MX" sz="1400" dirty="0">
                <a:latin typeface="Arial Nova" panose="020B0504020202020204" pitchFamily="34" charset="0"/>
                <a:cs typeface="Arial" panose="020B0604020202020204" pitchFamily="34" charset="0"/>
              </a:rPr>
              <a:t>Contener un adverbio</a:t>
            </a:r>
          </a:p>
        </p:txBody>
      </p:sp>
    </p:spTree>
    <p:extLst>
      <p:ext uri="{BB962C8B-B14F-4D97-AF65-F5344CB8AC3E}">
        <p14:creationId xmlns:p14="http://schemas.microsoft.com/office/powerpoint/2010/main" val="22351488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Ejemplo</a:t>
            </a:r>
            <a:endParaRPr lang="zh-CN" altLang="en-US" sz="2800" dirty="0">
              <a:solidFill>
                <a:schemeClr val="bg1"/>
              </a:solidFill>
              <a:latin typeface="Arial Nova" panose="020B0504020202020204" pitchFamily="34" charset="0"/>
            </a:endParaRPr>
          </a:p>
        </p:txBody>
      </p:sp>
      <p:sp>
        <p:nvSpPr>
          <p:cNvPr id="2" name="Marcador de contenido 2">
            <a:extLst>
              <a:ext uri="{FF2B5EF4-FFF2-40B4-BE49-F238E27FC236}">
                <a16:creationId xmlns:a16="http://schemas.microsoft.com/office/drawing/2014/main" id="{F46C9FFF-868A-EEB2-AF26-7BCF76163E16}"/>
              </a:ext>
            </a:extLst>
          </p:cNvPr>
          <p:cNvSpPr txBox="1">
            <a:spLocks/>
          </p:cNvSpPr>
          <p:nvPr/>
        </p:nvSpPr>
        <p:spPr>
          <a:xfrm>
            <a:off x="430560" y="2026508"/>
            <a:ext cx="8282880" cy="276550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s-MX" sz="1400" dirty="0">
                <a:latin typeface="Arial Nova" panose="020B0504020202020204" pitchFamily="34" charset="0"/>
                <a:cs typeface="Arial" panose="020B0604020202020204" pitchFamily="34" charset="0"/>
              </a:rPr>
              <a:t>Preguntas de investigación.</a:t>
            </a:r>
          </a:p>
          <a:p>
            <a:pPr marL="0" indent="0" algn="just">
              <a:lnSpc>
                <a:spcPct val="150000"/>
              </a:lnSpc>
              <a:buFont typeface="Arial" panose="020B0604020202020204" pitchFamily="34" charset="0"/>
              <a:buNone/>
            </a:pPr>
            <a:r>
              <a:rPr lang="es-MX" sz="1400" dirty="0">
                <a:latin typeface="Arial Nova" panose="020B0504020202020204" pitchFamily="34" charset="0"/>
                <a:cs typeface="Arial" panose="020B0604020202020204" pitchFamily="34" charset="0"/>
              </a:rPr>
              <a:t> ¿Cuáles son los medios de comunicación que utilizan con más frecuencia los niveles gerenciales para anunciar su empresa?</a:t>
            </a:r>
          </a:p>
          <a:p>
            <a:pPr marL="0" indent="0" algn="just">
              <a:lnSpc>
                <a:spcPct val="150000"/>
              </a:lnSpc>
              <a:buFont typeface="Arial" panose="020B0604020202020204" pitchFamily="34" charset="0"/>
              <a:buNone/>
            </a:pPr>
            <a:r>
              <a:rPr lang="es-MX" sz="1400" dirty="0">
                <a:latin typeface="Arial Nova" panose="020B0504020202020204" pitchFamily="34" charset="0"/>
                <a:cs typeface="Arial" panose="020B0604020202020204" pitchFamily="34" charset="0"/>
              </a:rPr>
              <a:t>¿Qué tipo de información se tramita por dichos medios? ¿Qué propósitos tiene la información? ¿Quién o quiénes elaboran esa información? 	</a:t>
            </a:r>
          </a:p>
          <a:p>
            <a:pPr marL="0" indent="0" algn="just">
              <a:lnSpc>
                <a:spcPct val="150000"/>
              </a:lnSpc>
              <a:buFont typeface="Arial" panose="020B0604020202020204" pitchFamily="34" charset="0"/>
              <a:buNone/>
            </a:pPr>
            <a:r>
              <a:rPr lang="es-MX" sz="1400" dirty="0">
                <a:latin typeface="Arial Nova" panose="020B0504020202020204" pitchFamily="34" charset="0"/>
                <a:cs typeface="Arial" panose="020B0604020202020204" pitchFamily="34" charset="0"/>
              </a:rPr>
              <a:t>¿Con que frecuencia se envía dicha información?</a:t>
            </a:r>
          </a:p>
          <a:p>
            <a:pPr marL="0" indent="0" algn="just">
              <a:lnSpc>
                <a:spcPct val="150000"/>
              </a:lnSpc>
              <a:buFont typeface="Arial" panose="020B0604020202020204" pitchFamily="34" charset="0"/>
              <a:buNone/>
            </a:pPr>
            <a:r>
              <a:rPr lang="es-MX" sz="1400" dirty="0">
                <a:latin typeface="Arial Nova" panose="020B0504020202020204" pitchFamily="34" charset="0"/>
                <a:cs typeface="Arial" panose="020B0604020202020204" pitchFamily="34" charset="0"/>
              </a:rPr>
              <a:t>¿Cuáles son los problemas más frecuentes durante el proceso de información?</a:t>
            </a:r>
          </a:p>
        </p:txBody>
      </p:sp>
      <p:sp>
        <p:nvSpPr>
          <p:cNvPr id="4" name="CuadroTexto 3">
            <a:extLst>
              <a:ext uri="{FF2B5EF4-FFF2-40B4-BE49-F238E27FC236}">
                <a16:creationId xmlns:a16="http://schemas.microsoft.com/office/drawing/2014/main" id="{0A9D858A-9A4A-FE1E-8B44-8A007733BFD8}"/>
              </a:ext>
            </a:extLst>
          </p:cNvPr>
          <p:cNvSpPr txBox="1"/>
          <p:nvPr/>
        </p:nvSpPr>
        <p:spPr>
          <a:xfrm>
            <a:off x="490033" y="845408"/>
            <a:ext cx="4583150" cy="888833"/>
          </a:xfrm>
          <a:custGeom>
            <a:avLst/>
            <a:gdLst>
              <a:gd name="connsiteX0" fmla="*/ 0 w 4583150"/>
              <a:gd name="connsiteY0" fmla="*/ 0 h 888833"/>
              <a:gd name="connsiteX1" fmla="*/ 527062 w 4583150"/>
              <a:gd name="connsiteY1" fmla="*/ 0 h 888833"/>
              <a:gd name="connsiteX2" fmla="*/ 1099956 w 4583150"/>
              <a:gd name="connsiteY2" fmla="*/ 0 h 888833"/>
              <a:gd name="connsiteX3" fmla="*/ 1627018 w 4583150"/>
              <a:gd name="connsiteY3" fmla="*/ 0 h 888833"/>
              <a:gd name="connsiteX4" fmla="*/ 2291575 w 4583150"/>
              <a:gd name="connsiteY4" fmla="*/ 0 h 888833"/>
              <a:gd name="connsiteX5" fmla="*/ 2910300 w 4583150"/>
              <a:gd name="connsiteY5" fmla="*/ 0 h 888833"/>
              <a:gd name="connsiteX6" fmla="*/ 3437363 w 4583150"/>
              <a:gd name="connsiteY6" fmla="*/ 0 h 888833"/>
              <a:gd name="connsiteX7" fmla="*/ 4583150 w 4583150"/>
              <a:gd name="connsiteY7" fmla="*/ 0 h 888833"/>
              <a:gd name="connsiteX8" fmla="*/ 4583150 w 4583150"/>
              <a:gd name="connsiteY8" fmla="*/ 453305 h 888833"/>
              <a:gd name="connsiteX9" fmla="*/ 4583150 w 4583150"/>
              <a:gd name="connsiteY9" fmla="*/ 888833 h 888833"/>
              <a:gd name="connsiteX10" fmla="*/ 3918593 w 4583150"/>
              <a:gd name="connsiteY10" fmla="*/ 888833 h 888833"/>
              <a:gd name="connsiteX11" fmla="*/ 3437363 w 4583150"/>
              <a:gd name="connsiteY11" fmla="*/ 888833 h 888833"/>
              <a:gd name="connsiteX12" fmla="*/ 3001963 w 4583150"/>
              <a:gd name="connsiteY12" fmla="*/ 888833 h 888833"/>
              <a:gd name="connsiteX13" fmla="*/ 2429070 w 4583150"/>
              <a:gd name="connsiteY13" fmla="*/ 888833 h 888833"/>
              <a:gd name="connsiteX14" fmla="*/ 1993670 w 4583150"/>
              <a:gd name="connsiteY14" fmla="*/ 888833 h 888833"/>
              <a:gd name="connsiteX15" fmla="*/ 1558271 w 4583150"/>
              <a:gd name="connsiteY15" fmla="*/ 888833 h 888833"/>
              <a:gd name="connsiteX16" fmla="*/ 1031209 w 4583150"/>
              <a:gd name="connsiteY16" fmla="*/ 888833 h 888833"/>
              <a:gd name="connsiteX17" fmla="*/ 0 w 4583150"/>
              <a:gd name="connsiteY17" fmla="*/ 888833 h 888833"/>
              <a:gd name="connsiteX18" fmla="*/ 0 w 4583150"/>
              <a:gd name="connsiteY18" fmla="*/ 462193 h 888833"/>
              <a:gd name="connsiteX19" fmla="*/ 0 w 4583150"/>
              <a:gd name="connsiteY19" fmla="*/ 0 h 88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3150" h="888833" fill="none" extrusionOk="0">
                <a:moveTo>
                  <a:pt x="0" y="0"/>
                </a:moveTo>
                <a:cubicBezTo>
                  <a:pt x="117714" y="-62660"/>
                  <a:pt x="412962" y="55123"/>
                  <a:pt x="527062" y="0"/>
                </a:cubicBezTo>
                <a:cubicBezTo>
                  <a:pt x="641162" y="-55123"/>
                  <a:pt x="888275" y="16780"/>
                  <a:pt x="1099956" y="0"/>
                </a:cubicBezTo>
                <a:cubicBezTo>
                  <a:pt x="1311637" y="-16780"/>
                  <a:pt x="1366341" y="51392"/>
                  <a:pt x="1627018" y="0"/>
                </a:cubicBezTo>
                <a:cubicBezTo>
                  <a:pt x="1887695" y="-51392"/>
                  <a:pt x="2050872" y="50133"/>
                  <a:pt x="2291575" y="0"/>
                </a:cubicBezTo>
                <a:cubicBezTo>
                  <a:pt x="2532278" y="-50133"/>
                  <a:pt x="2768200" y="9545"/>
                  <a:pt x="2910300" y="0"/>
                </a:cubicBezTo>
                <a:cubicBezTo>
                  <a:pt x="3052400" y="-9545"/>
                  <a:pt x="3269058" y="16750"/>
                  <a:pt x="3437363" y="0"/>
                </a:cubicBezTo>
                <a:cubicBezTo>
                  <a:pt x="3605668" y="-16750"/>
                  <a:pt x="4093430" y="63432"/>
                  <a:pt x="4583150" y="0"/>
                </a:cubicBezTo>
                <a:cubicBezTo>
                  <a:pt x="4635355" y="154709"/>
                  <a:pt x="4549211" y="244037"/>
                  <a:pt x="4583150" y="453305"/>
                </a:cubicBezTo>
                <a:cubicBezTo>
                  <a:pt x="4617089" y="662573"/>
                  <a:pt x="4555941" y="681971"/>
                  <a:pt x="4583150" y="888833"/>
                </a:cubicBezTo>
                <a:cubicBezTo>
                  <a:pt x="4306946" y="890188"/>
                  <a:pt x="4124867" y="851796"/>
                  <a:pt x="3918593" y="888833"/>
                </a:cubicBezTo>
                <a:cubicBezTo>
                  <a:pt x="3712319" y="925870"/>
                  <a:pt x="3677119" y="871954"/>
                  <a:pt x="3437363" y="888833"/>
                </a:cubicBezTo>
                <a:cubicBezTo>
                  <a:pt x="3197607" y="905712"/>
                  <a:pt x="3121109" y="845358"/>
                  <a:pt x="3001963" y="888833"/>
                </a:cubicBezTo>
                <a:cubicBezTo>
                  <a:pt x="2882817" y="932308"/>
                  <a:pt x="2637668" y="843484"/>
                  <a:pt x="2429070" y="888833"/>
                </a:cubicBezTo>
                <a:cubicBezTo>
                  <a:pt x="2220472" y="934182"/>
                  <a:pt x="2183947" y="853152"/>
                  <a:pt x="1993670" y="888833"/>
                </a:cubicBezTo>
                <a:cubicBezTo>
                  <a:pt x="1803393" y="924514"/>
                  <a:pt x="1688006" y="855459"/>
                  <a:pt x="1558271" y="888833"/>
                </a:cubicBezTo>
                <a:cubicBezTo>
                  <a:pt x="1428536" y="922207"/>
                  <a:pt x="1289989" y="875228"/>
                  <a:pt x="1031209" y="888833"/>
                </a:cubicBezTo>
                <a:cubicBezTo>
                  <a:pt x="772429" y="902438"/>
                  <a:pt x="265456" y="772272"/>
                  <a:pt x="0" y="888833"/>
                </a:cubicBezTo>
                <a:cubicBezTo>
                  <a:pt x="-30880" y="685195"/>
                  <a:pt x="49450" y="673976"/>
                  <a:pt x="0" y="462193"/>
                </a:cubicBezTo>
                <a:cubicBezTo>
                  <a:pt x="-49450" y="250410"/>
                  <a:pt x="43539" y="186055"/>
                  <a:pt x="0" y="0"/>
                </a:cubicBezTo>
                <a:close/>
              </a:path>
              <a:path w="4583150" h="888833" stroke="0" extrusionOk="0">
                <a:moveTo>
                  <a:pt x="0" y="0"/>
                </a:moveTo>
                <a:cubicBezTo>
                  <a:pt x="204073" y="-52990"/>
                  <a:pt x="455055" y="68094"/>
                  <a:pt x="572894" y="0"/>
                </a:cubicBezTo>
                <a:cubicBezTo>
                  <a:pt x="690733" y="-68094"/>
                  <a:pt x="835168" y="46414"/>
                  <a:pt x="1008293" y="0"/>
                </a:cubicBezTo>
                <a:cubicBezTo>
                  <a:pt x="1181418" y="-46414"/>
                  <a:pt x="1288809" y="30566"/>
                  <a:pt x="1535355" y="0"/>
                </a:cubicBezTo>
                <a:cubicBezTo>
                  <a:pt x="1781901" y="-30566"/>
                  <a:pt x="2051029" y="17847"/>
                  <a:pt x="2199912" y="0"/>
                </a:cubicBezTo>
                <a:cubicBezTo>
                  <a:pt x="2348795" y="-17847"/>
                  <a:pt x="2585505" y="4539"/>
                  <a:pt x="2864469" y="0"/>
                </a:cubicBezTo>
                <a:cubicBezTo>
                  <a:pt x="3143433" y="-4539"/>
                  <a:pt x="3127667" y="14681"/>
                  <a:pt x="3299868" y="0"/>
                </a:cubicBezTo>
                <a:cubicBezTo>
                  <a:pt x="3472069" y="-14681"/>
                  <a:pt x="3687643" y="16090"/>
                  <a:pt x="3872762" y="0"/>
                </a:cubicBezTo>
                <a:cubicBezTo>
                  <a:pt x="4057881" y="-16090"/>
                  <a:pt x="4436961" y="841"/>
                  <a:pt x="4583150" y="0"/>
                </a:cubicBezTo>
                <a:cubicBezTo>
                  <a:pt x="4621648" y="155951"/>
                  <a:pt x="4536331" y="314662"/>
                  <a:pt x="4583150" y="417752"/>
                </a:cubicBezTo>
                <a:cubicBezTo>
                  <a:pt x="4629969" y="520842"/>
                  <a:pt x="4557387" y="720968"/>
                  <a:pt x="4583150" y="888833"/>
                </a:cubicBezTo>
                <a:cubicBezTo>
                  <a:pt x="4425005" y="929425"/>
                  <a:pt x="4360580" y="867485"/>
                  <a:pt x="4147751" y="888833"/>
                </a:cubicBezTo>
                <a:cubicBezTo>
                  <a:pt x="3934922" y="910181"/>
                  <a:pt x="3730794" y="868140"/>
                  <a:pt x="3620689" y="888833"/>
                </a:cubicBezTo>
                <a:cubicBezTo>
                  <a:pt x="3510584" y="909526"/>
                  <a:pt x="3193898" y="839183"/>
                  <a:pt x="2956132" y="888833"/>
                </a:cubicBezTo>
                <a:cubicBezTo>
                  <a:pt x="2718366" y="938483"/>
                  <a:pt x="2554744" y="842778"/>
                  <a:pt x="2429070" y="888833"/>
                </a:cubicBezTo>
                <a:cubicBezTo>
                  <a:pt x="2303396" y="934888"/>
                  <a:pt x="1903452" y="860723"/>
                  <a:pt x="1764513" y="888833"/>
                </a:cubicBezTo>
                <a:cubicBezTo>
                  <a:pt x="1625574" y="916943"/>
                  <a:pt x="1435389" y="854134"/>
                  <a:pt x="1145788" y="888833"/>
                </a:cubicBezTo>
                <a:cubicBezTo>
                  <a:pt x="856187" y="923532"/>
                  <a:pt x="733815" y="831080"/>
                  <a:pt x="618725" y="888833"/>
                </a:cubicBezTo>
                <a:cubicBezTo>
                  <a:pt x="503635" y="946586"/>
                  <a:pt x="275393" y="828232"/>
                  <a:pt x="0" y="888833"/>
                </a:cubicBezTo>
                <a:cubicBezTo>
                  <a:pt x="-16362" y="757384"/>
                  <a:pt x="31812" y="567648"/>
                  <a:pt x="0" y="471081"/>
                </a:cubicBezTo>
                <a:cubicBezTo>
                  <a:pt x="-31812" y="374514"/>
                  <a:pt x="33599" y="230398"/>
                  <a:pt x="0" y="0"/>
                </a:cubicBezTo>
                <a:close/>
              </a:path>
            </a:pathLst>
          </a:custGeom>
          <a:solidFill>
            <a:srgbClr val="E4E8EC"/>
          </a:solidFill>
          <a:ln w="28575">
            <a:solidFill>
              <a:srgbClr val="9999FF"/>
            </a:solidFill>
            <a:extLst>
              <a:ext uri="{C807C97D-BFC1-408E-A445-0C87EB9F89A2}">
                <ask:lineSketchStyleProps xmlns:ask="http://schemas.microsoft.com/office/drawing/2018/sketchyshapes" sd="3608472408">
                  <a:prstGeom prst="rect">
                    <a:avLst/>
                  </a:prstGeom>
                  <ask:type>
                    <ask:lineSketchScribble/>
                  </ask:type>
                </ask:lineSketchStyleProps>
              </a:ext>
            </a:extLst>
          </a:ln>
        </p:spPr>
        <p:txBody>
          <a:bodyPr wrap="square">
            <a:spAutoFit/>
          </a:bodyPr>
          <a:lstStyle/>
          <a:p>
            <a:pPr marL="0" indent="0" algn="just">
              <a:lnSpc>
                <a:spcPct val="150000"/>
              </a:lnSpc>
              <a:buFont typeface="Arial" panose="020B0604020202020204" pitchFamily="34" charset="0"/>
              <a:buNone/>
            </a:pPr>
            <a:r>
              <a:rPr lang="es-MX" sz="1200" dirty="0">
                <a:latin typeface="Arial Nova" panose="020B0504020202020204" pitchFamily="34" charset="0"/>
                <a:cs typeface="Arial" panose="020B0604020202020204" pitchFamily="34" charset="0"/>
              </a:rPr>
              <a:t>Planteamiento del problema:</a:t>
            </a:r>
          </a:p>
          <a:p>
            <a:pPr marL="0" indent="0" algn="ctr">
              <a:lnSpc>
                <a:spcPct val="150000"/>
              </a:lnSpc>
              <a:buFont typeface="Arial" panose="020B0604020202020204" pitchFamily="34" charset="0"/>
              <a:buNone/>
            </a:pPr>
            <a:r>
              <a:rPr lang="es-MX" sz="1200" dirty="0">
                <a:latin typeface="Arial Nova" panose="020B0504020202020204" pitchFamily="34" charset="0"/>
                <a:cs typeface="Arial" panose="020B0604020202020204" pitchFamily="34" charset="0"/>
              </a:rPr>
              <a:t> ¿Cuáles son los medios de publicidad más convenientes para anunciar mi empresa? </a:t>
            </a:r>
          </a:p>
        </p:txBody>
      </p:sp>
    </p:spTree>
    <p:extLst>
      <p:ext uri="{BB962C8B-B14F-4D97-AF65-F5344CB8AC3E}">
        <p14:creationId xmlns:p14="http://schemas.microsoft.com/office/powerpoint/2010/main" val="647951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PREGUNTAS DE INVESTIGACIÓN</a:t>
            </a:r>
            <a:endParaRPr lang="zh-CN" altLang="en-US" sz="2800" dirty="0">
              <a:solidFill>
                <a:schemeClr val="bg1"/>
              </a:solidFill>
              <a:latin typeface="Arial Nova" panose="020B0504020202020204" pitchFamily="34" charset="0"/>
            </a:endParaRPr>
          </a:p>
        </p:txBody>
      </p:sp>
      <p:graphicFrame>
        <p:nvGraphicFramePr>
          <p:cNvPr id="2" name="Tabla 1">
            <a:extLst>
              <a:ext uri="{FF2B5EF4-FFF2-40B4-BE49-F238E27FC236}">
                <a16:creationId xmlns:a16="http://schemas.microsoft.com/office/drawing/2014/main" id="{F80C755C-071D-6CB2-405C-155E0C32D92D}"/>
              </a:ext>
            </a:extLst>
          </p:cNvPr>
          <p:cNvGraphicFramePr>
            <a:graphicFrameLocks noGrp="1"/>
          </p:cNvGraphicFramePr>
          <p:nvPr>
            <p:extLst>
              <p:ext uri="{D42A27DB-BD31-4B8C-83A1-F6EECF244321}">
                <p14:modId xmlns:p14="http://schemas.microsoft.com/office/powerpoint/2010/main" val="748530669"/>
              </p:ext>
            </p:extLst>
          </p:nvPr>
        </p:nvGraphicFramePr>
        <p:xfrm>
          <a:off x="1134007" y="893318"/>
          <a:ext cx="6875986" cy="3773880"/>
        </p:xfrm>
        <a:graphic>
          <a:graphicData uri="http://schemas.openxmlformats.org/drawingml/2006/table">
            <a:tbl>
              <a:tblPr firstRow="1" bandRow="1">
                <a:tableStyleId>{5C22544A-7EE6-4342-B048-85BDC9FD1C3A}</a:tableStyleId>
              </a:tblPr>
              <a:tblGrid>
                <a:gridCol w="2913737">
                  <a:extLst>
                    <a:ext uri="{9D8B030D-6E8A-4147-A177-3AD203B41FA5}">
                      <a16:colId xmlns:a16="http://schemas.microsoft.com/office/drawing/2014/main" val="2615742812"/>
                    </a:ext>
                  </a:extLst>
                </a:gridCol>
                <a:gridCol w="3962249">
                  <a:extLst>
                    <a:ext uri="{9D8B030D-6E8A-4147-A177-3AD203B41FA5}">
                      <a16:colId xmlns:a16="http://schemas.microsoft.com/office/drawing/2014/main" val="2944950560"/>
                    </a:ext>
                  </a:extLst>
                </a:gridCol>
              </a:tblGrid>
              <a:tr h="699160">
                <a:tc>
                  <a:txBody>
                    <a:bodyPr/>
                    <a:lstStyle/>
                    <a:p>
                      <a:pPr algn="ctr"/>
                      <a:r>
                        <a:rPr lang="en-US" sz="1600" dirty="0" err="1">
                          <a:latin typeface="Arial Nova" panose="020B0504020202020204" pitchFamily="34" charset="0"/>
                        </a:rPr>
                        <a:t>Tipos</a:t>
                      </a:r>
                      <a:r>
                        <a:rPr lang="en-US" sz="1600" dirty="0">
                          <a:latin typeface="Arial Nova" panose="020B0504020202020204" pitchFamily="34" charset="0"/>
                        </a:rPr>
                        <a:t> de </a:t>
                      </a:r>
                      <a:r>
                        <a:rPr lang="en-US" sz="1600" dirty="0" err="1">
                          <a:latin typeface="Arial Nova" panose="020B0504020202020204" pitchFamily="34" charset="0"/>
                        </a:rPr>
                        <a:t>preguntas</a:t>
                      </a:r>
                      <a:r>
                        <a:rPr lang="en-US" sz="1600" dirty="0">
                          <a:latin typeface="Arial Nova" panose="020B0504020202020204" pitchFamily="34" charset="0"/>
                        </a:rPr>
                        <a:t> de </a:t>
                      </a:r>
                      <a:r>
                        <a:rPr lang="en-US" sz="1600" dirty="0" err="1">
                          <a:latin typeface="Arial Nova" panose="020B0504020202020204" pitchFamily="34" charset="0"/>
                        </a:rPr>
                        <a:t>investigaci</a:t>
                      </a:r>
                      <a:r>
                        <a:rPr lang="es-MX" sz="1600" dirty="0" err="1">
                          <a:latin typeface="Arial Nova" panose="020B0504020202020204" pitchFamily="34" charset="0"/>
                        </a:rPr>
                        <a:t>ón</a:t>
                      </a:r>
                      <a:endParaRPr lang="es-MX" sz="1600" dirty="0">
                        <a:latin typeface="Arial Nova" panose="020B0504020202020204" pitchFamily="34" charset="0"/>
                      </a:endParaRPr>
                    </a:p>
                  </a:txBody>
                  <a:tcPr anchor="ctr">
                    <a:solidFill>
                      <a:srgbClr val="33CCCC"/>
                    </a:solidFill>
                  </a:tcPr>
                </a:tc>
                <a:tc>
                  <a:txBody>
                    <a:bodyPr/>
                    <a:lstStyle/>
                    <a:p>
                      <a:pPr algn="ctr"/>
                      <a:r>
                        <a:rPr lang="es-MX" sz="1600" dirty="0">
                          <a:latin typeface="Arial Nova" panose="020B0504020202020204" pitchFamily="34" charset="0"/>
                        </a:rPr>
                        <a:t>Formulación</a:t>
                      </a:r>
                    </a:p>
                  </a:txBody>
                  <a:tcPr anchor="ctr">
                    <a:solidFill>
                      <a:srgbClr val="33CCCC"/>
                    </a:solidFill>
                  </a:tcPr>
                </a:tc>
                <a:extLst>
                  <a:ext uri="{0D108BD9-81ED-4DB2-BD59-A6C34878D82A}">
                    <a16:rowId xmlns:a16="http://schemas.microsoft.com/office/drawing/2014/main" val="4268159816"/>
                  </a:ext>
                </a:extLst>
              </a:tr>
              <a:tr h="699160">
                <a:tc>
                  <a:txBody>
                    <a:bodyPr/>
                    <a:lstStyle/>
                    <a:p>
                      <a:r>
                        <a:rPr lang="es-MX" sz="1400" dirty="0">
                          <a:latin typeface="Arial Nova" panose="020B0504020202020204" pitchFamily="34" charset="0"/>
                        </a:rPr>
                        <a:t>Investigación descriptiva</a:t>
                      </a:r>
                    </a:p>
                    <a:p>
                      <a:endParaRPr lang="es-MX" sz="1400" dirty="0">
                        <a:latin typeface="Arial Nova" panose="020B0504020202020204" pitchFamily="34" charset="0"/>
                      </a:endParaRPr>
                    </a:p>
                  </a:txBody>
                  <a:tcPr anchor="ctr">
                    <a:solidFill>
                      <a:srgbClr val="CCFFFF"/>
                    </a:solidFill>
                  </a:tcPr>
                </a:tc>
                <a:tc>
                  <a:txBody>
                    <a:bodyPr/>
                    <a:lstStyle/>
                    <a:p>
                      <a:r>
                        <a:rPr lang="es-ES" sz="1400" dirty="0">
                          <a:latin typeface="Arial Nova" panose="020B0504020202020204" pitchFamily="34" charset="0"/>
                        </a:rPr>
                        <a:t>¿Cuáles son las características de X? ¿Quién debe realizar X? ¿Qué aspecto tiene X?</a:t>
                      </a:r>
                      <a:endParaRPr lang="es-MX" sz="1400" dirty="0">
                        <a:latin typeface="Arial Nova" panose="020B0504020202020204" pitchFamily="34" charset="0"/>
                      </a:endParaRPr>
                    </a:p>
                  </a:txBody>
                  <a:tcPr anchor="ctr">
                    <a:solidFill>
                      <a:srgbClr val="CCFFFF"/>
                    </a:solidFill>
                  </a:tcPr>
                </a:tc>
                <a:extLst>
                  <a:ext uri="{0D108BD9-81ED-4DB2-BD59-A6C34878D82A}">
                    <a16:rowId xmlns:a16="http://schemas.microsoft.com/office/drawing/2014/main" val="58536854"/>
                  </a:ext>
                </a:extLst>
              </a:tr>
              <a:tr h="699160">
                <a:tc>
                  <a:txBody>
                    <a:bodyPr/>
                    <a:lstStyle/>
                    <a:p>
                      <a:r>
                        <a:rPr lang="es-MX" sz="1400" dirty="0">
                          <a:latin typeface="Arial Nova" panose="020B0504020202020204" pitchFamily="34" charset="0"/>
                        </a:rPr>
                        <a:t>Investigación comparativa</a:t>
                      </a:r>
                    </a:p>
                    <a:p>
                      <a:endParaRPr lang="es-MX" sz="1400" dirty="0">
                        <a:latin typeface="Arial Nova" panose="020B0504020202020204" pitchFamily="34" charset="0"/>
                      </a:endParaRPr>
                    </a:p>
                  </a:txBody>
                  <a:tcPr anchor="ctr">
                    <a:solidFill>
                      <a:srgbClr val="FFFFFF"/>
                    </a:solidFill>
                  </a:tcPr>
                </a:tc>
                <a:tc>
                  <a:txBody>
                    <a:bodyPr/>
                    <a:lstStyle/>
                    <a:p>
                      <a:r>
                        <a:rPr lang="es-ES" sz="1400" dirty="0">
                          <a:latin typeface="Arial Nova" panose="020B0504020202020204" pitchFamily="34" charset="0"/>
                        </a:rPr>
                        <a:t>¿Cuáles son las diferencias entre X e Y? ¿Cuáles son, de lo contrario, sus similitudes?</a:t>
                      </a:r>
                    </a:p>
                  </a:txBody>
                  <a:tcPr anchor="ctr">
                    <a:solidFill>
                      <a:srgbClr val="FFFFFF"/>
                    </a:solidFill>
                  </a:tcPr>
                </a:tc>
                <a:extLst>
                  <a:ext uri="{0D108BD9-81ED-4DB2-BD59-A6C34878D82A}">
                    <a16:rowId xmlns:a16="http://schemas.microsoft.com/office/drawing/2014/main" val="782643611"/>
                  </a:ext>
                </a:extLst>
              </a:tr>
              <a:tr h="699160">
                <a:tc>
                  <a:txBody>
                    <a:bodyPr/>
                    <a:lstStyle/>
                    <a:p>
                      <a:r>
                        <a:rPr lang="es-MX" sz="1400" dirty="0">
                          <a:latin typeface="Arial Nova" panose="020B0504020202020204" pitchFamily="34" charset="0"/>
                        </a:rPr>
                        <a:t>Investigación definitoria</a:t>
                      </a:r>
                    </a:p>
                    <a:p>
                      <a:endParaRPr lang="es-MX" sz="1400" dirty="0">
                        <a:latin typeface="Arial Nova" panose="020B0504020202020204" pitchFamily="34" charset="0"/>
                      </a:endParaRPr>
                    </a:p>
                  </a:txBody>
                  <a:tcPr anchor="ctr">
                    <a:solidFill>
                      <a:srgbClr val="CCFFFF"/>
                    </a:solidFill>
                  </a:tcPr>
                </a:tc>
                <a:tc>
                  <a:txBody>
                    <a:bodyPr/>
                    <a:lstStyle/>
                    <a:p>
                      <a:r>
                        <a:rPr lang="es-ES" sz="1400" dirty="0">
                          <a:latin typeface="Arial Nova" panose="020B0504020202020204" pitchFamily="34" charset="0"/>
                        </a:rPr>
                        <a:t>¿En qué etapa del desarrollo se encuentra X? ¿Cómo se puede caracterizar X? ¿Cuál es un ejemplo de X?</a:t>
                      </a:r>
                    </a:p>
                  </a:txBody>
                  <a:tcPr anchor="ctr">
                    <a:solidFill>
                      <a:srgbClr val="CCFFFF"/>
                    </a:solidFill>
                  </a:tcPr>
                </a:tc>
                <a:extLst>
                  <a:ext uri="{0D108BD9-81ED-4DB2-BD59-A6C34878D82A}">
                    <a16:rowId xmlns:a16="http://schemas.microsoft.com/office/drawing/2014/main" val="3435579827"/>
                  </a:ext>
                </a:extLst>
              </a:tr>
              <a:tr h="699160">
                <a:tc>
                  <a:txBody>
                    <a:bodyPr/>
                    <a:lstStyle/>
                    <a:p>
                      <a:r>
                        <a:rPr lang="es-MX" sz="1400" dirty="0">
                          <a:latin typeface="Arial Nova" panose="020B0504020202020204" pitchFamily="34" charset="0"/>
                        </a:rPr>
                        <a:t>Investigación evaluativa/normativa</a:t>
                      </a:r>
                    </a:p>
                    <a:p>
                      <a:endParaRPr lang="es-MX" sz="1400" dirty="0">
                        <a:latin typeface="Arial Nova" panose="020B0504020202020204" pitchFamily="34" charset="0"/>
                      </a:endParaRPr>
                    </a:p>
                  </a:txBody>
                  <a:tcPr anchor="ctr">
                    <a:solidFill>
                      <a:srgbClr val="FFFFFF"/>
                    </a:solidFill>
                  </a:tcPr>
                </a:tc>
                <a:tc>
                  <a:txBody>
                    <a:bodyPr/>
                    <a:lstStyle/>
                    <a:p>
                      <a:r>
                        <a:rPr lang="es-ES" sz="1400" dirty="0">
                          <a:latin typeface="Arial Nova" panose="020B0504020202020204" pitchFamily="34" charset="0"/>
                        </a:rPr>
                        <a:t>¿Cuáles son los positivos o valores de X? ¿Cómo de bien funciona X? ¿Cómo de apropiado o deseable es X? ¿Cuáles son las ventajas y desventajas de X?</a:t>
                      </a:r>
                    </a:p>
                  </a:txBody>
                  <a:tcPr anchor="ctr">
                    <a:solidFill>
                      <a:srgbClr val="FFFFFF"/>
                    </a:solidFill>
                  </a:tcPr>
                </a:tc>
                <a:extLst>
                  <a:ext uri="{0D108BD9-81ED-4DB2-BD59-A6C34878D82A}">
                    <a16:rowId xmlns:a16="http://schemas.microsoft.com/office/drawing/2014/main" val="674393618"/>
                  </a:ext>
                </a:extLst>
              </a:tr>
            </a:tbl>
          </a:graphicData>
        </a:graphic>
      </p:graphicFrame>
    </p:spTree>
    <p:extLst>
      <p:ext uri="{BB962C8B-B14F-4D97-AF65-F5344CB8AC3E}">
        <p14:creationId xmlns:p14="http://schemas.microsoft.com/office/powerpoint/2010/main" val="21822665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PREGUNTAS DE INVESTIGACIÓN</a:t>
            </a:r>
            <a:endParaRPr lang="zh-CN" altLang="en-US" sz="2800" dirty="0">
              <a:solidFill>
                <a:schemeClr val="bg1"/>
              </a:solidFill>
              <a:latin typeface="Arial Nova" panose="020B0504020202020204" pitchFamily="34" charset="0"/>
            </a:endParaRPr>
          </a:p>
        </p:txBody>
      </p:sp>
      <p:graphicFrame>
        <p:nvGraphicFramePr>
          <p:cNvPr id="2" name="Tabla 1">
            <a:extLst>
              <a:ext uri="{FF2B5EF4-FFF2-40B4-BE49-F238E27FC236}">
                <a16:creationId xmlns:a16="http://schemas.microsoft.com/office/drawing/2014/main" id="{5C492F36-8129-49F3-308A-76C9E33572A5}"/>
              </a:ext>
            </a:extLst>
          </p:cNvPr>
          <p:cNvGraphicFramePr>
            <a:graphicFrameLocks noGrp="1"/>
          </p:cNvGraphicFramePr>
          <p:nvPr>
            <p:extLst>
              <p:ext uri="{D42A27DB-BD31-4B8C-83A1-F6EECF244321}">
                <p14:modId xmlns:p14="http://schemas.microsoft.com/office/powerpoint/2010/main" val="1130919963"/>
              </p:ext>
            </p:extLst>
          </p:nvPr>
        </p:nvGraphicFramePr>
        <p:xfrm>
          <a:off x="1134007" y="893318"/>
          <a:ext cx="6875986" cy="3592880"/>
        </p:xfrm>
        <a:graphic>
          <a:graphicData uri="http://schemas.openxmlformats.org/drawingml/2006/table">
            <a:tbl>
              <a:tblPr firstRow="1" bandRow="1">
                <a:tableStyleId>{5C22544A-7EE6-4342-B048-85BDC9FD1C3A}</a:tableStyleId>
              </a:tblPr>
              <a:tblGrid>
                <a:gridCol w="2913737">
                  <a:extLst>
                    <a:ext uri="{9D8B030D-6E8A-4147-A177-3AD203B41FA5}">
                      <a16:colId xmlns:a16="http://schemas.microsoft.com/office/drawing/2014/main" val="2615742812"/>
                    </a:ext>
                  </a:extLst>
                </a:gridCol>
                <a:gridCol w="3962249">
                  <a:extLst>
                    <a:ext uri="{9D8B030D-6E8A-4147-A177-3AD203B41FA5}">
                      <a16:colId xmlns:a16="http://schemas.microsoft.com/office/drawing/2014/main" val="2944950560"/>
                    </a:ext>
                  </a:extLst>
                </a:gridCol>
              </a:tblGrid>
              <a:tr h="699160">
                <a:tc>
                  <a:txBody>
                    <a:bodyPr/>
                    <a:lstStyle/>
                    <a:p>
                      <a:pPr algn="ctr"/>
                      <a:r>
                        <a:rPr lang="en-US" sz="1600" dirty="0" err="1">
                          <a:latin typeface="Arial Nova" panose="020B0504020202020204" pitchFamily="34" charset="0"/>
                        </a:rPr>
                        <a:t>Tipos</a:t>
                      </a:r>
                      <a:r>
                        <a:rPr lang="en-US" sz="1600" dirty="0">
                          <a:latin typeface="Arial Nova" panose="020B0504020202020204" pitchFamily="34" charset="0"/>
                        </a:rPr>
                        <a:t> de </a:t>
                      </a:r>
                      <a:r>
                        <a:rPr lang="en-US" sz="1600" dirty="0" err="1">
                          <a:latin typeface="Arial Nova" panose="020B0504020202020204" pitchFamily="34" charset="0"/>
                        </a:rPr>
                        <a:t>preguntas</a:t>
                      </a:r>
                      <a:r>
                        <a:rPr lang="en-US" sz="1600" dirty="0">
                          <a:latin typeface="Arial Nova" panose="020B0504020202020204" pitchFamily="34" charset="0"/>
                        </a:rPr>
                        <a:t> de </a:t>
                      </a:r>
                      <a:r>
                        <a:rPr lang="en-US" sz="1600" dirty="0" err="1">
                          <a:latin typeface="Arial Nova" panose="020B0504020202020204" pitchFamily="34" charset="0"/>
                        </a:rPr>
                        <a:t>investigaci</a:t>
                      </a:r>
                      <a:r>
                        <a:rPr lang="es-MX" sz="1600" dirty="0" err="1">
                          <a:latin typeface="Arial Nova" panose="020B0504020202020204" pitchFamily="34" charset="0"/>
                        </a:rPr>
                        <a:t>ón</a:t>
                      </a:r>
                      <a:endParaRPr lang="es-MX" sz="1600" dirty="0">
                        <a:latin typeface="Arial Nova" panose="020B0504020202020204" pitchFamily="34" charset="0"/>
                      </a:endParaRPr>
                    </a:p>
                  </a:txBody>
                  <a:tcPr anchor="ctr">
                    <a:solidFill>
                      <a:srgbClr val="33CCCC"/>
                    </a:solidFill>
                  </a:tcPr>
                </a:tc>
                <a:tc>
                  <a:txBody>
                    <a:bodyPr/>
                    <a:lstStyle/>
                    <a:p>
                      <a:pPr algn="ctr"/>
                      <a:r>
                        <a:rPr lang="es-MX" sz="1600" dirty="0">
                          <a:latin typeface="Arial Nova" panose="020B0504020202020204" pitchFamily="34" charset="0"/>
                        </a:rPr>
                        <a:t>Formulación</a:t>
                      </a:r>
                    </a:p>
                  </a:txBody>
                  <a:tcPr anchor="ctr">
                    <a:solidFill>
                      <a:srgbClr val="33CCCC"/>
                    </a:solidFill>
                  </a:tcPr>
                </a:tc>
                <a:extLst>
                  <a:ext uri="{0D108BD9-81ED-4DB2-BD59-A6C34878D82A}">
                    <a16:rowId xmlns:a16="http://schemas.microsoft.com/office/drawing/2014/main" val="4268159816"/>
                  </a:ext>
                </a:extLst>
              </a:tr>
              <a:tr h="699160">
                <a:tc>
                  <a:txBody>
                    <a:bodyPr/>
                    <a:lstStyle/>
                    <a:p>
                      <a:r>
                        <a:rPr lang="es-MX" sz="1400" dirty="0">
                          <a:latin typeface="Arial Nova" panose="020B0504020202020204" pitchFamily="34" charset="0"/>
                        </a:rPr>
                        <a:t>Investigación explicativa/exploratoria</a:t>
                      </a:r>
                    </a:p>
                    <a:p>
                      <a:endParaRPr lang="es-MX" sz="1400" dirty="0">
                        <a:latin typeface="Arial Nova" panose="020B0504020202020204" pitchFamily="34" charset="0"/>
                      </a:endParaRPr>
                    </a:p>
                  </a:txBody>
                  <a:tcPr anchor="ctr">
                    <a:solidFill>
                      <a:srgbClr val="CCFFFF"/>
                    </a:solidFill>
                  </a:tcPr>
                </a:tc>
                <a:tc>
                  <a:txBody>
                    <a:bodyPr/>
                    <a:lstStyle/>
                    <a:p>
                      <a:r>
                        <a:rPr lang="es-ES" sz="1400" dirty="0">
                          <a:latin typeface="Arial Nova" panose="020B0504020202020204" pitchFamily="34" charset="0"/>
                        </a:rPr>
                        <a:t>¿Cómo es X una consecuencia de? ¿Cómo ocurrió? ¿Cuáles son las causas?</a:t>
                      </a:r>
                    </a:p>
                  </a:txBody>
                  <a:tcPr anchor="ctr">
                    <a:solidFill>
                      <a:srgbClr val="CCFFFF"/>
                    </a:solidFill>
                  </a:tcPr>
                </a:tc>
                <a:extLst>
                  <a:ext uri="{0D108BD9-81ED-4DB2-BD59-A6C34878D82A}">
                    <a16:rowId xmlns:a16="http://schemas.microsoft.com/office/drawing/2014/main" val="58536854"/>
                  </a:ext>
                </a:extLst>
              </a:tr>
              <a:tr h="699160">
                <a:tc>
                  <a:txBody>
                    <a:bodyPr/>
                    <a:lstStyle/>
                    <a:p>
                      <a:r>
                        <a:rPr lang="es-MX" sz="1400" dirty="0">
                          <a:latin typeface="Arial Nova" panose="020B0504020202020204" pitchFamily="34" charset="0"/>
                        </a:rPr>
                        <a:t>Pruebas predictivas</a:t>
                      </a:r>
                    </a:p>
                    <a:p>
                      <a:endParaRPr lang="es-MX" sz="1400" dirty="0">
                        <a:latin typeface="Arial Nova" panose="020B0504020202020204" pitchFamily="34" charset="0"/>
                      </a:endParaRPr>
                    </a:p>
                  </a:txBody>
                  <a:tcPr anchor="ctr">
                    <a:solidFill>
                      <a:srgbClr val="FFFFFF"/>
                    </a:solidFill>
                  </a:tcPr>
                </a:tc>
                <a:tc>
                  <a:txBody>
                    <a:bodyPr/>
                    <a:lstStyle/>
                    <a:p>
                      <a:r>
                        <a:rPr lang="es-ES" sz="1400" dirty="0">
                          <a:latin typeface="Arial Nova" panose="020B0504020202020204" pitchFamily="34" charset="0"/>
                        </a:rPr>
                        <a:t>¿Hasta qué punto X sucederá? ¿Qué hará que X suceda? ¿Para qué deben estar preparados los actores?</a:t>
                      </a:r>
                    </a:p>
                  </a:txBody>
                  <a:tcPr anchor="ctr">
                    <a:solidFill>
                      <a:srgbClr val="FFFFFF"/>
                    </a:solidFill>
                  </a:tcPr>
                </a:tc>
                <a:extLst>
                  <a:ext uri="{0D108BD9-81ED-4DB2-BD59-A6C34878D82A}">
                    <a16:rowId xmlns:a16="http://schemas.microsoft.com/office/drawing/2014/main" val="782643611"/>
                  </a:ext>
                </a:extLst>
              </a:tr>
              <a:tr h="699160">
                <a:tc>
                  <a:txBody>
                    <a:bodyPr/>
                    <a:lstStyle/>
                    <a:p>
                      <a:r>
                        <a:rPr lang="es-ES" sz="1400" dirty="0">
                          <a:latin typeface="Arial Nova" panose="020B0504020202020204" pitchFamily="34" charset="0"/>
                        </a:rPr>
                        <a:t>Encuadre, resolución de problemas y asesoramiento</a:t>
                      </a:r>
                    </a:p>
                    <a:p>
                      <a:endParaRPr lang="es-MX" sz="1400" dirty="0">
                        <a:latin typeface="Arial Nova" panose="020B0504020202020204" pitchFamily="34" charset="0"/>
                      </a:endParaRPr>
                    </a:p>
                  </a:txBody>
                  <a:tcPr anchor="ctr">
                    <a:solidFill>
                      <a:srgbClr val="CCFFFF"/>
                    </a:solidFill>
                  </a:tcPr>
                </a:tc>
                <a:tc>
                  <a:txBody>
                    <a:bodyPr/>
                    <a:lstStyle/>
                    <a:p>
                      <a:r>
                        <a:rPr lang="es-ES" sz="1400" dirty="0">
                          <a:latin typeface="Arial Nova" panose="020B0504020202020204" pitchFamily="34" charset="0"/>
                        </a:rPr>
                        <a:t>¿Cómo se puede asegurar que X suceda? ¿Cómo se puede realizar X? ¿Qué se puede hacer para resolver el problema X?</a:t>
                      </a:r>
                    </a:p>
                  </a:txBody>
                  <a:tcPr anchor="ctr">
                    <a:solidFill>
                      <a:srgbClr val="CCFFFF"/>
                    </a:solidFill>
                  </a:tcPr>
                </a:tc>
                <a:extLst>
                  <a:ext uri="{0D108BD9-81ED-4DB2-BD59-A6C34878D82A}">
                    <a16:rowId xmlns:a16="http://schemas.microsoft.com/office/drawing/2014/main" val="3435579827"/>
                  </a:ext>
                </a:extLst>
              </a:tr>
              <a:tr h="699160">
                <a:tc>
                  <a:txBody>
                    <a:bodyPr/>
                    <a:lstStyle/>
                    <a:p>
                      <a:r>
                        <a:rPr lang="es-MX" sz="1400" dirty="0">
                          <a:latin typeface="Arial Nova" panose="020B0504020202020204" pitchFamily="34" charset="0"/>
                        </a:rPr>
                        <a:t>Pruebas de investigación</a:t>
                      </a:r>
                    </a:p>
                    <a:p>
                      <a:endParaRPr lang="es-MX" sz="1400" dirty="0">
                        <a:latin typeface="Arial Nova" panose="020B0504020202020204" pitchFamily="34" charset="0"/>
                      </a:endParaRPr>
                    </a:p>
                  </a:txBody>
                  <a:tcPr anchor="ctr">
                    <a:solidFill>
                      <a:srgbClr val="FFFFFF"/>
                    </a:solidFill>
                  </a:tcPr>
                </a:tc>
                <a:tc>
                  <a:txBody>
                    <a:bodyPr/>
                    <a:lstStyle/>
                    <a:p>
                      <a:r>
                        <a:rPr lang="es-ES" sz="1400" dirty="0">
                          <a:latin typeface="Arial Nova" panose="020B0504020202020204" pitchFamily="34" charset="0"/>
                        </a:rPr>
                        <a:t>¿Qué efecto tiene X en Y? ¿Es X más ___ que Y?</a:t>
                      </a:r>
                    </a:p>
                  </a:txBody>
                  <a:tcPr anchor="ctr">
                    <a:solidFill>
                      <a:srgbClr val="FFFFFF"/>
                    </a:solidFill>
                  </a:tcPr>
                </a:tc>
                <a:extLst>
                  <a:ext uri="{0D108BD9-81ED-4DB2-BD59-A6C34878D82A}">
                    <a16:rowId xmlns:a16="http://schemas.microsoft.com/office/drawing/2014/main" val="674393618"/>
                  </a:ext>
                </a:extLst>
              </a:tr>
            </a:tbl>
          </a:graphicData>
        </a:graphic>
      </p:graphicFrame>
    </p:spTree>
    <p:extLst>
      <p:ext uri="{BB962C8B-B14F-4D97-AF65-F5344CB8AC3E}">
        <p14:creationId xmlns:p14="http://schemas.microsoft.com/office/powerpoint/2010/main" val="37313785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OBJETIVOS</a:t>
            </a:r>
            <a:endParaRPr lang="zh-CN" altLang="en-US" sz="2800" dirty="0">
              <a:solidFill>
                <a:schemeClr val="bg1"/>
              </a:solidFill>
              <a:latin typeface="Arial Nova" panose="020B0504020202020204" pitchFamily="34" charset="0"/>
            </a:endParaRPr>
          </a:p>
        </p:txBody>
      </p:sp>
      <p:sp>
        <p:nvSpPr>
          <p:cNvPr id="3" name="CuadroTexto 2">
            <a:extLst>
              <a:ext uri="{FF2B5EF4-FFF2-40B4-BE49-F238E27FC236}">
                <a16:creationId xmlns:a16="http://schemas.microsoft.com/office/drawing/2014/main" id="{53D42DC2-4793-1318-CD32-D05A337B5CC0}"/>
              </a:ext>
            </a:extLst>
          </p:cNvPr>
          <p:cNvSpPr txBox="1"/>
          <p:nvPr/>
        </p:nvSpPr>
        <p:spPr>
          <a:xfrm>
            <a:off x="402336" y="927714"/>
            <a:ext cx="8229600" cy="1154290"/>
          </a:xfrm>
          <a:prstGeom prst="rect">
            <a:avLst/>
          </a:prstGeom>
          <a:noFill/>
        </p:spPr>
        <p:txBody>
          <a:bodyPr wrap="square">
            <a:spAutoFit/>
          </a:bodyPr>
          <a:lstStyle/>
          <a:p>
            <a:pPr algn="just">
              <a:lnSpc>
                <a:spcPct val="150000"/>
              </a:lnSpc>
            </a:pPr>
            <a:r>
              <a:rPr lang="es-ES" sz="1600" dirty="0">
                <a:latin typeface="Arial Nova" panose="020B0504020202020204" pitchFamily="34" charset="0"/>
              </a:rPr>
              <a:t>Los objetivos representan las acciones concretas que el investigador llevará a cabo para intentar responder a las preguntas de investigación y así resolver el problema de investigación, existen 2 tipos de objetivos:</a:t>
            </a:r>
          </a:p>
        </p:txBody>
      </p:sp>
      <p:sp>
        <p:nvSpPr>
          <p:cNvPr id="8" name="CuadroTexto 7">
            <a:extLst>
              <a:ext uri="{FF2B5EF4-FFF2-40B4-BE49-F238E27FC236}">
                <a16:creationId xmlns:a16="http://schemas.microsoft.com/office/drawing/2014/main" id="{02EC5671-68CD-CF9B-C1BB-F9CB11B3DA1A}"/>
              </a:ext>
            </a:extLst>
          </p:cNvPr>
          <p:cNvSpPr txBox="1"/>
          <p:nvPr/>
        </p:nvSpPr>
        <p:spPr>
          <a:xfrm>
            <a:off x="4605216" y="3012729"/>
            <a:ext cx="3600000" cy="400110"/>
          </a:xfrm>
          <a:custGeom>
            <a:avLst/>
            <a:gdLst>
              <a:gd name="connsiteX0" fmla="*/ 0 w 3600000"/>
              <a:gd name="connsiteY0" fmla="*/ 0 h 400110"/>
              <a:gd name="connsiteX1" fmla="*/ 406286 w 3600000"/>
              <a:gd name="connsiteY1" fmla="*/ 0 h 400110"/>
              <a:gd name="connsiteX2" fmla="*/ 920571 w 3600000"/>
              <a:gd name="connsiteY2" fmla="*/ 0 h 400110"/>
              <a:gd name="connsiteX3" fmla="*/ 1362857 w 3600000"/>
              <a:gd name="connsiteY3" fmla="*/ 0 h 400110"/>
              <a:gd name="connsiteX4" fmla="*/ 1805143 w 3600000"/>
              <a:gd name="connsiteY4" fmla="*/ 0 h 400110"/>
              <a:gd name="connsiteX5" fmla="*/ 2211429 w 3600000"/>
              <a:gd name="connsiteY5" fmla="*/ 0 h 400110"/>
              <a:gd name="connsiteX6" fmla="*/ 2689714 w 3600000"/>
              <a:gd name="connsiteY6" fmla="*/ 0 h 400110"/>
              <a:gd name="connsiteX7" fmla="*/ 3600000 w 3600000"/>
              <a:gd name="connsiteY7" fmla="*/ 0 h 400110"/>
              <a:gd name="connsiteX8" fmla="*/ 3600000 w 3600000"/>
              <a:gd name="connsiteY8" fmla="*/ 400110 h 400110"/>
              <a:gd name="connsiteX9" fmla="*/ 3049714 w 3600000"/>
              <a:gd name="connsiteY9" fmla="*/ 400110 h 400110"/>
              <a:gd name="connsiteX10" fmla="*/ 2571429 w 3600000"/>
              <a:gd name="connsiteY10" fmla="*/ 400110 h 400110"/>
              <a:gd name="connsiteX11" fmla="*/ 2093143 w 3600000"/>
              <a:gd name="connsiteY11" fmla="*/ 400110 h 400110"/>
              <a:gd name="connsiteX12" fmla="*/ 1686857 w 3600000"/>
              <a:gd name="connsiteY12" fmla="*/ 400110 h 400110"/>
              <a:gd name="connsiteX13" fmla="*/ 1244571 w 3600000"/>
              <a:gd name="connsiteY13" fmla="*/ 400110 h 400110"/>
              <a:gd name="connsiteX14" fmla="*/ 730286 w 3600000"/>
              <a:gd name="connsiteY14" fmla="*/ 400110 h 400110"/>
              <a:gd name="connsiteX15" fmla="*/ 0 w 3600000"/>
              <a:gd name="connsiteY15" fmla="*/ 400110 h 400110"/>
              <a:gd name="connsiteX16" fmla="*/ 0 w 3600000"/>
              <a:gd name="connsiteY1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00000" h="400110" fill="none" extrusionOk="0">
                <a:moveTo>
                  <a:pt x="0" y="0"/>
                </a:moveTo>
                <a:cubicBezTo>
                  <a:pt x="154507" y="-37814"/>
                  <a:pt x="221149" y="22578"/>
                  <a:pt x="406286" y="0"/>
                </a:cubicBezTo>
                <a:cubicBezTo>
                  <a:pt x="591423" y="-22578"/>
                  <a:pt x="730613" y="42126"/>
                  <a:pt x="920571" y="0"/>
                </a:cubicBezTo>
                <a:cubicBezTo>
                  <a:pt x="1110529" y="-42126"/>
                  <a:pt x="1269092" y="48770"/>
                  <a:pt x="1362857" y="0"/>
                </a:cubicBezTo>
                <a:cubicBezTo>
                  <a:pt x="1456622" y="-48770"/>
                  <a:pt x="1677985" y="45819"/>
                  <a:pt x="1805143" y="0"/>
                </a:cubicBezTo>
                <a:cubicBezTo>
                  <a:pt x="1932301" y="-45819"/>
                  <a:pt x="2035785" y="43453"/>
                  <a:pt x="2211429" y="0"/>
                </a:cubicBezTo>
                <a:cubicBezTo>
                  <a:pt x="2387073" y="-43453"/>
                  <a:pt x="2466885" y="5557"/>
                  <a:pt x="2689714" y="0"/>
                </a:cubicBezTo>
                <a:cubicBezTo>
                  <a:pt x="2912544" y="-5557"/>
                  <a:pt x="3407654" y="2868"/>
                  <a:pt x="3600000" y="0"/>
                </a:cubicBezTo>
                <a:cubicBezTo>
                  <a:pt x="3639211" y="134680"/>
                  <a:pt x="3574301" y="256426"/>
                  <a:pt x="3600000" y="400110"/>
                </a:cubicBezTo>
                <a:cubicBezTo>
                  <a:pt x="3332110" y="401126"/>
                  <a:pt x="3246851" y="337516"/>
                  <a:pt x="3049714" y="400110"/>
                </a:cubicBezTo>
                <a:cubicBezTo>
                  <a:pt x="2852577" y="462704"/>
                  <a:pt x="2676573" y="349244"/>
                  <a:pt x="2571429" y="400110"/>
                </a:cubicBezTo>
                <a:cubicBezTo>
                  <a:pt x="2466286" y="450976"/>
                  <a:pt x="2292817" y="379535"/>
                  <a:pt x="2093143" y="400110"/>
                </a:cubicBezTo>
                <a:cubicBezTo>
                  <a:pt x="1893469" y="420685"/>
                  <a:pt x="1868805" y="384519"/>
                  <a:pt x="1686857" y="400110"/>
                </a:cubicBezTo>
                <a:cubicBezTo>
                  <a:pt x="1504909" y="415701"/>
                  <a:pt x="1338908" y="354853"/>
                  <a:pt x="1244571" y="400110"/>
                </a:cubicBezTo>
                <a:cubicBezTo>
                  <a:pt x="1150234" y="445367"/>
                  <a:pt x="925517" y="354074"/>
                  <a:pt x="730286" y="400110"/>
                </a:cubicBezTo>
                <a:cubicBezTo>
                  <a:pt x="535056" y="446146"/>
                  <a:pt x="149764" y="350558"/>
                  <a:pt x="0" y="400110"/>
                </a:cubicBezTo>
                <a:cubicBezTo>
                  <a:pt x="-31574" y="313793"/>
                  <a:pt x="41439" y="91796"/>
                  <a:pt x="0" y="0"/>
                </a:cubicBezTo>
                <a:close/>
              </a:path>
              <a:path w="3600000" h="400110" stroke="0" extrusionOk="0">
                <a:moveTo>
                  <a:pt x="0" y="0"/>
                </a:moveTo>
                <a:cubicBezTo>
                  <a:pt x="103822" y="-43252"/>
                  <a:pt x="303854" y="40902"/>
                  <a:pt x="478286" y="0"/>
                </a:cubicBezTo>
                <a:cubicBezTo>
                  <a:pt x="652718" y="-40902"/>
                  <a:pt x="816587" y="51516"/>
                  <a:pt x="920571" y="0"/>
                </a:cubicBezTo>
                <a:cubicBezTo>
                  <a:pt x="1024555" y="-51516"/>
                  <a:pt x="1195163" y="11214"/>
                  <a:pt x="1326857" y="0"/>
                </a:cubicBezTo>
                <a:cubicBezTo>
                  <a:pt x="1458551" y="-11214"/>
                  <a:pt x="1590027" y="11043"/>
                  <a:pt x="1841143" y="0"/>
                </a:cubicBezTo>
                <a:cubicBezTo>
                  <a:pt x="2092259" y="-11043"/>
                  <a:pt x="2140513" y="11306"/>
                  <a:pt x="2319429" y="0"/>
                </a:cubicBezTo>
                <a:cubicBezTo>
                  <a:pt x="2498345" y="-11306"/>
                  <a:pt x="2556978" y="17307"/>
                  <a:pt x="2725714" y="0"/>
                </a:cubicBezTo>
                <a:cubicBezTo>
                  <a:pt x="2894451" y="-17307"/>
                  <a:pt x="3291195" y="80325"/>
                  <a:pt x="3600000" y="0"/>
                </a:cubicBezTo>
                <a:cubicBezTo>
                  <a:pt x="3631697" y="110576"/>
                  <a:pt x="3579864" y="260268"/>
                  <a:pt x="3600000" y="400110"/>
                </a:cubicBezTo>
                <a:cubicBezTo>
                  <a:pt x="3395205" y="457834"/>
                  <a:pt x="3190306" y="399151"/>
                  <a:pt x="3049714" y="400110"/>
                </a:cubicBezTo>
                <a:cubicBezTo>
                  <a:pt x="2909122" y="401069"/>
                  <a:pt x="2660449" y="387985"/>
                  <a:pt x="2535429" y="400110"/>
                </a:cubicBezTo>
                <a:cubicBezTo>
                  <a:pt x="2410409" y="412235"/>
                  <a:pt x="2213537" y="365563"/>
                  <a:pt x="2129143" y="400110"/>
                </a:cubicBezTo>
                <a:cubicBezTo>
                  <a:pt x="2044749" y="434657"/>
                  <a:pt x="1746781" y="377679"/>
                  <a:pt x="1614857" y="400110"/>
                </a:cubicBezTo>
                <a:cubicBezTo>
                  <a:pt x="1482933" y="422541"/>
                  <a:pt x="1258487" y="375761"/>
                  <a:pt x="1136571" y="400110"/>
                </a:cubicBezTo>
                <a:cubicBezTo>
                  <a:pt x="1014655" y="424459"/>
                  <a:pt x="869836" y="389026"/>
                  <a:pt x="730286" y="400110"/>
                </a:cubicBezTo>
                <a:cubicBezTo>
                  <a:pt x="590736" y="411194"/>
                  <a:pt x="324601" y="353099"/>
                  <a:pt x="0" y="400110"/>
                </a:cubicBezTo>
                <a:cubicBezTo>
                  <a:pt x="-35712" y="257418"/>
                  <a:pt x="13331" y="98851"/>
                  <a:pt x="0" y="0"/>
                </a:cubicBezTo>
                <a:close/>
              </a:path>
            </a:pathLst>
          </a:custGeom>
          <a:solidFill>
            <a:srgbClr val="FFFFCC"/>
          </a:solidFill>
          <a:ln w="38100">
            <a:solidFill>
              <a:srgbClr val="FFC000"/>
            </a:solidFill>
            <a:extLst>
              <a:ext uri="{C807C97D-BFC1-408E-A445-0C87EB9F89A2}">
                <ask:lineSketchStyleProps xmlns:ask="http://schemas.microsoft.com/office/drawing/2018/sketchyshapes" sd="3857662515">
                  <a:prstGeom prst="rect">
                    <a:avLst/>
                  </a:prstGeom>
                  <ask:type>
                    <ask:lineSketchScribble/>
                  </ask:type>
                </ask:lineSketchStyleProps>
              </a:ext>
            </a:extLst>
          </a:ln>
        </p:spPr>
        <p:txBody>
          <a:bodyPr wrap="square">
            <a:spAutoFit/>
          </a:bodyPr>
          <a:lstStyle/>
          <a:p>
            <a:pPr algn="ctr"/>
            <a:r>
              <a:rPr lang="es-MX" sz="2000" dirty="0">
                <a:latin typeface="Arial Nova" panose="020B0504020202020204" pitchFamily="34" charset="0"/>
              </a:rPr>
              <a:t>Objetivo General</a:t>
            </a:r>
          </a:p>
        </p:txBody>
      </p:sp>
      <p:sp>
        <p:nvSpPr>
          <p:cNvPr id="10" name="CuadroTexto 9">
            <a:extLst>
              <a:ext uri="{FF2B5EF4-FFF2-40B4-BE49-F238E27FC236}">
                <a16:creationId xmlns:a16="http://schemas.microsoft.com/office/drawing/2014/main" id="{D127D9C2-7D61-6077-7EC3-AE39BF1A2940}"/>
              </a:ext>
            </a:extLst>
          </p:cNvPr>
          <p:cNvSpPr txBox="1"/>
          <p:nvPr/>
        </p:nvSpPr>
        <p:spPr>
          <a:xfrm>
            <a:off x="5173975" y="3601556"/>
            <a:ext cx="3600000" cy="400110"/>
          </a:xfrm>
          <a:custGeom>
            <a:avLst/>
            <a:gdLst>
              <a:gd name="connsiteX0" fmla="*/ 0 w 3600000"/>
              <a:gd name="connsiteY0" fmla="*/ 0 h 400110"/>
              <a:gd name="connsiteX1" fmla="*/ 550286 w 3600000"/>
              <a:gd name="connsiteY1" fmla="*/ 0 h 400110"/>
              <a:gd name="connsiteX2" fmla="*/ 1100571 w 3600000"/>
              <a:gd name="connsiteY2" fmla="*/ 0 h 400110"/>
              <a:gd name="connsiteX3" fmla="*/ 1578857 w 3600000"/>
              <a:gd name="connsiteY3" fmla="*/ 0 h 400110"/>
              <a:gd name="connsiteX4" fmla="*/ 2165143 w 3600000"/>
              <a:gd name="connsiteY4" fmla="*/ 0 h 400110"/>
              <a:gd name="connsiteX5" fmla="*/ 2571429 w 3600000"/>
              <a:gd name="connsiteY5" fmla="*/ 0 h 400110"/>
              <a:gd name="connsiteX6" fmla="*/ 2977714 w 3600000"/>
              <a:gd name="connsiteY6" fmla="*/ 0 h 400110"/>
              <a:gd name="connsiteX7" fmla="*/ 3600000 w 3600000"/>
              <a:gd name="connsiteY7" fmla="*/ 0 h 400110"/>
              <a:gd name="connsiteX8" fmla="*/ 3600000 w 3600000"/>
              <a:gd name="connsiteY8" fmla="*/ 400110 h 400110"/>
              <a:gd name="connsiteX9" fmla="*/ 3049714 w 3600000"/>
              <a:gd name="connsiteY9" fmla="*/ 400110 h 400110"/>
              <a:gd name="connsiteX10" fmla="*/ 2643429 w 3600000"/>
              <a:gd name="connsiteY10" fmla="*/ 400110 h 400110"/>
              <a:gd name="connsiteX11" fmla="*/ 2165143 w 3600000"/>
              <a:gd name="connsiteY11" fmla="*/ 400110 h 400110"/>
              <a:gd name="connsiteX12" fmla="*/ 1758857 w 3600000"/>
              <a:gd name="connsiteY12" fmla="*/ 400110 h 400110"/>
              <a:gd name="connsiteX13" fmla="*/ 1244571 w 3600000"/>
              <a:gd name="connsiteY13" fmla="*/ 400110 h 400110"/>
              <a:gd name="connsiteX14" fmla="*/ 730286 w 3600000"/>
              <a:gd name="connsiteY14" fmla="*/ 400110 h 400110"/>
              <a:gd name="connsiteX15" fmla="*/ 0 w 3600000"/>
              <a:gd name="connsiteY15" fmla="*/ 400110 h 400110"/>
              <a:gd name="connsiteX16" fmla="*/ 0 w 3600000"/>
              <a:gd name="connsiteY1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00000" h="400110" fill="none" extrusionOk="0">
                <a:moveTo>
                  <a:pt x="0" y="0"/>
                </a:moveTo>
                <a:cubicBezTo>
                  <a:pt x="132408" y="-3338"/>
                  <a:pt x="290542" y="46309"/>
                  <a:pt x="550286" y="0"/>
                </a:cubicBezTo>
                <a:cubicBezTo>
                  <a:pt x="810030" y="-46309"/>
                  <a:pt x="834339" y="40459"/>
                  <a:pt x="1100571" y="0"/>
                </a:cubicBezTo>
                <a:cubicBezTo>
                  <a:pt x="1366803" y="-40459"/>
                  <a:pt x="1413464" y="44179"/>
                  <a:pt x="1578857" y="0"/>
                </a:cubicBezTo>
                <a:cubicBezTo>
                  <a:pt x="1744250" y="-44179"/>
                  <a:pt x="1993387" y="10079"/>
                  <a:pt x="2165143" y="0"/>
                </a:cubicBezTo>
                <a:cubicBezTo>
                  <a:pt x="2336899" y="-10079"/>
                  <a:pt x="2474872" y="6578"/>
                  <a:pt x="2571429" y="0"/>
                </a:cubicBezTo>
                <a:cubicBezTo>
                  <a:pt x="2667986" y="-6578"/>
                  <a:pt x="2809904" y="43544"/>
                  <a:pt x="2977714" y="0"/>
                </a:cubicBezTo>
                <a:cubicBezTo>
                  <a:pt x="3145524" y="-43544"/>
                  <a:pt x="3409318" y="7595"/>
                  <a:pt x="3600000" y="0"/>
                </a:cubicBezTo>
                <a:cubicBezTo>
                  <a:pt x="3614084" y="95181"/>
                  <a:pt x="3590353" y="274701"/>
                  <a:pt x="3600000" y="400110"/>
                </a:cubicBezTo>
                <a:cubicBezTo>
                  <a:pt x="3442467" y="461015"/>
                  <a:pt x="3276718" y="373694"/>
                  <a:pt x="3049714" y="400110"/>
                </a:cubicBezTo>
                <a:cubicBezTo>
                  <a:pt x="2822710" y="426526"/>
                  <a:pt x="2763711" y="363287"/>
                  <a:pt x="2643429" y="400110"/>
                </a:cubicBezTo>
                <a:cubicBezTo>
                  <a:pt x="2523147" y="436933"/>
                  <a:pt x="2338105" y="380374"/>
                  <a:pt x="2165143" y="400110"/>
                </a:cubicBezTo>
                <a:cubicBezTo>
                  <a:pt x="1992181" y="419846"/>
                  <a:pt x="1938457" y="362794"/>
                  <a:pt x="1758857" y="400110"/>
                </a:cubicBezTo>
                <a:cubicBezTo>
                  <a:pt x="1579257" y="437426"/>
                  <a:pt x="1473542" y="364364"/>
                  <a:pt x="1244571" y="400110"/>
                </a:cubicBezTo>
                <a:cubicBezTo>
                  <a:pt x="1015600" y="435856"/>
                  <a:pt x="861148" y="343214"/>
                  <a:pt x="730286" y="400110"/>
                </a:cubicBezTo>
                <a:cubicBezTo>
                  <a:pt x="599424" y="457006"/>
                  <a:pt x="342711" y="363426"/>
                  <a:pt x="0" y="400110"/>
                </a:cubicBezTo>
                <a:cubicBezTo>
                  <a:pt x="-7242" y="287217"/>
                  <a:pt x="34750" y="166649"/>
                  <a:pt x="0" y="0"/>
                </a:cubicBezTo>
                <a:close/>
              </a:path>
              <a:path w="3600000" h="400110" stroke="0" extrusionOk="0">
                <a:moveTo>
                  <a:pt x="0" y="0"/>
                </a:moveTo>
                <a:cubicBezTo>
                  <a:pt x="146597" y="-2300"/>
                  <a:pt x="341926" y="2584"/>
                  <a:pt x="586286" y="0"/>
                </a:cubicBezTo>
                <a:cubicBezTo>
                  <a:pt x="830646" y="-2584"/>
                  <a:pt x="1013525" y="51684"/>
                  <a:pt x="1136571" y="0"/>
                </a:cubicBezTo>
                <a:cubicBezTo>
                  <a:pt x="1259618" y="-51684"/>
                  <a:pt x="1450289" y="66967"/>
                  <a:pt x="1722857" y="0"/>
                </a:cubicBezTo>
                <a:cubicBezTo>
                  <a:pt x="1995425" y="-66967"/>
                  <a:pt x="2101495" y="8606"/>
                  <a:pt x="2309143" y="0"/>
                </a:cubicBezTo>
                <a:cubicBezTo>
                  <a:pt x="2516791" y="-8606"/>
                  <a:pt x="2675852" y="1394"/>
                  <a:pt x="2823429" y="0"/>
                </a:cubicBezTo>
                <a:cubicBezTo>
                  <a:pt x="2971006" y="-1394"/>
                  <a:pt x="3431988" y="36140"/>
                  <a:pt x="3600000" y="0"/>
                </a:cubicBezTo>
                <a:cubicBezTo>
                  <a:pt x="3606733" y="189750"/>
                  <a:pt x="3576199" y="217953"/>
                  <a:pt x="3600000" y="400110"/>
                </a:cubicBezTo>
                <a:cubicBezTo>
                  <a:pt x="3365876" y="452334"/>
                  <a:pt x="3223915" y="343543"/>
                  <a:pt x="3049714" y="400110"/>
                </a:cubicBezTo>
                <a:cubicBezTo>
                  <a:pt x="2875513" y="456677"/>
                  <a:pt x="2667101" y="393254"/>
                  <a:pt x="2535429" y="400110"/>
                </a:cubicBezTo>
                <a:cubicBezTo>
                  <a:pt x="2403758" y="406966"/>
                  <a:pt x="2322183" y="378156"/>
                  <a:pt x="2129143" y="400110"/>
                </a:cubicBezTo>
                <a:cubicBezTo>
                  <a:pt x="1936103" y="422064"/>
                  <a:pt x="1865807" y="394939"/>
                  <a:pt x="1650857" y="400110"/>
                </a:cubicBezTo>
                <a:cubicBezTo>
                  <a:pt x="1435907" y="405281"/>
                  <a:pt x="1294176" y="393695"/>
                  <a:pt x="1172571" y="400110"/>
                </a:cubicBezTo>
                <a:cubicBezTo>
                  <a:pt x="1050966" y="406525"/>
                  <a:pt x="905525" y="373733"/>
                  <a:pt x="694286" y="400110"/>
                </a:cubicBezTo>
                <a:cubicBezTo>
                  <a:pt x="483048" y="426487"/>
                  <a:pt x="333106" y="331075"/>
                  <a:pt x="0" y="400110"/>
                </a:cubicBezTo>
                <a:cubicBezTo>
                  <a:pt x="-15406" y="299976"/>
                  <a:pt x="5320" y="111305"/>
                  <a:pt x="0" y="0"/>
                </a:cubicBezTo>
                <a:close/>
              </a:path>
            </a:pathLst>
          </a:custGeom>
          <a:solidFill>
            <a:srgbClr val="CCECFF"/>
          </a:solidFill>
          <a:ln w="38100">
            <a:solidFill>
              <a:srgbClr val="9999FF"/>
            </a:solidFill>
            <a:extLst>
              <a:ext uri="{C807C97D-BFC1-408E-A445-0C87EB9F89A2}">
                <ask:lineSketchStyleProps xmlns:ask="http://schemas.microsoft.com/office/drawing/2018/sketchyshapes" sd="927141304">
                  <a:prstGeom prst="rect">
                    <a:avLst/>
                  </a:prstGeom>
                  <ask:type>
                    <ask:lineSketchScribble/>
                  </ask:type>
                </ask:lineSketchStyleProps>
              </a:ext>
            </a:extLst>
          </a:ln>
        </p:spPr>
        <p:txBody>
          <a:bodyPr wrap="square">
            <a:spAutoFit/>
          </a:bodyPr>
          <a:lstStyle/>
          <a:p>
            <a:pPr algn="ctr"/>
            <a:r>
              <a:rPr lang="es-MX" sz="2000" dirty="0">
                <a:latin typeface="Arial Nova" panose="020B0504020202020204" pitchFamily="34" charset="0"/>
              </a:rPr>
              <a:t>Objetivos específicos.</a:t>
            </a:r>
          </a:p>
        </p:txBody>
      </p:sp>
      <p:sp>
        <p:nvSpPr>
          <p:cNvPr id="11" name="Flecha: a la derecha 10">
            <a:extLst>
              <a:ext uri="{FF2B5EF4-FFF2-40B4-BE49-F238E27FC236}">
                <a16:creationId xmlns:a16="http://schemas.microsoft.com/office/drawing/2014/main" id="{01216CC5-51BC-FC34-B1EE-B07D7F4057C3}"/>
              </a:ext>
            </a:extLst>
          </p:cNvPr>
          <p:cNvSpPr/>
          <p:nvPr/>
        </p:nvSpPr>
        <p:spPr>
          <a:xfrm>
            <a:off x="3771744" y="3061497"/>
            <a:ext cx="694944" cy="30337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Flecha: a la derecha 11">
            <a:extLst>
              <a:ext uri="{FF2B5EF4-FFF2-40B4-BE49-F238E27FC236}">
                <a16:creationId xmlns:a16="http://schemas.microsoft.com/office/drawing/2014/main" id="{7BA61E6F-884A-9B81-7A99-4F1E84A3DE6D}"/>
              </a:ext>
            </a:extLst>
          </p:cNvPr>
          <p:cNvSpPr/>
          <p:nvPr/>
        </p:nvSpPr>
        <p:spPr>
          <a:xfrm>
            <a:off x="4306512" y="3650324"/>
            <a:ext cx="694944" cy="30337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6" name="Picture 2" descr="GCSE revision resources - GCSEPod">
            <a:extLst>
              <a:ext uri="{FF2B5EF4-FFF2-40B4-BE49-F238E27FC236}">
                <a16:creationId xmlns:a16="http://schemas.microsoft.com/office/drawing/2014/main" id="{E87BBFFC-D7AB-7A97-1623-9AEEF868B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269" y="2176139"/>
            <a:ext cx="3170291" cy="294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3623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9144000" cy="5143500"/>
          </a:xfrm>
          <a:prstGeom prst="rect">
            <a:avLst/>
          </a:prstGeom>
          <a:solidFill>
            <a:srgbClr val="3C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33482">
            <a:off x="1379" y="3871628"/>
            <a:ext cx="1433942" cy="1286487"/>
          </a:xfrm>
          <a:prstGeom prst="rect">
            <a:avLst/>
          </a:prstGeom>
        </p:spPr>
      </p:pic>
      <p:sp>
        <p:nvSpPr>
          <p:cNvPr id="2" name="标题 4">
            <a:extLst>
              <a:ext uri="{FF2B5EF4-FFF2-40B4-BE49-F238E27FC236}">
                <a16:creationId xmlns:a16="http://schemas.microsoft.com/office/drawing/2014/main" id="{28772231-84E3-AFC7-FB33-33CF69192F78}"/>
              </a:ext>
            </a:extLst>
          </p:cNvPr>
          <p:cNvSpPr txBox="1">
            <a:spLocks/>
          </p:cNvSpPr>
          <p:nvPr/>
        </p:nvSpPr>
        <p:spPr>
          <a:xfrm>
            <a:off x="7139" y="1011083"/>
            <a:ext cx="2386658" cy="1984878"/>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s-MX" altLang="zh-CN" sz="2800" dirty="0">
                <a:solidFill>
                  <a:schemeClr val="bg1"/>
                </a:solidFill>
                <a:latin typeface="Arial Nova" panose="020B0504020202020204" pitchFamily="34" charset="0"/>
              </a:rPr>
              <a:t>JERARQUÍA DE OBJETIVOS</a:t>
            </a:r>
            <a:endParaRPr lang="zh-CN" altLang="en-US" sz="2800" dirty="0">
              <a:solidFill>
                <a:schemeClr val="bg1"/>
              </a:solidFill>
              <a:latin typeface="Arial Nova" panose="020B0504020202020204" pitchFamily="34" charset="0"/>
            </a:endParaRPr>
          </a:p>
        </p:txBody>
      </p:sp>
      <p:pic>
        <p:nvPicPr>
          <p:cNvPr id="3" name="Imagen 2" descr="Diagrama&#10;&#10;Descripción generada automáticamente con confianza baja">
            <a:extLst>
              <a:ext uri="{FF2B5EF4-FFF2-40B4-BE49-F238E27FC236}">
                <a16:creationId xmlns:a16="http://schemas.microsoft.com/office/drawing/2014/main" id="{7927AA8F-C720-17B5-AF9D-0E38DF317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853" y="0"/>
            <a:ext cx="6858000" cy="51435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6853" y="141288"/>
            <a:ext cx="1212919" cy="722995"/>
          </a:xfrm>
          <a:prstGeom prst="rect">
            <a:avLst/>
          </a:prstGeom>
        </p:spPr>
      </p:pic>
    </p:spTree>
    <p:extLst>
      <p:ext uri="{BB962C8B-B14F-4D97-AF65-F5344CB8AC3E}">
        <p14:creationId xmlns:p14="http://schemas.microsoft.com/office/powerpoint/2010/main" val="22015772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1000"/>
                                        <p:tgtEl>
                                          <p:spTgt spid="7"/>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
                                        </p:tgtEl>
                                        <p:attrNameLst>
                                          <p:attrName>ppt_y</p:attrName>
                                        </p:attrNameLst>
                                      </p:cBhvr>
                                      <p:tavLst>
                                        <p:tav tm="0">
                                          <p:val>
                                            <p:strVal val="#ppt_y"/>
                                          </p:val>
                                        </p:tav>
                                        <p:tav tm="100000">
                                          <p:val>
                                            <p:strVal val="#ppt_y"/>
                                          </p:val>
                                        </p:tav>
                                      </p:tavLst>
                                    </p:anim>
                                    <p:anim calcmode="lin" valueType="num">
                                      <p:cBhvr>
                                        <p:cTn id="2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ES" altLang="zh-CN" sz="2800" dirty="0">
                <a:solidFill>
                  <a:schemeClr val="bg1"/>
                </a:solidFill>
                <a:latin typeface="Arial Nova" panose="020B0504020202020204" pitchFamily="34" charset="0"/>
              </a:rPr>
              <a:t>¿Qué es el objetivo general?</a:t>
            </a:r>
            <a:endParaRPr lang="zh-CN" altLang="en-US" sz="2800" dirty="0">
              <a:solidFill>
                <a:schemeClr val="bg1"/>
              </a:solidFill>
              <a:latin typeface="Arial Nova" panose="020B0504020202020204" pitchFamily="34" charset="0"/>
            </a:endParaRPr>
          </a:p>
        </p:txBody>
      </p:sp>
      <p:sp>
        <p:nvSpPr>
          <p:cNvPr id="3" name="CuadroTexto 2">
            <a:extLst>
              <a:ext uri="{FF2B5EF4-FFF2-40B4-BE49-F238E27FC236}">
                <a16:creationId xmlns:a16="http://schemas.microsoft.com/office/drawing/2014/main" id="{C710369D-A5AD-BC71-3F07-AA1E83348A1E}"/>
              </a:ext>
            </a:extLst>
          </p:cNvPr>
          <p:cNvSpPr txBox="1"/>
          <p:nvPr/>
        </p:nvSpPr>
        <p:spPr>
          <a:xfrm>
            <a:off x="528754" y="879996"/>
            <a:ext cx="8086492" cy="784958"/>
          </a:xfrm>
          <a:prstGeom prst="rect">
            <a:avLst/>
          </a:prstGeom>
          <a:noFill/>
        </p:spPr>
        <p:txBody>
          <a:bodyPr wrap="square">
            <a:spAutoFit/>
          </a:bodyPr>
          <a:lstStyle/>
          <a:p>
            <a:pPr>
              <a:lnSpc>
                <a:spcPct val="150000"/>
              </a:lnSpc>
            </a:pPr>
            <a:r>
              <a:rPr lang="es-ES" sz="1600" dirty="0">
                <a:latin typeface="Arial Nova" panose="020B0504020202020204" pitchFamily="34" charset="0"/>
              </a:rPr>
              <a:t>Es una frase que describe que se va a hacer en todo el trabajo. Es una única frase que inicia con un verbo, y normalmente se dice:</a:t>
            </a:r>
            <a:endParaRPr lang="es-MX" sz="1600" dirty="0">
              <a:latin typeface="Arial Nova" panose="020B0504020202020204" pitchFamily="34" charset="0"/>
            </a:endParaRPr>
          </a:p>
        </p:txBody>
      </p:sp>
      <p:sp>
        <p:nvSpPr>
          <p:cNvPr id="6" name="CuadroTexto 5">
            <a:extLst>
              <a:ext uri="{FF2B5EF4-FFF2-40B4-BE49-F238E27FC236}">
                <a16:creationId xmlns:a16="http://schemas.microsoft.com/office/drawing/2014/main" id="{D8B24D18-2808-C276-36C9-B403706AE0D0}"/>
              </a:ext>
            </a:extLst>
          </p:cNvPr>
          <p:cNvSpPr txBox="1"/>
          <p:nvPr/>
        </p:nvSpPr>
        <p:spPr>
          <a:xfrm>
            <a:off x="1487759" y="1780472"/>
            <a:ext cx="5863682" cy="1344727"/>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s-ES" sz="1400" dirty="0">
                <a:latin typeface="Arial Nova" panose="020B0504020202020204" pitchFamily="34" charset="0"/>
              </a:rPr>
              <a:t>Qué se va a hacer (se indica con el verbo)</a:t>
            </a:r>
          </a:p>
          <a:p>
            <a:pPr marL="285750" indent="-285750">
              <a:lnSpc>
                <a:spcPct val="150000"/>
              </a:lnSpc>
              <a:buFont typeface="Wingdings" panose="05000000000000000000" pitchFamily="2" charset="2"/>
              <a:buChar char="Ø"/>
            </a:pPr>
            <a:r>
              <a:rPr lang="es-ES" sz="1400" dirty="0">
                <a:latin typeface="Arial Nova" panose="020B0504020202020204" pitchFamily="34" charset="0"/>
              </a:rPr>
              <a:t>Sobre que elemento se va a trabajar (se indica con el sujeto)</a:t>
            </a:r>
          </a:p>
          <a:p>
            <a:pPr marL="285750" indent="-285750">
              <a:lnSpc>
                <a:spcPct val="150000"/>
              </a:lnSpc>
              <a:buFont typeface="Wingdings" panose="05000000000000000000" pitchFamily="2" charset="2"/>
              <a:buChar char="Ø"/>
            </a:pPr>
            <a:r>
              <a:rPr lang="es-ES" sz="1400" dirty="0">
                <a:latin typeface="Arial Nova" panose="020B0504020202020204" pitchFamily="34" charset="0"/>
              </a:rPr>
              <a:t>para que se va a hacer (se indica con el complemento)</a:t>
            </a:r>
          </a:p>
          <a:p>
            <a:pPr>
              <a:lnSpc>
                <a:spcPct val="150000"/>
              </a:lnSpc>
            </a:pPr>
            <a:endParaRPr lang="es-ES" sz="1400" dirty="0">
              <a:latin typeface="Arial Nova" panose="020B0504020202020204" pitchFamily="34" charset="0"/>
            </a:endParaRPr>
          </a:p>
        </p:txBody>
      </p:sp>
      <p:sp>
        <p:nvSpPr>
          <p:cNvPr id="8" name="CuadroTexto 7">
            <a:extLst>
              <a:ext uri="{FF2B5EF4-FFF2-40B4-BE49-F238E27FC236}">
                <a16:creationId xmlns:a16="http://schemas.microsoft.com/office/drawing/2014/main" id="{A38CADA9-4507-DBEE-0891-7500BBFFF688}"/>
              </a:ext>
            </a:extLst>
          </p:cNvPr>
          <p:cNvSpPr txBox="1"/>
          <p:nvPr/>
        </p:nvSpPr>
        <p:spPr>
          <a:xfrm>
            <a:off x="528754" y="3225621"/>
            <a:ext cx="7922011" cy="375231"/>
          </a:xfrm>
          <a:prstGeom prst="rect">
            <a:avLst/>
          </a:prstGeom>
          <a:noFill/>
        </p:spPr>
        <p:txBody>
          <a:bodyPr wrap="square">
            <a:spAutoFit/>
          </a:bodyPr>
          <a:lstStyle/>
          <a:p>
            <a:pPr>
              <a:lnSpc>
                <a:spcPct val="150000"/>
              </a:lnSpc>
            </a:pPr>
            <a:r>
              <a:rPr lang="es-ES" sz="1400" dirty="0">
                <a:latin typeface="Arial Nova" panose="020B0504020202020204" pitchFamily="34" charset="0"/>
              </a:rPr>
              <a:t>Adicionalmente algunos trabajos necesitan indicar algunas acotaciones como: lugar, tiempo, etc.</a:t>
            </a:r>
          </a:p>
        </p:txBody>
      </p:sp>
      <p:sp>
        <p:nvSpPr>
          <p:cNvPr id="10" name="CuadroTexto 9">
            <a:extLst>
              <a:ext uri="{FF2B5EF4-FFF2-40B4-BE49-F238E27FC236}">
                <a16:creationId xmlns:a16="http://schemas.microsoft.com/office/drawing/2014/main" id="{6634A9AF-B30F-50CE-8261-8DD67B98E6FB}"/>
              </a:ext>
            </a:extLst>
          </p:cNvPr>
          <p:cNvSpPr txBox="1"/>
          <p:nvPr/>
        </p:nvSpPr>
        <p:spPr>
          <a:xfrm>
            <a:off x="1487759" y="3693536"/>
            <a:ext cx="4583150" cy="698396"/>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s-ES" sz="1400" dirty="0">
                <a:latin typeface="Arial Nova" panose="020B0504020202020204" pitchFamily="34" charset="0"/>
              </a:rPr>
              <a:t>Donde se va a hacer (ciudad, país, región, etc.)</a:t>
            </a:r>
          </a:p>
          <a:p>
            <a:pPr marL="285750" indent="-285750">
              <a:lnSpc>
                <a:spcPct val="150000"/>
              </a:lnSpc>
              <a:buFont typeface="Wingdings" panose="05000000000000000000" pitchFamily="2" charset="2"/>
              <a:buChar char="Ø"/>
            </a:pPr>
            <a:r>
              <a:rPr lang="es-ES" sz="1400" dirty="0">
                <a:latin typeface="Arial Nova" panose="020B0504020202020204" pitchFamily="34" charset="0"/>
              </a:rPr>
              <a:t>En qué tiempo (periodo de tiempo, año, mes, etc.)</a:t>
            </a:r>
            <a:endParaRPr lang="es-MX" sz="1200" dirty="0">
              <a:latin typeface="Arial Nova" panose="020B0504020202020204" pitchFamily="34" charset="0"/>
            </a:endParaRPr>
          </a:p>
        </p:txBody>
      </p:sp>
    </p:spTree>
    <p:extLst>
      <p:ext uri="{BB962C8B-B14F-4D97-AF65-F5344CB8AC3E}">
        <p14:creationId xmlns:p14="http://schemas.microsoft.com/office/powerpoint/2010/main" val="12944863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400" dirty="0">
                <a:solidFill>
                  <a:schemeClr val="bg1"/>
                </a:solidFill>
                <a:latin typeface="Arial Nova" panose="020B0504020202020204" pitchFamily="34" charset="0"/>
              </a:rPr>
              <a:t>Verbos utilizados generalmente para objetivos generales.</a:t>
            </a:r>
            <a:endParaRPr lang="zh-CN" altLang="en-US" sz="2400" dirty="0">
              <a:solidFill>
                <a:schemeClr val="bg1"/>
              </a:solidFill>
              <a:latin typeface="Arial Nova" panose="020B0504020202020204" pitchFamily="34" charset="0"/>
            </a:endParaRPr>
          </a:p>
        </p:txBody>
      </p:sp>
      <p:sp>
        <p:nvSpPr>
          <p:cNvPr id="2" name="Marcador de contenido 2">
            <a:extLst>
              <a:ext uri="{FF2B5EF4-FFF2-40B4-BE49-F238E27FC236}">
                <a16:creationId xmlns:a16="http://schemas.microsoft.com/office/drawing/2014/main" id="{3A149F24-7DB0-BC7E-E0F4-8B818092A30B}"/>
              </a:ext>
            </a:extLst>
          </p:cNvPr>
          <p:cNvSpPr txBox="1">
            <a:spLocks/>
          </p:cNvSpPr>
          <p:nvPr/>
        </p:nvSpPr>
        <p:spPr>
          <a:xfrm>
            <a:off x="1027326" y="1157517"/>
            <a:ext cx="8637064" cy="3682112"/>
          </a:xfrm>
          <a:prstGeom prst="rect">
            <a:avLst/>
          </a:prstGeom>
        </p:spPr>
        <p:txBody>
          <a:bodyPr numCol="3">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s-MX" sz="1800">
                <a:latin typeface="Arial Nova" panose="020B0504020202020204" pitchFamily="34" charset="0"/>
              </a:rPr>
              <a:t>Analizar</a:t>
            </a:r>
            <a:br>
              <a:rPr lang="es-MX" sz="1800">
                <a:latin typeface="Arial Nova" panose="020B0504020202020204" pitchFamily="34" charset="0"/>
              </a:rPr>
            </a:br>
            <a:r>
              <a:rPr lang="es-MX" sz="1800">
                <a:latin typeface="Arial Nova" panose="020B0504020202020204" pitchFamily="34" charset="0"/>
              </a:rPr>
              <a:t>Calcular</a:t>
            </a:r>
            <a:br>
              <a:rPr lang="es-MX" sz="1800">
                <a:latin typeface="Arial Nova" panose="020B0504020202020204" pitchFamily="34" charset="0"/>
              </a:rPr>
            </a:br>
            <a:r>
              <a:rPr lang="es-MX" sz="1800">
                <a:latin typeface="Arial Nova" panose="020B0504020202020204" pitchFamily="34" charset="0"/>
              </a:rPr>
              <a:t>Comparara</a:t>
            </a:r>
            <a:br>
              <a:rPr lang="es-MX" sz="1800">
                <a:latin typeface="Arial Nova" panose="020B0504020202020204" pitchFamily="34" charset="0"/>
              </a:rPr>
            </a:br>
            <a:r>
              <a:rPr lang="es-MX" sz="1800">
                <a:latin typeface="Arial Nova" panose="020B0504020202020204" pitchFamily="34" charset="0"/>
              </a:rPr>
              <a:t>Categorizar</a:t>
            </a:r>
            <a:br>
              <a:rPr lang="es-MX" sz="1800">
                <a:latin typeface="Arial Nova" panose="020B0504020202020204" pitchFamily="34" charset="0"/>
              </a:rPr>
            </a:br>
            <a:r>
              <a:rPr lang="es-MX" sz="1800">
                <a:latin typeface="Arial Nova" panose="020B0504020202020204" pitchFamily="34" charset="0"/>
              </a:rPr>
              <a:t>Compilar</a:t>
            </a:r>
            <a:br>
              <a:rPr lang="es-MX" sz="1800">
                <a:latin typeface="Arial Nova" panose="020B0504020202020204" pitchFamily="34" charset="0"/>
              </a:rPr>
            </a:br>
            <a:r>
              <a:rPr lang="es-MX" sz="1800">
                <a:latin typeface="Arial Nova" panose="020B0504020202020204" pitchFamily="34" charset="0"/>
              </a:rPr>
              <a:t>Concretar</a:t>
            </a:r>
            <a:br>
              <a:rPr lang="es-MX" sz="1800">
                <a:latin typeface="Arial Nova" panose="020B0504020202020204" pitchFamily="34" charset="0"/>
              </a:rPr>
            </a:br>
            <a:r>
              <a:rPr lang="es-MX" sz="1800">
                <a:latin typeface="Arial Nova" panose="020B0504020202020204" pitchFamily="34" charset="0"/>
              </a:rPr>
              <a:t>Crear</a:t>
            </a:r>
            <a:br>
              <a:rPr lang="es-MX" sz="1800">
                <a:latin typeface="Arial Nova" panose="020B0504020202020204" pitchFamily="34" charset="0"/>
              </a:rPr>
            </a:br>
            <a:r>
              <a:rPr lang="es-MX" sz="1800">
                <a:latin typeface="Arial Nova" panose="020B0504020202020204" pitchFamily="34" charset="0"/>
              </a:rPr>
              <a:t>Definir</a:t>
            </a:r>
            <a:br>
              <a:rPr lang="es-MX" sz="1800">
                <a:latin typeface="Arial Nova" panose="020B0504020202020204" pitchFamily="34" charset="0"/>
              </a:rPr>
            </a:br>
            <a:r>
              <a:rPr lang="es-MX" sz="1800">
                <a:latin typeface="Arial Nova" panose="020B0504020202020204" pitchFamily="34" charset="0"/>
              </a:rPr>
              <a:t>Demostrar</a:t>
            </a:r>
            <a:br>
              <a:rPr lang="es-MX" sz="1800">
                <a:latin typeface="Arial Nova" panose="020B0504020202020204" pitchFamily="34" charset="0"/>
              </a:rPr>
            </a:br>
            <a:r>
              <a:rPr lang="es-MX" sz="1800">
                <a:latin typeface="Arial Nova" panose="020B0504020202020204" pitchFamily="34" charset="0"/>
              </a:rPr>
              <a:t>Desarrollar</a:t>
            </a:r>
            <a:br>
              <a:rPr lang="es-MX" sz="1800">
                <a:latin typeface="Arial Nova" panose="020B0504020202020204" pitchFamily="34" charset="0"/>
              </a:rPr>
            </a:br>
            <a:r>
              <a:rPr lang="es-MX" sz="1800">
                <a:latin typeface="Arial Nova" panose="020B0504020202020204" pitchFamily="34" charset="0"/>
              </a:rPr>
              <a:t>Describir</a:t>
            </a:r>
            <a:br>
              <a:rPr lang="es-MX" sz="1800">
                <a:latin typeface="Arial Nova" panose="020B0504020202020204" pitchFamily="34" charset="0"/>
              </a:rPr>
            </a:br>
            <a:r>
              <a:rPr lang="es-MX" sz="1800">
                <a:latin typeface="Arial Nova" panose="020B0504020202020204" pitchFamily="34" charset="0"/>
              </a:rPr>
              <a:t>Diagnosticar</a:t>
            </a:r>
            <a:br>
              <a:rPr lang="es-MX" sz="1800">
                <a:latin typeface="Arial Nova" panose="020B0504020202020204" pitchFamily="34" charset="0"/>
              </a:rPr>
            </a:br>
            <a:r>
              <a:rPr lang="es-MX" sz="1800">
                <a:latin typeface="Arial Nova" panose="020B0504020202020204" pitchFamily="34" charset="0"/>
              </a:rPr>
              <a:t>Descriminar</a:t>
            </a:r>
            <a:br>
              <a:rPr lang="es-MX" sz="1800">
                <a:latin typeface="Arial Nova" panose="020B0504020202020204" pitchFamily="34" charset="0"/>
              </a:rPr>
            </a:br>
            <a:r>
              <a:rPr lang="es-MX" sz="1800">
                <a:latin typeface="Arial Nova" panose="020B0504020202020204" pitchFamily="34" charset="0"/>
              </a:rPr>
              <a:t>Diseñar</a:t>
            </a:r>
            <a:br>
              <a:rPr lang="es-MX" sz="1800">
                <a:latin typeface="Arial Nova" panose="020B0504020202020204" pitchFamily="34" charset="0"/>
              </a:rPr>
            </a:br>
            <a:r>
              <a:rPr lang="es-MX" sz="1800">
                <a:latin typeface="Arial Nova" panose="020B0504020202020204" pitchFamily="34" charset="0"/>
              </a:rPr>
              <a:t>Efectuar</a:t>
            </a:r>
            <a:br>
              <a:rPr lang="es-MX" sz="1800">
                <a:latin typeface="Arial Nova" panose="020B0504020202020204" pitchFamily="34" charset="0"/>
              </a:rPr>
            </a:br>
            <a:r>
              <a:rPr lang="es-MX" sz="1800">
                <a:latin typeface="Arial Nova" panose="020B0504020202020204" pitchFamily="34" charset="0"/>
              </a:rPr>
              <a:t>Enumerar</a:t>
            </a:r>
            <a:br>
              <a:rPr lang="es-MX" sz="1800">
                <a:latin typeface="Arial Nova" panose="020B0504020202020204" pitchFamily="34" charset="0"/>
              </a:rPr>
            </a:br>
            <a:r>
              <a:rPr lang="es-MX" sz="1800">
                <a:latin typeface="Arial Nova" panose="020B0504020202020204" pitchFamily="34" charset="0"/>
              </a:rPr>
              <a:t>Establecer</a:t>
            </a:r>
            <a:br>
              <a:rPr lang="es-MX" sz="1800">
                <a:latin typeface="Arial Nova" panose="020B0504020202020204" pitchFamily="34" charset="0"/>
              </a:rPr>
            </a:br>
            <a:r>
              <a:rPr lang="es-MX" sz="1800">
                <a:latin typeface="Arial Nova" panose="020B0504020202020204" pitchFamily="34" charset="0"/>
              </a:rPr>
              <a:t>Explicar</a:t>
            </a:r>
            <a:br>
              <a:rPr lang="es-MX" sz="1800">
                <a:latin typeface="Arial Nova" panose="020B0504020202020204" pitchFamily="34" charset="0"/>
              </a:rPr>
            </a:br>
            <a:r>
              <a:rPr lang="es-MX" sz="1800">
                <a:latin typeface="Arial Nova" panose="020B0504020202020204" pitchFamily="34" charset="0"/>
              </a:rPr>
              <a:t>Examinar</a:t>
            </a:r>
            <a:br>
              <a:rPr lang="es-MX" sz="1800">
                <a:latin typeface="Arial Nova" panose="020B0504020202020204" pitchFamily="34" charset="0"/>
              </a:rPr>
            </a:br>
            <a:r>
              <a:rPr lang="es-MX" sz="1800">
                <a:latin typeface="Arial Nova" panose="020B0504020202020204" pitchFamily="34" charset="0"/>
              </a:rPr>
              <a:t>Exponer</a:t>
            </a:r>
            <a:br>
              <a:rPr lang="es-MX" sz="1800">
                <a:latin typeface="Arial Nova" panose="020B0504020202020204" pitchFamily="34" charset="0"/>
              </a:rPr>
            </a:br>
            <a:r>
              <a:rPr lang="es-MX" sz="1800">
                <a:latin typeface="Arial Nova" panose="020B0504020202020204" pitchFamily="34" charset="0"/>
              </a:rPr>
              <a:t>Evaluar</a:t>
            </a:r>
            <a:br>
              <a:rPr lang="es-MX" sz="1800">
                <a:latin typeface="Arial Nova" panose="020B0504020202020204" pitchFamily="34" charset="0"/>
              </a:rPr>
            </a:br>
            <a:r>
              <a:rPr lang="es-MX" sz="1800">
                <a:latin typeface="Arial Nova" panose="020B0504020202020204" pitchFamily="34" charset="0"/>
              </a:rPr>
              <a:t>Formular</a:t>
            </a:r>
            <a:br>
              <a:rPr lang="es-MX" sz="1800">
                <a:latin typeface="Arial Nova" panose="020B0504020202020204" pitchFamily="34" charset="0"/>
              </a:rPr>
            </a:br>
            <a:r>
              <a:rPr lang="es-MX" sz="1800">
                <a:latin typeface="Arial Nova" panose="020B0504020202020204" pitchFamily="34" charset="0"/>
              </a:rPr>
              <a:t>Fundamentar</a:t>
            </a:r>
            <a:br>
              <a:rPr lang="es-MX" sz="1800">
                <a:latin typeface="Arial Nova" panose="020B0504020202020204" pitchFamily="34" charset="0"/>
              </a:rPr>
            </a:br>
            <a:r>
              <a:rPr lang="es-MX" sz="1800">
                <a:latin typeface="Arial Nova" panose="020B0504020202020204" pitchFamily="34" charset="0"/>
              </a:rPr>
              <a:t>Identificar</a:t>
            </a:r>
            <a:br>
              <a:rPr lang="es-MX" sz="1800">
                <a:latin typeface="Arial Nova" panose="020B0504020202020204" pitchFamily="34" charset="0"/>
              </a:rPr>
            </a:br>
            <a:r>
              <a:rPr lang="es-MX" sz="1800">
                <a:latin typeface="Arial Nova" panose="020B0504020202020204" pitchFamily="34" charset="0"/>
              </a:rPr>
              <a:t>Generar</a:t>
            </a:r>
            <a:br>
              <a:rPr lang="es-MX" sz="1800">
                <a:latin typeface="Arial Nova" panose="020B0504020202020204" pitchFamily="34" charset="0"/>
              </a:rPr>
            </a:br>
            <a:r>
              <a:rPr lang="es-MX" sz="1800">
                <a:latin typeface="Arial Nova" panose="020B0504020202020204" pitchFamily="34" charset="0"/>
              </a:rPr>
              <a:t>Inferir</a:t>
            </a:r>
            <a:br>
              <a:rPr lang="es-MX" sz="1800">
                <a:latin typeface="Arial Nova" panose="020B0504020202020204" pitchFamily="34" charset="0"/>
              </a:rPr>
            </a:br>
            <a:r>
              <a:rPr lang="es-MX" sz="1800">
                <a:latin typeface="Arial Nova" panose="020B0504020202020204" pitchFamily="34" charset="0"/>
              </a:rPr>
              <a:t>Mostar</a:t>
            </a:r>
            <a:br>
              <a:rPr lang="es-MX" sz="1800">
                <a:latin typeface="Arial Nova" panose="020B0504020202020204" pitchFamily="34" charset="0"/>
              </a:rPr>
            </a:br>
            <a:r>
              <a:rPr lang="es-MX" sz="1800">
                <a:latin typeface="Arial Nova" panose="020B0504020202020204" pitchFamily="34" charset="0"/>
              </a:rPr>
              <a:t>Oponer</a:t>
            </a:r>
            <a:br>
              <a:rPr lang="es-MX" sz="1800">
                <a:latin typeface="Arial Nova" panose="020B0504020202020204" pitchFamily="34" charset="0"/>
              </a:rPr>
            </a:br>
            <a:r>
              <a:rPr lang="es-MX" sz="1800">
                <a:latin typeface="Arial Nova" panose="020B0504020202020204" pitchFamily="34" charset="0"/>
              </a:rPr>
              <a:t>Orientar</a:t>
            </a:r>
            <a:br>
              <a:rPr lang="es-MX" sz="1800">
                <a:latin typeface="Arial Nova" panose="020B0504020202020204" pitchFamily="34" charset="0"/>
              </a:rPr>
            </a:br>
            <a:r>
              <a:rPr lang="es-MX" sz="1800">
                <a:latin typeface="Arial Nova" panose="020B0504020202020204" pitchFamily="34" charset="0"/>
              </a:rPr>
              <a:t>Planear</a:t>
            </a:r>
            <a:br>
              <a:rPr lang="es-MX" sz="1800">
                <a:latin typeface="Arial Nova" panose="020B0504020202020204" pitchFamily="34" charset="0"/>
              </a:rPr>
            </a:br>
            <a:r>
              <a:rPr lang="es-MX" sz="1800">
                <a:latin typeface="Arial Nova" panose="020B0504020202020204" pitchFamily="34" charset="0"/>
              </a:rPr>
              <a:t>Presentar</a:t>
            </a:r>
            <a:br>
              <a:rPr lang="es-MX" sz="1800">
                <a:latin typeface="Arial Nova" panose="020B0504020202020204" pitchFamily="34" charset="0"/>
              </a:rPr>
            </a:br>
            <a:r>
              <a:rPr lang="es-MX" sz="1800">
                <a:latin typeface="Arial Nova" panose="020B0504020202020204" pitchFamily="34" charset="0"/>
              </a:rPr>
              <a:t>Probar</a:t>
            </a:r>
            <a:br>
              <a:rPr lang="es-MX" sz="1800">
                <a:latin typeface="Arial Nova" panose="020B0504020202020204" pitchFamily="34" charset="0"/>
              </a:rPr>
            </a:br>
            <a:r>
              <a:rPr lang="es-MX" sz="1800">
                <a:latin typeface="Arial Nova" panose="020B0504020202020204" pitchFamily="34" charset="0"/>
              </a:rPr>
              <a:t>Producir</a:t>
            </a:r>
            <a:br>
              <a:rPr lang="es-MX" sz="1800">
                <a:latin typeface="Arial Nova" panose="020B0504020202020204" pitchFamily="34" charset="0"/>
              </a:rPr>
            </a:br>
            <a:r>
              <a:rPr lang="es-MX" sz="1800">
                <a:latin typeface="Arial Nova" panose="020B0504020202020204" pitchFamily="34" charset="0"/>
              </a:rPr>
              <a:t>Proponer</a:t>
            </a:r>
            <a:br>
              <a:rPr lang="es-MX" sz="1800">
                <a:latin typeface="Arial Nova" panose="020B0504020202020204" pitchFamily="34" charset="0"/>
              </a:rPr>
            </a:br>
            <a:r>
              <a:rPr lang="es-MX" sz="1800">
                <a:latin typeface="Arial Nova" panose="020B0504020202020204" pitchFamily="34" charset="0"/>
              </a:rPr>
              <a:t>Reconstruir</a:t>
            </a:r>
            <a:br>
              <a:rPr lang="es-MX" sz="1800">
                <a:latin typeface="Arial Nova" panose="020B0504020202020204" pitchFamily="34" charset="0"/>
              </a:rPr>
            </a:br>
            <a:r>
              <a:rPr lang="es-MX" sz="1800">
                <a:latin typeface="Arial Nova" panose="020B0504020202020204" pitchFamily="34" charset="0"/>
              </a:rPr>
              <a:t>Relatar</a:t>
            </a:r>
            <a:br>
              <a:rPr lang="es-MX" sz="1800">
                <a:latin typeface="Arial Nova" panose="020B0504020202020204" pitchFamily="34" charset="0"/>
              </a:rPr>
            </a:br>
            <a:r>
              <a:rPr lang="es-MX" sz="1800">
                <a:latin typeface="Arial Nova" panose="020B0504020202020204" pitchFamily="34" charset="0"/>
              </a:rPr>
              <a:t>Replicar</a:t>
            </a:r>
            <a:br>
              <a:rPr lang="es-MX" sz="1800">
                <a:latin typeface="Arial Nova" panose="020B0504020202020204" pitchFamily="34" charset="0"/>
              </a:rPr>
            </a:br>
            <a:r>
              <a:rPr lang="es-MX" sz="1800">
                <a:latin typeface="Arial Nova" panose="020B0504020202020204" pitchFamily="34" charset="0"/>
              </a:rPr>
              <a:t>Reproducir</a:t>
            </a:r>
            <a:br>
              <a:rPr lang="es-MX" sz="1800">
                <a:latin typeface="Arial Nova" panose="020B0504020202020204" pitchFamily="34" charset="0"/>
              </a:rPr>
            </a:br>
            <a:r>
              <a:rPr lang="es-MX" sz="1800">
                <a:latin typeface="Arial Nova" panose="020B0504020202020204" pitchFamily="34" charset="0"/>
              </a:rPr>
              <a:t>Revelar</a:t>
            </a:r>
            <a:br>
              <a:rPr lang="es-MX" sz="1800">
                <a:latin typeface="Arial Nova" panose="020B0504020202020204" pitchFamily="34" charset="0"/>
              </a:rPr>
            </a:br>
            <a:r>
              <a:rPr lang="es-MX" sz="1800">
                <a:latin typeface="Arial Nova" panose="020B0504020202020204" pitchFamily="34" charset="0"/>
              </a:rPr>
              <a:t>Situar</a:t>
            </a:r>
            <a:br>
              <a:rPr lang="es-MX" sz="1800">
                <a:latin typeface="Arial Nova" panose="020B0504020202020204" pitchFamily="34" charset="0"/>
              </a:rPr>
            </a:br>
            <a:r>
              <a:rPr lang="es-MX" sz="1800">
                <a:latin typeface="Arial Nova" panose="020B0504020202020204" pitchFamily="34" charset="0"/>
              </a:rPr>
              <a:t>Trazar</a:t>
            </a:r>
            <a:br>
              <a:rPr lang="es-MX" sz="1800">
                <a:latin typeface="Arial Nova" panose="020B0504020202020204" pitchFamily="34" charset="0"/>
              </a:rPr>
            </a:br>
            <a:r>
              <a:rPr lang="es-MX" sz="1800">
                <a:latin typeface="Arial Nova" panose="020B0504020202020204" pitchFamily="34" charset="0"/>
              </a:rPr>
              <a:t>Valuar</a:t>
            </a:r>
            <a:endParaRPr lang="es-MX" sz="1800" dirty="0">
              <a:latin typeface="Arial Nova" panose="020B0504020202020204" pitchFamily="34" charset="0"/>
            </a:endParaRPr>
          </a:p>
        </p:txBody>
      </p:sp>
    </p:spTree>
    <p:extLst>
      <p:ext uri="{BB962C8B-B14F-4D97-AF65-F5344CB8AC3E}">
        <p14:creationId xmlns:p14="http://schemas.microsoft.com/office/powerpoint/2010/main" val="24143919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   PLAGIO</a:t>
            </a:r>
            <a:endParaRPr lang="zh-CN" altLang="en-US" sz="2800" dirty="0">
              <a:solidFill>
                <a:schemeClr val="bg1"/>
              </a:solidFill>
              <a:latin typeface="Arial Nova" panose="020B0504020202020204" pitchFamily="34" charset="0"/>
            </a:endParaRPr>
          </a:p>
        </p:txBody>
      </p:sp>
      <p:grpSp>
        <p:nvGrpSpPr>
          <p:cNvPr id="4" name="Grupo 3">
            <a:extLst>
              <a:ext uri="{FF2B5EF4-FFF2-40B4-BE49-F238E27FC236}">
                <a16:creationId xmlns:a16="http://schemas.microsoft.com/office/drawing/2014/main" id="{6F10DFD3-4D5D-F57E-4A7E-F3B3EB7026C1}"/>
              </a:ext>
            </a:extLst>
          </p:cNvPr>
          <p:cNvGrpSpPr/>
          <p:nvPr/>
        </p:nvGrpSpPr>
        <p:grpSpPr>
          <a:xfrm>
            <a:off x="208788" y="744220"/>
            <a:ext cx="7728321" cy="2216443"/>
            <a:chOff x="1426823" y="883207"/>
            <a:chExt cx="7728321" cy="2216443"/>
          </a:xfrm>
        </p:grpSpPr>
        <p:sp>
          <p:nvSpPr>
            <p:cNvPr id="6" name="矩形 3">
              <a:extLst>
                <a:ext uri="{FF2B5EF4-FFF2-40B4-BE49-F238E27FC236}">
                  <a16:creationId xmlns:a16="http://schemas.microsoft.com/office/drawing/2014/main" id="{405D1142-268F-79E0-70C9-3D2A9AC486F3}"/>
                </a:ext>
              </a:extLst>
            </p:cNvPr>
            <p:cNvSpPr/>
            <p:nvPr/>
          </p:nvSpPr>
          <p:spPr>
            <a:xfrm>
              <a:off x="2337728" y="1224544"/>
              <a:ext cx="6817416" cy="1875106"/>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rgbClr val="E4E8EC"/>
            </a:solidFill>
            <a:ln w="25400" cap="flat" cmpd="sng" algn="ctr">
              <a:noFill/>
              <a:prstDash val="solid"/>
            </a:ln>
            <a:effectLst/>
          </p:spPr>
          <p:txBody>
            <a:bodyPr lIns="1620000" tIns="46800" rIns="72000" bIns="46800" anchor="ctr"/>
            <a:lstStyle/>
            <a:p>
              <a:pPr marL="0" lvl="1" algn="ctr" defTabSz="488950">
                <a:lnSpc>
                  <a:spcPct val="130000"/>
                </a:lnSpc>
                <a:spcAft>
                  <a:spcPct val="15000"/>
                </a:spcAft>
                <a:defRPr/>
              </a:pPr>
              <a:r>
                <a:rPr lang="es-ES" altLang="zh-CN" sz="1400" dirty="0">
                  <a:ln/>
                  <a:solidFill>
                    <a:schemeClr val="bg2">
                      <a:lumMod val="25000"/>
                    </a:schemeClr>
                  </a:solidFill>
                  <a:latin typeface="Arial Nova" panose="020B0504020202020204" pitchFamily="34" charset="0"/>
                  <a:ea typeface="幼圆" panose="02010509060101010101" pitchFamily="49" charset="-122"/>
                  <a:cs typeface="Times New Roman" pitchFamily="18" charset="0"/>
                </a:rPr>
                <a:t> “El acto de ofrecer o </a:t>
              </a:r>
            </a:p>
            <a:p>
              <a:pPr marL="0" lvl="1" algn="ctr" defTabSz="488950">
                <a:lnSpc>
                  <a:spcPct val="150000"/>
                </a:lnSpc>
                <a:spcAft>
                  <a:spcPct val="15000"/>
                </a:spcAft>
                <a:defRPr/>
              </a:pPr>
              <a:r>
                <a:rPr lang="es-ES" altLang="zh-CN" sz="1400" dirty="0">
                  <a:ln/>
                  <a:solidFill>
                    <a:schemeClr val="bg2">
                      <a:lumMod val="25000"/>
                    </a:schemeClr>
                  </a:solidFill>
                  <a:latin typeface="Arial Nova" panose="020B0504020202020204" pitchFamily="34" charset="0"/>
                  <a:ea typeface="幼圆" panose="02010509060101010101" pitchFamily="49" charset="-122"/>
                  <a:cs typeface="Times New Roman" pitchFamily="18" charset="0"/>
                </a:rPr>
                <a:t>presentar como propia, en su totalidad o en parte, la obra de otra persona, </a:t>
              </a:r>
            </a:p>
            <a:p>
              <a:pPr marL="0" lvl="1" algn="ctr" defTabSz="488950">
                <a:lnSpc>
                  <a:spcPct val="130000"/>
                </a:lnSpc>
                <a:spcAft>
                  <a:spcPct val="15000"/>
                </a:spcAft>
                <a:defRPr/>
              </a:pPr>
              <a:r>
                <a:rPr lang="es-ES" altLang="zh-CN" sz="1400" dirty="0">
                  <a:ln/>
                  <a:solidFill>
                    <a:schemeClr val="bg2">
                      <a:lumMod val="25000"/>
                    </a:schemeClr>
                  </a:solidFill>
                  <a:latin typeface="Arial Nova" panose="020B0504020202020204" pitchFamily="34" charset="0"/>
                  <a:ea typeface="幼圆" panose="02010509060101010101" pitchFamily="49" charset="-122"/>
                  <a:cs typeface="Times New Roman" pitchFamily="18" charset="0"/>
                </a:rPr>
                <a:t>en una forma o contexto más o menos alterados”.</a:t>
              </a:r>
            </a:p>
            <a:p>
              <a:pPr marL="0" lvl="1" algn="r" defTabSz="488950">
                <a:lnSpc>
                  <a:spcPct val="130000"/>
                </a:lnSpc>
                <a:spcAft>
                  <a:spcPct val="15000"/>
                </a:spcAft>
                <a:defRPr/>
              </a:pPr>
              <a:r>
                <a:rPr kumimoji="0" lang="es-ES" altLang="zh-CN" sz="1400" b="0" i="0" u="none" strike="noStrike" kern="1200" cap="none" spc="0" normalizeH="0" baseline="0" noProof="0" dirty="0">
                  <a:ln/>
                  <a:solidFill>
                    <a:schemeClr val="bg2">
                      <a:lumMod val="25000"/>
                    </a:schemeClr>
                  </a:solidFill>
                  <a:effectLst/>
                  <a:uLnTx/>
                  <a:uFillTx/>
                  <a:latin typeface="Arial Nova" panose="020B0504020202020204" pitchFamily="34" charset="0"/>
                  <a:ea typeface="幼圆" panose="02010509060101010101" pitchFamily="49" charset="-122"/>
                  <a:cs typeface="Times New Roman" pitchFamily="18" charset="0"/>
                </a:rPr>
                <a:t> </a:t>
              </a:r>
              <a:r>
                <a:rPr kumimoji="0" lang="es-ES" altLang="zh-CN" sz="1000" b="0" i="0" u="none" strike="noStrike" kern="1200" cap="none" spc="0" normalizeH="0" baseline="0" noProof="0" dirty="0">
                  <a:ln/>
                  <a:solidFill>
                    <a:schemeClr val="bg2">
                      <a:lumMod val="25000"/>
                    </a:schemeClr>
                  </a:solidFill>
                  <a:effectLst/>
                  <a:uLnTx/>
                  <a:uFillTx/>
                  <a:latin typeface="Arial Nova" panose="020B0504020202020204" pitchFamily="34" charset="0"/>
                  <a:ea typeface="幼圆" panose="02010509060101010101" pitchFamily="49" charset="-122"/>
                  <a:cs typeface="Times New Roman" pitchFamily="18" charset="0"/>
                </a:rPr>
                <a:t>Organización Mundial de la Propiedad </a:t>
              </a:r>
            </a:p>
            <a:p>
              <a:pPr marL="0" lvl="1" algn="r" defTabSz="488950">
                <a:lnSpc>
                  <a:spcPct val="130000"/>
                </a:lnSpc>
                <a:spcAft>
                  <a:spcPct val="15000"/>
                </a:spcAft>
                <a:defRPr/>
              </a:pPr>
              <a:r>
                <a:rPr kumimoji="0" lang="es-ES" altLang="zh-CN" sz="1000" b="0" i="0" u="none" strike="noStrike" kern="1200" cap="none" spc="0" normalizeH="0" baseline="0" noProof="0" dirty="0">
                  <a:ln/>
                  <a:solidFill>
                    <a:schemeClr val="bg2">
                      <a:lumMod val="25000"/>
                    </a:schemeClr>
                  </a:solidFill>
                  <a:effectLst/>
                  <a:uLnTx/>
                  <a:uFillTx/>
                  <a:latin typeface="Arial Nova" panose="020B0504020202020204" pitchFamily="34" charset="0"/>
                  <a:ea typeface="幼圆" panose="02010509060101010101" pitchFamily="49" charset="-122"/>
                  <a:cs typeface="Times New Roman" pitchFamily="18" charset="0"/>
                </a:rPr>
                <a:t>Intelectual (</a:t>
              </a:r>
              <a:r>
                <a:rPr kumimoji="0" lang="es-ES" altLang="zh-CN" sz="1000" b="0" i="0" u="none" strike="noStrike" kern="1200" cap="none" spc="0" normalizeH="0" baseline="0" noProof="0" dirty="0" err="1">
                  <a:ln/>
                  <a:solidFill>
                    <a:schemeClr val="bg2">
                      <a:lumMod val="25000"/>
                    </a:schemeClr>
                  </a:solidFill>
                  <a:effectLst/>
                  <a:uLnTx/>
                  <a:uFillTx/>
                  <a:latin typeface="Arial Nova" panose="020B0504020202020204" pitchFamily="34" charset="0"/>
                  <a:ea typeface="幼圆" panose="02010509060101010101" pitchFamily="49" charset="-122"/>
                  <a:cs typeface="Times New Roman" pitchFamily="18" charset="0"/>
                </a:rPr>
                <a:t>Boytha</a:t>
              </a:r>
              <a:r>
                <a:rPr kumimoji="0" lang="es-ES" altLang="zh-CN" sz="1000" b="0" i="0" u="none" strike="noStrike" kern="1200" cap="none" spc="0" normalizeH="0" baseline="0" noProof="0" dirty="0">
                  <a:ln/>
                  <a:solidFill>
                    <a:schemeClr val="bg2">
                      <a:lumMod val="25000"/>
                    </a:schemeClr>
                  </a:solidFill>
                  <a:effectLst/>
                  <a:uLnTx/>
                  <a:uFillTx/>
                  <a:latin typeface="Arial Nova" panose="020B0504020202020204" pitchFamily="34" charset="0"/>
                  <a:ea typeface="幼圆" panose="02010509060101010101" pitchFamily="49" charset="-122"/>
                  <a:cs typeface="Times New Roman" pitchFamily="18" charset="0"/>
                </a:rPr>
                <a:t>, 1980)</a:t>
              </a:r>
              <a:endParaRPr kumimoji="0" lang="zh-CN" altLang="en-US" sz="1000" b="0" i="0" u="none" strike="noStrike" kern="1200" cap="none" spc="0" normalizeH="0" baseline="0" noProof="0" dirty="0">
                <a:ln/>
                <a:solidFill>
                  <a:schemeClr val="bg2">
                    <a:lumMod val="25000"/>
                  </a:schemeClr>
                </a:solidFill>
                <a:effectLst/>
                <a:uLnTx/>
                <a:uFillTx/>
                <a:latin typeface="Arial Nova" panose="020B0504020202020204" pitchFamily="34" charset="0"/>
                <a:ea typeface="幼圆" panose="02010509060101010101" pitchFamily="49" charset="-122"/>
                <a:cs typeface="Times New Roman" pitchFamily="18" charset="0"/>
              </a:endParaRPr>
            </a:p>
          </p:txBody>
        </p:sp>
        <p:sp>
          <p:nvSpPr>
            <p:cNvPr id="7" name="直角三角形 2">
              <a:extLst>
                <a:ext uri="{FF2B5EF4-FFF2-40B4-BE49-F238E27FC236}">
                  <a16:creationId xmlns:a16="http://schemas.microsoft.com/office/drawing/2014/main" id="{61CCC667-96A4-5E40-959F-A845C25E654B}"/>
                </a:ext>
              </a:extLst>
            </p:cNvPr>
            <p:cNvSpPr/>
            <p:nvPr/>
          </p:nvSpPr>
          <p:spPr>
            <a:xfrm rot="17117050" flipH="1">
              <a:off x="2566731" y="1420685"/>
              <a:ext cx="803672" cy="1382713"/>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rgbClr val="0070C0"/>
            </a:solidFill>
            <a:ln w="25400" cap="flat" cmpd="sng" algn="ctr">
              <a:solidFill>
                <a:schemeClr val="accent5">
                  <a:lumMod val="75000"/>
                </a:scheme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8" name="任意多边形 13">
              <a:extLst>
                <a:ext uri="{FF2B5EF4-FFF2-40B4-BE49-F238E27FC236}">
                  <a16:creationId xmlns:a16="http://schemas.microsoft.com/office/drawing/2014/main" id="{7EB02750-AB3C-DC65-FF63-C2B3CC552287}"/>
                </a:ext>
              </a:extLst>
            </p:cNvPr>
            <p:cNvSpPr/>
            <p:nvPr/>
          </p:nvSpPr>
          <p:spPr>
            <a:xfrm>
              <a:off x="1426823" y="883207"/>
              <a:ext cx="2314575" cy="1027510"/>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0070C0"/>
            </a:solidFill>
            <a:ln w="25400" cap="flat" cmpd="sng" algn="ctr">
              <a:solidFill>
                <a:schemeClr val="accent5">
                  <a:lumMod val="75000"/>
                </a:schemeClr>
              </a:solidFill>
              <a:prstDash val="solid"/>
            </a:ln>
            <a:effectLst/>
          </p:spPr>
          <p:txBody>
            <a:bodyPr lIns="0" tIns="0" rIns="0" bIns="0" anchor="ctr"/>
            <a:lstStyle/>
            <a:p>
              <a:pPr lvl="0" algn="ctr" defTabSz="914400">
                <a:defRPr/>
              </a:pPr>
              <a:r>
                <a:rPr lang="en-US" altLang="zh-CN" sz="2000" kern="0" dirty="0">
                  <a:solidFill>
                    <a:srgbClr val="FFFFFF"/>
                  </a:solidFill>
                  <a:latin typeface="Arial Black" pitchFamily="34" charset="0"/>
                  <a:ea typeface="微软雅黑" pitchFamily="34" charset="-122"/>
                </a:rPr>
                <a:t>Que es?</a:t>
              </a:r>
              <a:endParaRPr kumimoji="0" lang="zh-CN" altLang="en-US" sz="2000" b="0" i="0" u="none" strike="noStrike" kern="0" cap="none" spc="0" normalizeH="0" baseline="0" noProof="0" dirty="0">
                <a:ln>
                  <a:noFill/>
                </a:ln>
                <a:solidFill>
                  <a:srgbClr val="FFFFFF"/>
                </a:solidFill>
                <a:effectLst/>
                <a:uLnTx/>
                <a:uFillTx/>
                <a:latin typeface="Arial Black" pitchFamily="34" charset="0"/>
                <a:ea typeface="微软雅黑" pitchFamily="34" charset="-122"/>
                <a:cs typeface="+mn-cs"/>
              </a:endParaRPr>
            </a:p>
          </p:txBody>
        </p:sp>
      </p:grpSp>
      <p:sp>
        <p:nvSpPr>
          <p:cNvPr id="15" name="矩形 3">
            <a:extLst>
              <a:ext uri="{FF2B5EF4-FFF2-40B4-BE49-F238E27FC236}">
                <a16:creationId xmlns:a16="http://schemas.microsoft.com/office/drawing/2014/main" id="{684793EC-290B-DE77-4FC1-DE98517B0BC4}"/>
              </a:ext>
            </a:extLst>
          </p:cNvPr>
          <p:cNvSpPr/>
          <p:nvPr/>
        </p:nvSpPr>
        <p:spPr>
          <a:xfrm>
            <a:off x="645018" y="3095209"/>
            <a:ext cx="5327650" cy="1700095"/>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rgbClr val="E4E8EC"/>
          </a:solidFill>
          <a:ln w="25400" cap="flat" cmpd="sng" algn="ctr">
            <a:noFill/>
            <a:prstDash val="solid"/>
          </a:ln>
          <a:effectLst/>
        </p:spPr>
        <p:txBody>
          <a:bodyPr lIns="1620000" tIns="46800" rIns="72000" bIns="46800" anchor="ctr"/>
          <a:lstStyle/>
          <a:p>
            <a:pPr marL="0" lvl="1" algn="ctr" defTabSz="488950">
              <a:lnSpc>
                <a:spcPct val="150000"/>
              </a:lnSpc>
              <a:spcAft>
                <a:spcPct val="15000"/>
              </a:spcAft>
              <a:defRPr/>
            </a:pPr>
            <a:r>
              <a:rPr lang="es-ES" altLang="zh-CN" sz="1400" dirty="0">
                <a:ln/>
                <a:solidFill>
                  <a:schemeClr val="bg2">
                    <a:lumMod val="25000"/>
                  </a:schemeClr>
                </a:solidFill>
                <a:latin typeface="Arial Nova" panose="020B0504020202020204" pitchFamily="34" charset="0"/>
                <a:ea typeface="幼圆" panose="02010509060101010101" pitchFamily="49" charset="-122"/>
                <a:cs typeface="Times New Roman" pitchFamily="18" charset="0"/>
              </a:rPr>
              <a:t>Hacer pasar por propias las ideas, frases o datos ajenos es plagio, viola las reglas académicas y el derecho de autor, cometer plagio te impide aprender, no te prepara como profesional y puede detectarse.</a:t>
            </a:r>
          </a:p>
        </p:txBody>
      </p:sp>
    </p:spTree>
    <p:extLst>
      <p:ext uri="{BB962C8B-B14F-4D97-AF65-F5344CB8AC3E}">
        <p14:creationId xmlns:p14="http://schemas.microsoft.com/office/powerpoint/2010/main" val="11528019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ES" altLang="zh-CN" sz="2800" dirty="0">
                <a:solidFill>
                  <a:schemeClr val="bg1"/>
                </a:solidFill>
                <a:latin typeface="Arial Nova" panose="020B0504020202020204" pitchFamily="34" charset="0"/>
              </a:rPr>
              <a:t>¿Qué son los objetivos específicos?</a:t>
            </a:r>
            <a:endParaRPr lang="zh-CN" altLang="en-US" sz="2800" dirty="0">
              <a:solidFill>
                <a:schemeClr val="bg1"/>
              </a:solidFill>
              <a:latin typeface="Arial Nova" panose="020B0504020202020204" pitchFamily="34" charset="0"/>
            </a:endParaRPr>
          </a:p>
        </p:txBody>
      </p:sp>
      <p:sp>
        <p:nvSpPr>
          <p:cNvPr id="3" name="CuadroTexto 2">
            <a:extLst>
              <a:ext uri="{FF2B5EF4-FFF2-40B4-BE49-F238E27FC236}">
                <a16:creationId xmlns:a16="http://schemas.microsoft.com/office/drawing/2014/main" id="{F26E8CDA-7CC2-CC3E-35E4-6DA1FAB0AE33}"/>
              </a:ext>
            </a:extLst>
          </p:cNvPr>
          <p:cNvSpPr txBox="1"/>
          <p:nvPr/>
        </p:nvSpPr>
        <p:spPr>
          <a:xfrm>
            <a:off x="283427" y="969612"/>
            <a:ext cx="8577146" cy="1154290"/>
          </a:xfrm>
          <a:prstGeom prst="rect">
            <a:avLst/>
          </a:prstGeom>
          <a:noFill/>
        </p:spPr>
        <p:txBody>
          <a:bodyPr wrap="square">
            <a:spAutoFit/>
          </a:bodyPr>
          <a:lstStyle/>
          <a:p>
            <a:pPr algn="just">
              <a:lnSpc>
                <a:spcPct val="150000"/>
              </a:lnSpc>
            </a:pPr>
            <a:r>
              <a:rPr lang="es-ES" sz="1600" dirty="0">
                <a:latin typeface="Arial Nova" panose="020B0504020202020204" pitchFamily="34" charset="0"/>
              </a:rPr>
              <a:t>Un objetivo específico hace parte de un grupo de logros o metas que se deben cumplir para llevar a cabo el objetivo general. Estos no se deben confundir con las tareas a seguir, sino los objetivos por los cuales se desarrollan estas tareas.</a:t>
            </a:r>
            <a:endParaRPr lang="es-MX" sz="1600" dirty="0">
              <a:latin typeface="Arial Nova" panose="020B0504020202020204" pitchFamily="34" charset="0"/>
            </a:endParaRPr>
          </a:p>
        </p:txBody>
      </p:sp>
      <p:pic>
        <p:nvPicPr>
          <p:cNvPr id="1032" name="Picture 8" descr="20,826 Team Illustrations - Free in SVG, PNG, EPS - IconScout">
            <a:extLst>
              <a:ext uri="{FF2B5EF4-FFF2-40B4-BE49-F238E27FC236}">
                <a16:creationId xmlns:a16="http://schemas.microsoft.com/office/drawing/2014/main" id="{517D29A1-4DC8-0EA1-9A34-4DF1D81B4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6591" y="1672683"/>
            <a:ext cx="3470817" cy="3470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6213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a:extLst>
              <a:ext uri="{FF2B5EF4-FFF2-40B4-BE49-F238E27FC236}">
                <a16:creationId xmlns:a16="http://schemas.microsoft.com/office/drawing/2014/main" id="{A56B5BE7-7449-7F17-AC1F-C53FE821ADAF}"/>
              </a:ext>
            </a:extLst>
          </p:cNvPr>
          <p:cNvSpPr txBox="1">
            <a:spLocks/>
          </p:cNvSpPr>
          <p:nvPr/>
        </p:nvSpPr>
        <p:spPr>
          <a:xfrm>
            <a:off x="170688" y="141288"/>
            <a:ext cx="7144814" cy="519112"/>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s-MX" altLang="zh-CN" sz="2400" dirty="0">
                <a:solidFill>
                  <a:schemeClr val="bg1"/>
                </a:solidFill>
                <a:latin typeface="Arial Nova" panose="020B0504020202020204" pitchFamily="34" charset="0"/>
              </a:rPr>
              <a:t>Verbos utilizados generalmente para objetivos específicos.</a:t>
            </a:r>
          </a:p>
        </p:txBody>
      </p:sp>
      <p:sp>
        <p:nvSpPr>
          <p:cNvPr id="3" name="Marcador de contenido 2">
            <a:extLst>
              <a:ext uri="{FF2B5EF4-FFF2-40B4-BE49-F238E27FC236}">
                <a16:creationId xmlns:a16="http://schemas.microsoft.com/office/drawing/2014/main" id="{E58A4084-B1C4-F23D-A199-48A3209B7527}"/>
              </a:ext>
            </a:extLst>
          </p:cNvPr>
          <p:cNvSpPr txBox="1">
            <a:spLocks/>
          </p:cNvSpPr>
          <p:nvPr/>
        </p:nvSpPr>
        <p:spPr>
          <a:xfrm>
            <a:off x="954964" y="1353737"/>
            <a:ext cx="8066856" cy="3210829"/>
          </a:xfrm>
          <a:prstGeom prst="rect">
            <a:avLst/>
          </a:prstGeom>
        </p:spPr>
        <p:txBody>
          <a:bodyPr numCol="3">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s-MX" sz="1800">
                <a:latin typeface="Arial Nova" panose="020B0504020202020204" pitchFamily="34" charset="0"/>
                <a:cs typeface="Arial" panose="020B0604020202020204" pitchFamily="34" charset="0"/>
              </a:rPr>
              <a:t>Advertir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Analizar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Calcular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Basar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Calificar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Categorizar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Comparar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Componer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Conceptuar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Considerar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Contrastar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Deducir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Definir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Demostrar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Detallar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Determinar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Designar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Descomponer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Describir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Discriminar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Establecer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Enumerar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Enunciar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Estimare</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Especificar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Evaluar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Examinar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Fraccionar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Identificar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Interpretar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Justificar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Mencionar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Operacionalizar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Organizar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Registrar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Relacionar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Resumir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Seleccionar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Separar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Sintetizar</a:t>
            </a:r>
            <a:br>
              <a:rPr lang="es-MX" sz="1800">
                <a:latin typeface="Arial Nova" panose="020B0504020202020204" pitchFamily="34" charset="0"/>
                <a:cs typeface="Arial" panose="020B0604020202020204" pitchFamily="34" charset="0"/>
              </a:rPr>
            </a:br>
            <a:r>
              <a:rPr lang="es-MX" sz="1800">
                <a:latin typeface="Arial Nova" panose="020B0504020202020204" pitchFamily="34" charset="0"/>
                <a:cs typeface="Arial" panose="020B0604020202020204" pitchFamily="34" charset="0"/>
              </a:rPr>
              <a:t>Sugerir</a:t>
            </a:r>
            <a:endParaRPr lang="es-MX" sz="1800" dirty="0">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24031532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ES" altLang="zh-CN" sz="2800" dirty="0">
                <a:solidFill>
                  <a:schemeClr val="bg1"/>
                </a:solidFill>
                <a:latin typeface="Arial Nova" panose="020B0504020202020204" pitchFamily="34" charset="0"/>
              </a:rPr>
              <a:t>¿Cómo redactar objetivos de aprendizaje?</a:t>
            </a:r>
            <a:endParaRPr lang="zh-CN" altLang="en-US" sz="2800" dirty="0">
              <a:solidFill>
                <a:schemeClr val="bg1"/>
              </a:solidFill>
              <a:latin typeface="Arial Nova" panose="020B0504020202020204" pitchFamily="34" charset="0"/>
            </a:endParaRPr>
          </a:p>
        </p:txBody>
      </p:sp>
      <p:pic>
        <p:nvPicPr>
          <p:cNvPr id="4" name="Picture 2" descr="Taxonomía de Bloom revisada">
            <a:extLst>
              <a:ext uri="{FF2B5EF4-FFF2-40B4-BE49-F238E27FC236}">
                <a16:creationId xmlns:a16="http://schemas.microsoft.com/office/drawing/2014/main" id="{A0BCA699-79BE-E13E-8051-9CCA4FF93C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353"/>
          <a:stretch/>
        </p:blipFill>
        <p:spPr bwMode="auto">
          <a:xfrm>
            <a:off x="2693950" y="741821"/>
            <a:ext cx="5761295" cy="4215787"/>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C02980A2-08D4-A582-BBFD-B4B29B8AC40A}"/>
              </a:ext>
            </a:extLst>
          </p:cNvPr>
          <p:cNvSpPr txBox="1"/>
          <p:nvPr/>
        </p:nvSpPr>
        <p:spPr>
          <a:xfrm>
            <a:off x="366132" y="1924102"/>
            <a:ext cx="1856679" cy="1991058"/>
          </a:xfrm>
          <a:prstGeom prst="rect">
            <a:avLst/>
          </a:prstGeom>
          <a:noFill/>
        </p:spPr>
        <p:txBody>
          <a:bodyPr wrap="square">
            <a:spAutoFit/>
          </a:bodyPr>
          <a:lstStyle/>
          <a:p>
            <a:pPr algn="just" fontAlgn="base">
              <a:lnSpc>
                <a:spcPct val="150000"/>
              </a:lnSpc>
            </a:pPr>
            <a:r>
              <a:rPr lang="es-ES" sz="1400" b="0" i="0" dirty="0">
                <a:effectLst/>
                <a:latin typeface="Arial Nova" panose="020B0504020202020204" pitchFamily="34" charset="0"/>
              </a:rPr>
              <a:t>Escribe un verbo en presente subjuntivo (puedes guiarte con la tabla de verbos de la taxonomía de Bloom).</a:t>
            </a:r>
          </a:p>
        </p:txBody>
      </p:sp>
      <p:pic>
        <p:nvPicPr>
          <p:cNvPr id="9" name="Gráfico 8" descr="Insignia 1 con relleno sólido">
            <a:extLst>
              <a:ext uri="{FF2B5EF4-FFF2-40B4-BE49-F238E27FC236}">
                <a16:creationId xmlns:a16="http://schemas.microsoft.com/office/drawing/2014/main" id="{242543A8-409F-081D-EDF6-9E72AB3485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7271" y="1009702"/>
            <a:ext cx="914400" cy="914400"/>
          </a:xfrm>
          <a:prstGeom prst="rect">
            <a:avLst/>
          </a:prstGeom>
        </p:spPr>
      </p:pic>
    </p:spTree>
    <p:extLst>
      <p:ext uri="{BB962C8B-B14F-4D97-AF65-F5344CB8AC3E}">
        <p14:creationId xmlns:p14="http://schemas.microsoft.com/office/powerpoint/2010/main" val="12751743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
            <a:extLst>
              <a:ext uri="{FF2B5EF4-FFF2-40B4-BE49-F238E27FC236}">
                <a16:creationId xmlns:a16="http://schemas.microsoft.com/office/drawing/2014/main" id="{A56B5BE7-7449-7F17-AC1F-C53FE821ADAF}"/>
              </a:ext>
            </a:extLst>
          </p:cNvPr>
          <p:cNvSpPr txBox="1">
            <a:spLocks/>
          </p:cNvSpPr>
          <p:nvPr/>
        </p:nvSpPr>
        <p:spPr>
          <a:xfrm>
            <a:off x="170688" y="141288"/>
            <a:ext cx="7144814" cy="519112"/>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s-ES" altLang="zh-CN" sz="2800" dirty="0">
                <a:solidFill>
                  <a:schemeClr val="bg1"/>
                </a:solidFill>
                <a:latin typeface="Arial Nova" panose="020B0504020202020204" pitchFamily="34" charset="0"/>
              </a:rPr>
              <a:t>¿Cómo redactar objetivos de aprendizaje?</a:t>
            </a:r>
            <a:endParaRPr lang="es-MX" altLang="zh-CN" sz="2800" dirty="0">
              <a:solidFill>
                <a:schemeClr val="bg1"/>
              </a:solidFill>
              <a:latin typeface="Arial Nova" panose="020B0504020202020204" pitchFamily="34" charset="0"/>
            </a:endParaRPr>
          </a:p>
        </p:txBody>
      </p:sp>
      <p:sp>
        <p:nvSpPr>
          <p:cNvPr id="5" name="CuadroTexto 4">
            <a:extLst>
              <a:ext uri="{FF2B5EF4-FFF2-40B4-BE49-F238E27FC236}">
                <a16:creationId xmlns:a16="http://schemas.microsoft.com/office/drawing/2014/main" id="{1276F417-47A3-9483-5D4E-5799962DFD90}"/>
              </a:ext>
            </a:extLst>
          </p:cNvPr>
          <p:cNvSpPr txBox="1"/>
          <p:nvPr/>
        </p:nvSpPr>
        <p:spPr>
          <a:xfrm>
            <a:off x="1654097" y="898412"/>
            <a:ext cx="7053146" cy="784958"/>
          </a:xfrm>
          <a:prstGeom prst="rect">
            <a:avLst/>
          </a:prstGeom>
          <a:noFill/>
        </p:spPr>
        <p:txBody>
          <a:bodyPr wrap="square">
            <a:spAutoFit/>
          </a:bodyPr>
          <a:lstStyle/>
          <a:p>
            <a:pPr algn="just" fontAlgn="base">
              <a:lnSpc>
                <a:spcPct val="150000"/>
              </a:lnSpc>
            </a:pPr>
            <a:r>
              <a:rPr lang="es-ES" sz="1600" b="0" i="0" dirty="0">
                <a:effectLst/>
                <a:latin typeface="Arial Nova" panose="020B0504020202020204" pitchFamily="34" charset="0"/>
              </a:rPr>
              <a:t>Redacta la acción, ésta debe ir en concordancia con el tema o contenido que vayas a ver en clase.</a:t>
            </a:r>
          </a:p>
        </p:txBody>
      </p:sp>
      <p:pic>
        <p:nvPicPr>
          <p:cNvPr id="7" name="Gráfico 6" descr="Insignia con relleno sólido">
            <a:extLst>
              <a:ext uri="{FF2B5EF4-FFF2-40B4-BE49-F238E27FC236}">
                <a16:creationId xmlns:a16="http://schemas.microsoft.com/office/drawing/2014/main" id="{A428B6B1-3892-B3C5-EB17-5E0C61C80A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9697" y="833691"/>
            <a:ext cx="914400" cy="914400"/>
          </a:xfrm>
          <a:prstGeom prst="rect">
            <a:avLst/>
          </a:prstGeom>
        </p:spPr>
      </p:pic>
      <p:sp>
        <p:nvSpPr>
          <p:cNvPr id="9" name="CuadroTexto 8">
            <a:extLst>
              <a:ext uri="{FF2B5EF4-FFF2-40B4-BE49-F238E27FC236}">
                <a16:creationId xmlns:a16="http://schemas.microsoft.com/office/drawing/2014/main" id="{B4A872EE-6147-2C52-FFBC-74038D9D54C4}"/>
              </a:ext>
            </a:extLst>
          </p:cNvPr>
          <p:cNvSpPr txBox="1"/>
          <p:nvPr/>
        </p:nvSpPr>
        <p:spPr>
          <a:xfrm>
            <a:off x="401147" y="2388116"/>
            <a:ext cx="4583150" cy="307777"/>
          </a:xfrm>
          <a:prstGeom prst="rect">
            <a:avLst/>
          </a:prstGeom>
          <a:noFill/>
        </p:spPr>
        <p:txBody>
          <a:bodyPr wrap="square">
            <a:spAutoFit/>
          </a:bodyPr>
          <a:lstStyle/>
          <a:p>
            <a:r>
              <a:rPr lang="es-MX" sz="1400" dirty="0">
                <a:latin typeface="Arial Nova" panose="020B0504020202020204" pitchFamily="34" charset="0"/>
              </a:rPr>
              <a:t>Ejemplo: Forma corta de redactar un Objetivo </a:t>
            </a:r>
          </a:p>
        </p:txBody>
      </p:sp>
      <p:sp>
        <p:nvSpPr>
          <p:cNvPr id="10" name="CuadroTexto 9">
            <a:extLst>
              <a:ext uri="{FF2B5EF4-FFF2-40B4-BE49-F238E27FC236}">
                <a16:creationId xmlns:a16="http://schemas.microsoft.com/office/drawing/2014/main" id="{576273E1-92E5-7242-F88E-C4D209B9F9C5}"/>
              </a:ext>
            </a:extLst>
          </p:cNvPr>
          <p:cNvSpPr txBox="1"/>
          <p:nvPr/>
        </p:nvSpPr>
        <p:spPr>
          <a:xfrm>
            <a:off x="370780" y="3125862"/>
            <a:ext cx="3372315" cy="954107"/>
          </a:xfrm>
          <a:prstGeom prst="rect">
            <a:avLst/>
          </a:prstGeom>
          <a:noFill/>
        </p:spPr>
        <p:txBody>
          <a:bodyPr wrap="square">
            <a:spAutoFit/>
          </a:bodyPr>
          <a:lstStyle/>
          <a:p>
            <a:pPr algn="l" fontAlgn="base">
              <a:buFont typeface="+mj-lt"/>
              <a:buAutoNum type="arabicPeriod"/>
            </a:pPr>
            <a:r>
              <a:rPr lang="es-ES" sz="1400" i="0" dirty="0">
                <a:effectLst/>
                <a:latin typeface="Arial Nova" panose="020B0504020202020204" pitchFamily="34" charset="0"/>
              </a:rPr>
              <a:t>Verbo en infinitivo (Qué)</a:t>
            </a:r>
          </a:p>
          <a:p>
            <a:pPr algn="l" fontAlgn="base">
              <a:buFont typeface="+mj-lt"/>
              <a:buAutoNum type="arabicPeriod"/>
            </a:pPr>
            <a:r>
              <a:rPr lang="es-ES" sz="1400" i="0" dirty="0">
                <a:effectLst/>
                <a:latin typeface="Arial Nova" panose="020B0504020202020204" pitchFamily="34" charset="0"/>
              </a:rPr>
              <a:t>Objeto de conocimiento (Cómo)</a:t>
            </a:r>
          </a:p>
          <a:p>
            <a:pPr algn="l" fontAlgn="base">
              <a:buFont typeface="+mj-lt"/>
              <a:buAutoNum type="arabicPeriod"/>
            </a:pPr>
            <a:r>
              <a:rPr lang="es-ES" sz="1400" i="0" dirty="0">
                <a:effectLst/>
                <a:latin typeface="Arial Nova" panose="020B0504020202020204" pitchFamily="34" charset="0"/>
              </a:rPr>
              <a:t>Complemento (Con qué)</a:t>
            </a:r>
          </a:p>
          <a:p>
            <a:pPr algn="l" fontAlgn="base">
              <a:buFont typeface="+mj-lt"/>
              <a:buAutoNum type="arabicPeriod"/>
            </a:pPr>
            <a:r>
              <a:rPr lang="es-ES" sz="1400" i="0" dirty="0">
                <a:effectLst/>
                <a:latin typeface="Arial Nova" panose="020B0504020202020204" pitchFamily="34" charset="0"/>
              </a:rPr>
              <a:t>Condición (Para qué)</a:t>
            </a:r>
          </a:p>
        </p:txBody>
      </p:sp>
      <p:graphicFrame>
        <p:nvGraphicFramePr>
          <p:cNvPr id="11" name="Tabla 10">
            <a:extLst>
              <a:ext uri="{FF2B5EF4-FFF2-40B4-BE49-F238E27FC236}">
                <a16:creationId xmlns:a16="http://schemas.microsoft.com/office/drawing/2014/main" id="{64DC6B00-7081-6290-BA50-4502F2153E98}"/>
              </a:ext>
            </a:extLst>
          </p:cNvPr>
          <p:cNvGraphicFramePr>
            <a:graphicFrameLocks noGrp="1"/>
          </p:cNvGraphicFramePr>
          <p:nvPr>
            <p:extLst>
              <p:ext uri="{D42A27DB-BD31-4B8C-83A1-F6EECF244321}">
                <p14:modId xmlns:p14="http://schemas.microsoft.com/office/powerpoint/2010/main" val="3228626589"/>
              </p:ext>
            </p:extLst>
          </p:nvPr>
        </p:nvGraphicFramePr>
        <p:xfrm>
          <a:off x="3360234" y="2894256"/>
          <a:ext cx="5551228" cy="1417320"/>
        </p:xfrm>
        <a:graphic>
          <a:graphicData uri="http://schemas.openxmlformats.org/drawingml/2006/table">
            <a:tbl>
              <a:tblPr firstRow="1" bandRow="1">
                <a:tableStyleId>{5C22544A-7EE6-4342-B048-85BDC9FD1C3A}</a:tableStyleId>
              </a:tblPr>
              <a:tblGrid>
                <a:gridCol w="1055649">
                  <a:extLst>
                    <a:ext uri="{9D8B030D-6E8A-4147-A177-3AD203B41FA5}">
                      <a16:colId xmlns:a16="http://schemas.microsoft.com/office/drawing/2014/main" val="1755791682"/>
                    </a:ext>
                  </a:extLst>
                </a:gridCol>
                <a:gridCol w="1858537">
                  <a:extLst>
                    <a:ext uri="{9D8B030D-6E8A-4147-A177-3AD203B41FA5}">
                      <a16:colId xmlns:a16="http://schemas.microsoft.com/office/drawing/2014/main" val="3912894262"/>
                    </a:ext>
                  </a:extLst>
                </a:gridCol>
                <a:gridCol w="1457092">
                  <a:extLst>
                    <a:ext uri="{9D8B030D-6E8A-4147-A177-3AD203B41FA5}">
                      <a16:colId xmlns:a16="http://schemas.microsoft.com/office/drawing/2014/main" val="3707359411"/>
                    </a:ext>
                  </a:extLst>
                </a:gridCol>
                <a:gridCol w="1179950">
                  <a:extLst>
                    <a:ext uri="{9D8B030D-6E8A-4147-A177-3AD203B41FA5}">
                      <a16:colId xmlns:a16="http://schemas.microsoft.com/office/drawing/2014/main" val="3407634147"/>
                    </a:ext>
                  </a:extLst>
                </a:gridCol>
              </a:tblGrid>
              <a:tr h="370840">
                <a:tc>
                  <a:txBody>
                    <a:bodyPr/>
                    <a:lstStyle/>
                    <a:p>
                      <a:pPr algn="ctr"/>
                      <a:r>
                        <a:rPr lang="en-US" dirty="0"/>
                        <a:t>Verbo </a:t>
                      </a:r>
                      <a:r>
                        <a:rPr lang="en-US" dirty="0" err="1"/>
                        <a:t>operativo</a:t>
                      </a:r>
                      <a:endParaRPr lang="es-MX" dirty="0"/>
                    </a:p>
                  </a:txBody>
                  <a:tcPr anchor="ctr"/>
                </a:tc>
                <a:tc>
                  <a:txBody>
                    <a:bodyPr/>
                    <a:lstStyle/>
                    <a:p>
                      <a:pPr algn="ctr"/>
                      <a:r>
                        <a:rPr lang="en-US" dirty="0" err="1"/>
                        <a:t>Contenido</a:t>
                      </a:r>
                      <a:endParaRPr lang="es-MX" dirty="0"/>
                    </a:p>
                  </a:txBody>
                  <a:tcPr anchor="ctr"/>
                </a:tc>
                <a:tc>
                  <a:txBody>
                    <a:bodyPr/>
                    <a:lstStyle/>
                    <a:p>
                      <a:pPr algn="ctr"/>
                      <a:r>
                        <a:rPr lang="en-US" dirty="0"/>
                        <a:t>Nivel de </a:t>
                      </a:r>
                      <a:r>
                        <a:rPr lang="en-US" dirty="0" err="1"/>
                        <a:t>exigencia</a:t>
                      </a:r>
                      <a:endParaRPr lang="es-MX" dirty="0"/>
                    </a:p>
                  </a:txBody>
                  <a:tcPr anchor="ctr"/>
                </a:tc>
                <a:tc>
                  <a:txBody>
                    <a:bodyPr/>
                    <a:lstStyle/>
                    <a:p>
                      <a:pPr algn="ctr"/>
                      <a:r>
                        <a:rPr lang="en-US" dirty="0" err="1"/>
                        <a:t>Contexto</a:t>
                      </a:r>
                      <a:endParaRPr lang="es-MX" dirty="0"/>
                    </a:p>
                  </a:txBody>
                  <a:tcPr anchor="ctr"/>
                </a:tc>
                <a:extLst>
                  <a:ext uri="{0D108BD9-81ED-4DB2-BD59-A6C34878D82A}">
                    <a16:rowId xmlns:a16="http://schemas.microsoft.com/office/drawing/2014/main" val="2250254974"/>
                  </a:ext>
                </a:extLst>
              </a:tr>
              <a:tr h="370840">
                <a:tc>
                  <a:txBody>
                    <a:bodyPr/>
                    <a:lstStyle/>
                    <a:p>
                      <a:r>
                        <a:rPr lang="en-US" dirty="0" err="1"/>
                        <a:t>Analizar</a:t>
                      </a:r>
                      <a:endParaRPr lang="es-MX" dirty="0"/>
                    </a:p>
                  </a:txBody>
                  <a:tcPr/>
                </a:tc>
                <a:tc>
                  <a:txBody>
                    <a:bodyPr/>
                    <a:lstStyle/>
                    <a:p>
                      <a:r>
                        <a:rPr lang="en-US" dirty="0"/>
                        <a:t>El </a:t>
                      </a:r>
                      <a:r>
                        <a:rPr lang="en-US" dirty="0" err="1"/>
                        <a:t>impacto</a:t>
                      </a:r>
                      <a:r>
                        <a:rPr lang="en-US" dirty="0"/>
                        <a:t> </a:t>
                      </a:r>
                      <a:r>
                        <a:rPr lang="en-US" dirty="0" err="1"/>
                        <a:t>ambiental</a:t>
                      </a:r>
                      <a:r>
                        <a:rPr lang="en-US" dirty="0"/>
                        <a:t> de </a:t>
                      </a:r>
                      <a:r>
                        <a:rPr lang="en-US" dirty="0" err="1"/>
                        <a:t>los</a:t>
                      </a:r>
                      <a:r>
                        <a:rPr lang="en-US" dirty="0"/>
                        <a:t> </a:t>
                      </a:r>
                      <a:r>
                        <a:rPr lang="en-US" dirty="0" err="1"/>
                        <a:t>procesos</a:t>
                      </a:r>
                      <a:r>
                        <a:rPr lang="en-US" dirty="0"/>
                        <a:t> de </a:t>
                      </a:r>
                      <a:r>
                        <a:rPr lang="en-US" dirty="0" err="1"/>
                        <a:t>obtenci</a:t>
                      </a:r>
                      <a:r>
                        <a:rPr lang="es-MX" dirty="0" err="1"/>
                        <a:t>ón</a:t>
                      </a:r>
                      <a:r>
                        <a:rPr lang="es-MX" dirty="0"/>
                        <a:t> y consumo de energía eléctrica</a:t>
                      </a:r>
                    </a:p>
                  </a:txBody>
                  <a:tcPr/>
                </a:tc>
                <a:tc>
                  <a:txBody>
                    <a:bodyPr/>
                    <a:lstStyle/>
                    <a:p>
                      <a:r>
                        <a:rPr lang="es-MX" dirty="0"/>
                        <a:t>De manera atenta y reflexiva</a:t>
                      </a:r>
                    </a:p>
                  </a:txBody>
                  <a:tcPr/>
                </a:tc>
                <a:tc>
                  <a:txBody>
                    <a:bodyPr/>
                    <a:lstStyle/>
                    <a:p>
                      <a:r>
                        <a:rPr lang="es-MX" dirty="0"/>
                        <a:t>En equipo</a:t>
                      </a:r>
                    </a:p>
                  </a:txBody>
                  <a:tcPr/>
                </a:tc>
                <a:extLst>
                  <a:ext uri="{0D108BD9-81ED-4DB2-BD59-A6C34878D82A}">
                    <a16:rowId xmlns:a16="http://schemas.microsoft.com/office/drawing/2014/main" val="2599572309"/>
                  </a:ext>
                </a:extLst>
              </a:tr>
            </a:tbl>
          </a:graphicData>
        </a:graphic>
      </p:graphicFrame>
    </p:spTree>
    <p:extLst>
      <p:ext uri="{BB962C8B-B14F-4D97-AF65-F5344CB8AC3E}">
        <p14:creationId xmlns:p14="http://schemas.microsoft.com/office/powerpoint/2010/main" val="15785409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09FC791-4C2C-1BA5-F89A-23E3D5BEA221}"/>
              </a:ext>
            </a:extLst>
          </p:cNvPr>
          <p:cNvSpPr txBox="1"/>
          <p:nvPr/>
        </p:nvSpPr>
        <p:spPr>
          <a:xfrm>
            <a:off x="1607633" y="3357927"/>
            <a:ext cx="7082884" cy="456087"/>
          </a:xfrm>
          <a:prstGeom prst="rect">
            <a:avLst/>
          </a:prstGeom>
          <a:noFill/>
        </p:spPr>
        <p:txBody>
          <a:bodyPr wrap="square">
            <a:spAutoFit/>
          </a:bodyPr>
          <a:lstStyle/>
          <a:p>
            <a:pPr algn="just" fontAlgn="base">
              <a:lnSpc>
                <a:spcPct val="150000"/>
              </a:lnSpc>
            </a:pPr>
            <a:r>
              <a:rPr lang="es-ES" sz="1800" b="0" i="0" dirty="0">
                <a:effectLst/>
                <a:latin typeface="Arial Nova" panose="020B0504020202020204" pitchFamily="34" charset="0"/>
              </a:rPr>
              <a:t>Finalmente incluye la finalidad o lo que esperas con todo lo anterior.</a:t>
            </a:r>
          </a:p>
        </p:txBody>
      </p:sp>
      <p:sp>
        <p:nvSpPr>
          <p:cNvPr id="5" name="CuadroTexto 4">
            <a:extLst>
              <a:ext uri="{FF2B5EF4-FFF2-40B4-BE49-F238E27FC236}">
                <a16:creationId xmlns:a16="http://schemas.microsoft.com/office/drawing/2014/main" id="{74ADEB98-4B21-FD13-AD03-00733D60DECF}"/>
              </a:ext>
            </a:extLst>
          </p:cNvPr>
          <p:cNvSpPr txBox="1"/>
          <p:nvPr/>
        </p:nvSpPr>
        <p:spPr>
          <a:xfrm>
            <a:off x="1280531" y="1579382"/>
            <a:ext cx="7409986" cy="456087"/>
          </a:xfrm>
          <a:prstGeom prst="rect">
            <a:avLst/>
          </a:prstGeom>
          <a:noFill/>
        </p:spPr>
        <p:txBody>
          <a:bodyPr wrap="square">
            <a:spAutoFit/>
          </a:bodyPr>
          <a:lstStyle/>
          <a:p>
            <a:pPr algn="just" fontAlgn="base">
              <a:lnSpc>
                <a:spcPct val="150000"/>
              </a:lnSpc>
            </a:pPr>
            <a:r>
              <a:rPr lang="es-ES" sz="1800" b="0" i="0" dirty="0">
                <a:effectLst/>
                <a:latin typeface="Arial Nova" panose="020B0504020202020204" pitchFamily="34" charset="0"/>
              </a:rPr>
              <a:t>Indica través de qué, cómo o mediante qué van a realizar la acción.</a:t>
            </a:r>
          </a:p>
        </p:txBody>
      </p:sp>
      <p:pic>
        <p:nvPicPr>
          <p:cNvPr id="7" name="Gráfico 6" descr="Insignia 4 con relleno sólido">
            <a:extLst>
              <a:ext uri="{FF2B5EF4-FFF2-40B4-BE49-F238E27FC236}">
                <a16:creationId xmlns:a16="http://schemas.microsoft.com/office/drawing/2014/main" id="{673AF0C7-5562-96EC-D256-FA3375235A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3233" y="3128770"/>
            <a:ext cx="914400" cy="914400"/>
          </a:xfrm>
          <a:prstGeom prst="rect">
            <a:avLst/>
          </a:prstGeom>
        </p:spPr>
      </p:pic>
      <p:pic>
        <p:nvPicPr>
          <p:cNvPr id="9" name="Gráfico 8" descr="Insignia 3 con relleno sólido">
            <a:extLst>
              <a:ext uri="{FF2B5EF4-FFF2-40B4-BE49-F238E27FC236}">
                <a16:creationId xmlns:a16="http://schemas.microsoft.com/office/drawing/2014/main" id="{8324953F-ED0E-2756-B133-3BFC793A08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6131" y="1415212"/>
            <a:ext cx="914400" cy="914400"/>
          </a:xfrm>
          <a:prstGeom prst="rect">
            <a:avLst/>
          </a:prstGeom>
        </p:spPr>
      </p:pic>
      <p:sp>
        <p:nvSpPr>
          <p:cNvPr id="10" name="标题 4">
            <a:extLst>
              <a:ext uri="{FF2B5EF4-FFF2-40B4-BE49-F238E27FC236}">
                <a16:creationId xmlns:a16="http://schemas.microsoft.com/office/drawing/2014/main" id="{37642417-8013-8DFC-84E2-A5A903F03C00}"/>
              </a:ext>
            </a:extLst>
          </p:cNvPr>
          <p:cNvSpPr txBox="1">
            <a:spLocks/>
          </p:cNvSpPr>
          <p:nvPr/>
        </p:nvSpPr>
        <p:spPr>
          <a:xfrm>
            <a:off x="170688" y="141288"/>
            <a:ext cx="7144814" cy="519112"/>
          </a:xfrm>
          <a:prstGeom prst="rect">
            <a:avLst/>
          </a:prstGeom>
          <a:solidFill>
            <a:srgbClr val="3C4856"/>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s-ES" altLang="zh-CN" sz="2800" dirty="0">
                <a:solidFill>
                  <a:schemeClr val="bg1"/>
                </a:solidFill>
                <a:latin typeface="Arial Nova" panose="020B0504020202020204" pitchFamily="34" charset="0"/>
              </a:rPr>
              <a:t>¿Cómo redactar objetivos de aprendizaje?</a:t>
            </a:r>
            <a:endParaRPr lang="es-MX" altLang="zh-CN" sz="2800"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23387323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Características de los objetivos</a:t>
            </a:r>
            <a:endParaRPr lang="zh-CN" altLang="en-US" sz="2800" dirty="0">
              <a:solidFill>
                <a:schemeClr val="bg1"/>
              </a:solidFill>
              <a:latin typeface="Arial Nova" panose="020B0504020202020204" pitchFamily="34" charset="0"/>
            </a:endParaRPr>
          </a:p>
        </p:txBody>
      </p:sp>
      <p:sp>
        <p:nvSpPr>
          <p:cNvPr id="2" name="Marcador de contenido 2">
            <a:extLst>
              <a:ext uri="{FF2B5EF4-FFF2-40B4-BE49-F238E27FC236}">
                <a16:creationId xmlns:a16="http://schemas.microsoft.com/office/drawing/2014/main" id="{4EDC75C7-BC7E-3EB4-279E-709292FB0A09}"/>
              </a:ext>
            </a:extLst>
          </p:cNvPr>
          <p:cNvSpPr txBox="1">
            <a:spLocks/>
          </p:cNvSpPr>
          <p:nvPr/>
        </p:nvSpPr>
        <p:spPr>
          <a:xfrm>
            <a:off x="810322" y="855919"/>
            <a:ext cx="7850458" cy="3960439"/>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s-MX" sz="1800" dirty="0">
                <a:latin typeface="Arial Nova" panose="020B0504020202020204" pitchFamily="34" charset="0"/>
                <a:cs typeface="Arial" panose="020B0604020202020204" pitchFamily="34" charset="0"/>
              </a:rPr>
              <a:t>Debe tener un único objetivo general</a:t>
            </a:r>
          </a:p>
          <a:p>
            <a:pPr>
              <a:lnSpc>
                <a:spcPct val="150000"/>
              </a:lnSpc>
            </a:pPr>
            <a:r>
              <a:rPr lang="es-MX" sz="1800" dirty="0">
                <a:latin typeface="Arial Nova" panose="020B0504020202020204" pitchFamily="34" charset="0"/>
                <a:cs typeface="Arial" panose="020B0604020202020204" pitchFamily="34" charset="0"/>
              </a:rPr>
              <a:t>Puede tener un mínimo de tres objetivos específicos. </a:t>
            </a:r>
          </a:p>
          <a:p>
            <a:pPr>
              <a:lnSpc>
                <a:spcPct val="150000"/>
              </a:lnSpc>
            </a:pPr>
            <a:r>
              <a:rPr lang="es-MX" sz="1800" dirty="0">
                <a:latin typeface="Arial Nova" panose="020B0504020202020204" pitchFamily="34" charset="0"/>
                <a:cs typeface="Arial" panose="020B0604020202020204" pitchFamily="34" charset="0"/>
              </a:rPr>
              <a:t>Deben ser consistentes con el problema</a:t>
            </a:r>
          </a:p>
          <a:p>
            <a:pPr>
              <a:lnSpc>
                <a:spcPct val="150000"/>
              </a:lnSpc>
            </a:pPr>
            <a:r>
              <a:rPr lang="es-MX" sz="1800" dirty="0">
                <a:latin typeface="Arial Nova" panose="020B0504020202020204" pitchFamily="34" charset="0"/>
                <a:cs typeface="Arial" panose="020B0604020202020204" pitchFamily="34" charset="0"/>
              </a:rPr>
              <a:t>Los objetivos son inherentes a la definición y delimitación del problema; es decir, se desprenden al precisar el estudio. </a:t>
            </a:r>
          </a:p>
          <a:p>
            <a:pPr>
              <a:lnSpc>
                <a:spcPct val="150000"/>
              </a:lnSpc>
            </a:pPr>
            <a:r>
              <a:rPr lang="es-MX" sz="1800" dirty="0">
                <a:latin typeface="Arial Nova" panose="020B0504020202020204" pitchFamily="34" charset="0"/>
                <a:cs typeface="Arial" panose="020B0604020202020204" pitchFamily="34" charset="0"/>
              </a:rPr>
              <a:t>Los objetivos de investigación se construyen tomando como base la operatividad y el alcance de la investigación.</a:t>
            </a:r>
          </a:p>
          <a:p>
            <a:pPr>
              <a:lnSpc>
                <a:spcPct val="150000"/>
              </a:lnSpc>
            </a:pPr>
            <a:r>
              <a:rPr lang="es-MX" sz="1800" dirty="0">
                <a:latin typeface="Arial Nova" panose="020B0504020202020204" pitchFamily="34" charset="0"/>
                <a:cs typeface="Arial" panose="020B0604020202020204" pitchFamily="34" charset="0"/>
              </a:rPr>
              <a:t>Se expresa una acción a llevar a cabo.</a:t>
            </a:r>
          </a:p>
        </p:txBody>
      </p:sp>
    </p:spTree>
    <p:extLst>
      <p:ext uri="{BB962C8B-B14F-4D97-AF65-F5344CB8AC3E}">
        <p14:creationId xmlns:p14="http://schemas.microsoft.com/office/powerpoint/2010/main" val="18483785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ES" altLang="zh-CN" sz="2800" dirty="0">
                <a:solidFill>
                  <a:schemeClr val="bg1"/>
                </a:solidFill>
                <a:latin typeface="Arial Nova" panose="020B0504020202020204" pitchFamily="34" charset="0"/>
              </a:rPr>
              <a:t>Requisitos para plantear los objetivos:</a:t>
            </a:r>
            <a:endParaRPr lang="zh-CN" altLang="en-US" sz="2800" dirty="0">
              <a:solidFill>
                <a:schemeClr val="bg1"/>
              </a:solidFill>
              <a:latin typeface="Arial Nova" panose="020B0504020202020204" pitchFamily="34" charset="0"/>
            </a:endParaRPr>
          </a:p>
        </p:txBody>
      </p:sp>
      <p:sp>
        <p:nvSpPr>
          <p:cNvPr id="2" name="Marcador de contenido 2">
            <a:extLst>
              <a:ext uri="{FF2B5EF4-FFF2-40B4-BE49-F238E27FC236}">
                <a16:creationId xmlns:a16="http://schemas.microsoft.com/office/drawing/2014/main" id="{E6AA1DD8-B6BF-5931-6EDD-97A5A98156E1}"/>
              </a:ext>
            </a:extLst>
          </p:cNvPr>
          <p:cNvSpPr txBox="1">
            <a:spLocks/>
          </p:cNvSpPr>
          <p:nvPr/>
        </p:nvSpPr>
        <p:spPr>
          <a:xfrm>
            <a:off x="624468" y="1077951"/>
            <a:ext cx="8153400" cy="413472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buFont typeface="Wingdings" panose="05000000000000000000" pitchFamily="2" charset="2"/>
              <a:buChar char="ü"/>
            </a:pPr>
            <a:r>
              <a:rPr lang="es-MX" sz="1600">
                <a:latin typeface="Arial Nova" panose="020B0504020202020204" pitchFamily="34" charset="0"/>
              </a:rPr>
              <a:t>Enfocarse a la solución del problema.</a:t>
            </a:r>
          </a:p>
          <a:p>
            <a:pPr>
              <a:lnSpc>
                <a:spcPct val="100000"/>
              </a:lnSpc>
              <a:buFont typeface="Wingdings" panose="05000000000000000000" pitchFamily="2" charset="2"/>
              <a:buChar char="ü"/>
            </a:pPr>
            <a:r>
              <a:rPr lang="es-MX" sz="1600">
                <a:latin typeface="Arial Nova" panose="020B0504020202020204" pitchFamily="34" charset="0"/>
              </a:rPr>
              <a:t>Ser realistas.</a:t>
            </a:r>
          </a:p>
          <a:p>
            <a:pPr>
              <a:lnSpc>
                <a:spcPct val="100000"/>
              </a:lnSpc>
              <a:buFont typeface="Wingdings" panose="05000000000000000000" pitchFamily="2" charset="2"/>
              <a:buChar char="ü"/>
            </a:pPr>
            <a:r>
              <a:rPr lang="es-MX" sz="1600">
                <a:latin typeface="Arial Nova" panose="020B0504020202020204" pitchFamily="34" charset="0"/>
              </a:rPr>
              <a:t>Ser medibles.</a:t>
            </a:r>
          </a:p>
          <a:p>
            <a:pPr>
              <a:lnSpc>
                <a:spcPct val="100000"/>
              </a:lnSpc>
              <a:buFont typeface="Wingdings" panose="05000000000000000000" pitchFamily="2" charset="2"/>
              <a:buChar char="ü"/>
            </a:pPr>
            <a:r>
              <a:rPr lang="es-MX" sz="1600">
                <a:latin typeface="Arial Nova" panose="020B0504020202020204" pitchFamily="34" charset="0"/>
              </a:rPr>
              <a:t>Ser congruentes.</a:t>
            </a:r>
          </a:p>
          <a:p>
            <a:pPr>
              <a:lnSpc>
                <a:spcPct val="100000"/>
              </a:lnSpc>
              <a:buFont typeface="Wingdings" panose="05000000000000000000" pitchFamily="2" charset="2"/>
              <a:buChar char="ü"/>
            </a:pPr>
            <a:r>
              <a:rPr lang="es-MX" sz="1600">
                <a:latin typeface="Arial Nova" panose="020B0504020202020204" pitchFamily="34" charset="0"/>
              </a:rPr>
              <a:t>Ser importantes.</a:t>
            </a:r>
          </a:p>
          <a:p>
            <a:pPr>
              <a:lnSpc>
                <a:spcPct val="100000"/>
              </a:lnSpc>
              <a:buFont typeface="Wingdings" panose="05000000000000000000" pitchFamily="2" charset="2"/>
              <a:buChar char="ü"/>
            </a:pPr>
            <a:r>
              <a:rPr lang="es-MX" sz="1600">
                <a:latin typeface="Arial Nova" panose="020B0504020202020204" pitchFamily="34" charset="0"/>
              </a:rPr>
              <a:t>Redactarse evitando palabras subjetivas.</a:t>
            </a:r>
          </a:p>
          <a:p>
            <a:pPr>
              <a:lnSpc>
                <a:spcPct val="100000"/>
              </a:lnSpc>
              <a:buFont typeface="Wingdings" panose="05000000000000000000" pitchFamily="2" charset="2"/>
              <a:buChar char="ü"/>
            </a:pPr>
            <a:r>
              <a:rPr lang="es-MX" sz="1600">
                <a:latin typeface="Arial Nova" panose="020B0504020202020204" pitchFamily="34" charset="0"/>
              </a:rPr>
              <a:t>Precisar los factores existentes que lleva a investigar.</a:t>
            </a:r>
          </a:p>
          <a:p>
            <a:pPr>
              <a:lnSpc>
                <a:spcPct val="100000"/>
              </a:lnSpc>
              <a:buFont typeface="Wingdings" panose="05000000000000000000" pitchFamily="2" charset="2"/>
              <a:buChar char="ü"/>
            </a:pPr>
            <a:r>
              <a:rPr lang="es-MX" sz="1600">
                <a:latin typeface="Arial Nova" panose="020B0504020202020204" pitchFamily="34" charset="0"/>
              </a:rPr>
              <a:t>Enfatizar la importancia de mejorar la organización.</a:t>
            </a:r>
          </a:p>
          <a:p>
            <a:pPr>
              <a:lnSpc>
                <a:spcPct val="100000"/>
              </a:lnSpc>
              <a:buFont typeface="Wingdings" panose="05000000000000000000" pitchFamily="2" charset="2"/>
              <a:buChar char="ü"/>
            </a:pPr>
            <a:r>
              <a:rPr lang="es-MX" sz="1600">
                <a:latin typeface="Arial Nova" panose="020B0504020202020204" pitchFamily="34" charset="0"/>
              </a:rPr>
              <a:t>Para construir los objetivos deben considerarse las siguientes interrogantes (los que sean necesarios y en el orden más conveniente):Quién, Qué, Cómo, Cuándo y Dónde</a:t>
            </a:r>
            <a:endParaRPr lang="es-MX" sz="1600" dirty="0">
              <a:latin typeface="Arial Nova" panose="020B0504020202020204" pitchFamily="34" charset="0"/>
            </a:endParaRPr>
          </a:p>
        </p:txBody>
      </p:sp>
    </p:spTree>
    <p:extLst>
      <p:ext uri="{BB962C8B-B14F-4D97-AF65-F5344CB8AC3E}">
        <p14:creationId xmlns:p14="http://schemas.microsoft.com/office/powerpoint/2010/main" val="25235326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HIPÓTESIS</a:t>
            </a:r>
            <a:endParaRPr lang="zh-CN" altLang="en-US" sz="2800" dirty="0">
              <a:solidFill>
                <a:schemeClr val="bg1"/>
              </a:solidFill>
              <a:latin typeface="Arial Nova" panose="020B0504020202020204" pitchFamily="34" charset="0"/>
            </a:endParaRPr>
          </a:p>
        </p:txBody>
      </p:sp>
      <p:sp>
        <p:nvSpPr>
          <p:cNvPr id="3" name="CuadroTexto 2">
            <a:extLst>
              <a:ext uri="{FF2B5EF4-FFF2-40B4-BE49-F238E27FC236}">
                <a16:creationId xmlns:a16="http://schemas.microsoft.com/office/drawing/2014/main" id="{8ED2F4BE-F97C-5D34-CD17-4505BC10FA54}"/>
              </a:ext>
            </a:extLst>
          </p:cNvPr>
          <p:cNvSpPr txBox="1"/>
          <p:nvPr/>
        </p:nvSpPr>
        <p:spPr>
          <a:xfrm>
            <a:off x="395868" y="971312"/>
            <a:ext cx="8539975" cy="1345048"/>
          </a:xfrm>
          <a:prstGeom prst="rect">
            <a:avLst/>
          </a:prstGeom>
          <a:noFill/>
        </p:spPr>
        <p:txBody>
          <a:bodyPr wrap="square">
            <a:spAutoFit/>
          </a:bodyPr>
          <a:lstStyle/>
          <a:p>
            <a:pPr algn="just">
              <a:lnSpc>
                <a:spcPct val="150000"/>
              </a:lnSpc>
            </a:pPr>
            <a:r>
              <a:rPr lang="es-MX" sz="1400" dirty="0">
                <a:latin typeface="Arial" panose="020B0604020202020204" pitchFamily="34" charset="0"/>
                <a:cs typeface="Arial" panose="020B0604020202020204" pitchFamily="34" charset="0"/>
              </a:rPr>
              <a:t>Las hipótesis son suposiciones o predicciones que se hacen sobre los resultados de investigación. Se consideran guías que permiten orientar el trabajo a la consecución de un objetivo o conclusión determinada, estas se derivan del análisis del problema o fenómeno a investigar y toman en cuenta la teoría propuesta para la tesis.</a:t>
            </a:r>
          </a:p>
        </p:txBody>
      </p:sp>
      <p:sp>
        <p:nvSpPr>
          <p:cNvPr id="6" name="CuadroTexto 5">
            <a:extLst>
              <a:ext uri="{FF2B5EF4-FFF2-40B4-BE49-F238E27FC236}">
                <a16:creationId xmlns:a16="http://schemas.microsoft.com/office/drawing/2014/main" id="{5BCD1223-0F92-4279-46E4-BA992E367262}"/>
              </a:ext>
            </a:extLst>
          </p:cNvPr>
          <p:cNvSpPr txBox="1"/>
          <p:nvPr/>
        </p:nvSpPr>
        <p:spPr>
          <a:xfrm>
            <a:off x="514816" y="2627272"/>
            <a:ext cx="4583150" cy="1667892"/>
          </a:xfrm>
          <a:custGeom>
            <a:avLst/>
            <a:gdLst>
              <a:gd name="connsiteX0" fmla="*/ 0 w 4583150"/>
              <a:gd name="connsiteY0" fmla="*/ 0 h 1667892"/>
              <a:gd name="connsiteX1" fmla="*/ 4583150 w 4583150"/>
              <a:gd name="connsiteY1" fmla="*/ 0 h 1667892"/>
              <a:gd name="connsiteX2" fmla="*/ 4583150 w 4583150"/>
              <a:gd name="connsiteY2" fmla="*/ 1667892 h 1667892"/>
              <a:gd name="connsiteX3" fmla="*/ 0 w 4583150"/>
              <a:gd name="connsiteY3" fmla="*/ 1667892 h 1667892"/>
              <a:gd name="connsiteX4" fmla="*/ 0 w 4583150"/>
              <a:gd name="connsiteY4" fmla="*/ 0 h 166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3150" h="1667892" fill="none" extrusionOk="0">
                <a:moveTo>
                  <a:pt x="0" y="0"/>
                </a:moveTo>
                <a:cubicBezTo>
                  <a:pt x="1452457" y="36920"/>
                  <a:pt x="2848395" y="-108580"/>
                  <a:pt x="4583150" y="0"/>
                </a:cubicBezTo>
                <a:cubicBezTo>
                  <a:pt x="4646482" y="732625"/>
                  <a:pt x="4604392" y="1325301"/>
                  <a:pt x="4583150" y="1667892"/>
                </a:cubicBezTo>
                <a:cubicBezTo>
                  <a:pt x="3369910" y="1758516"/>
                  <a:pt x="2254793" y="1597618"/>
                  <a:pt x="0" y="1667892"/>
                </a:cubicBezTo>
                <a:cubicBezTo>
                  <a:pt x="-51531" y="997670"/>
                  <a:pt x="-82751" y="202631"/>
                  <a:pt x="0" y="0"/>
                </a:cubicBezTo>
                <a:close/>
              </a:path>
              <a:path w="4583150" h="1667892" stroke="0" extrusionOk="0">
                <a:moveTo>
                  <a:pt x="0" y="0"/>
                </a:moveTo>
                <a:cubicBezTo>
                  <a:pt x="2009281" y="-55072"/>
                  <a:pt x="4108601" y="-96967"/>
                  <a:pt x="4583150" y="0"/>
                </a:cubicBezTo>
                <a:cubicBezTo>
                  <a:pt x="4724459" y="703457"/>
                  <a:pt x="4509946" y="1415533"/>
                  <a:pt x="4583150" y="1667892"/>
                </a:cubicBezTo>
                <a:cubicBezTo>
                  <a:pt x="3220677" y="1534462"/>
                  <a:pt x="1267592" y="1771889"/>
                  <a:pt x="0" y="1667892"/>
                </a:cubicBezTo>
                <a:cubicBezTo>
                  <a:pt x="-2457" y="859404"/>
                  <a:pt x="-35062" y="422200"/>
                  <a:pt x="0" y="0"/>
                </a:cubicBezTo>
                <a:close/>
              </a:path>
            </a:pathLst>
          </a:custGeom>
          <a:solidFill>
            <a:srgbClr val="FFCCFF"/>
          </a:solidFill>
          <a:ln>
            <a:solidFill>
              <a:schemeClr val="tx1"/>
            </a:solidFill>
            <a:extLst>
              <a:ext uri="{C807C97D-BFC1-408E-A445-0C87EB9F89A2}">
                <ask:lineSketchStyleProps xmlns:ask="http://schemas.microsoft.com/office/drawing/2018/sketchyshapes" sd="3151439135">
                  <a:prstGeom prst="rect">
                    <a:avLst/>
                  </a:prstGeom>
                  <ask:type>
                    <ask:lineSketchCurved/>
                  </ask:type>
                </ask:lineSketchStyleProps>
              </a:ext>
            </a:extLst>
          </a:ln>
        </p:spPr>
        <p:txBody>
          <a:bodyPr wrap="square">
            <a:spAutoFit/>
          </a:bodyPr>
          <a:lstStyle/>
          <a:p>
            <a:pPr algn="just">
              <a:lnSpc>
                <a:spcPct val="150000"/>
              </a:lnSpc>
            </a:pPr>
            <a:r>
              <a:rPr lang="es-MX" sz="1400" dirty="0">
                <a:latin typeface="Arial Nova" panose="020B0504020202020204" pitchFamily="34" charset="0"/>
                <a:cs typeface="Arial" panose="020B0604020202020204" pitchFamily="34" charset="0"/>
              </a:rPr>
              <a:t>Las hipótesis ayudan a deducir algunas veces los resultados del trabajo, principalmente en trabajos con enfoques cuantitativos, sin embargo, no siempre resultan ciertas o ayudan a responder una problemática.</a:t>
            </a:r>
          </a:p>
        </p:txBody>
      </p:sp>
      <p:pic>
        <p:nvPicPr>
          <p:cNvPr id="2050" name="Picture 2" descr="Hypotheses Concept Icon Explanation Graphic Scientific Vector ...">
            <a:extLst>
              <a:ext uri="{FF2B5EF4-FFF2-40B4-BE49-F238E27FC236}">
                <a16:creationId xmlns:a16="http://schemas.microsoft.com/office/drawing/2014/main" id="{22D703DC-8990-2F5C-EEDC-D29945A9E6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164" t="12839" r="26296" b="40741"/>
          <a:stretch/>
        </p:blipFill>
        <p:spPr bwMode="auto">
          <a:xfrm>
            <a:off x="5709425" y="2109359"/>
            <a:ext cx="2743200" cy="273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7348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7620"/>
            <a:ext cx="9144000" cy="5143500"/>
          </a:xfrm>
          <a:prstGeom prst="rect">
            <a:avLst/>
          </a:prstGeom>
          <a:solidFill>
            <a:srgbClr val="3C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Diagrama 1">
            <a:extLst>
              <a:ext uri="{FF2B5EF4-FFF2-40B4-BE49-F238E27FC236}">
                <a16:creationId xmlns:a16="http://schemas.microsoft.com/office/drawing/2014/main" id="{990D4429-4D19-B3AA-845A-24065E5A56FA}"/>
              </a:ext>
            </a:extLst>
          </p:cNvPr>
          <p:cNvGraphicFramePr/>
          <p:nvPr>
            <p:extLst>
              <p:ext uri="{D42A27DB-BD31-4B8C-83A1-F6EECF244321}">
                <p14:modId xmlns:p14="http://schemas.microsoft.com/office/powerpoint/2010/main" val="2337576989"/>
              </p:ext>
            </p:extLst>
          </p:nvPr>
        </p:nvGraphicFramePr>
        <p:xfrm>
          <a:off x="777822" y="102847"/>
          <a:ext cx="7853222" cy="4941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382873">
            <a:off x="7691420" y="489092"/>
            <a:ext cx="1433942" cy="1286487"/>
          </a:xfrm>
          <a:prstGeom prst="rect">
            <a:avLst/>
          </a:prstGeom>
        </p:spPr>
      </p:pic>
    </p:spTree>
    <p:extLst>
      <p:ext uri="{BB962C8B-B14F-4D97-AF65-F5344CB8AC3E}">
        <p14:creationId xmlns:p14="http://schemas.microsoft.com/office/powerpoint/2010/main" val="35398083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ES" altLang="zh-CN" sz="2800" dirty="0">
                <a:solidFill>
                  <a:schemeClr val="bg1"/>
                </a:solidFill>
                <a:latin typeface="Arial Nova" panose="020B0504020202020204" pitchFamily="34" charset="0"/>
              </a:rPr>
              <a:t>Ejemplo:</a:t>
            </a:r>
            <a:endParaRPr lang="zh-CN" altLang="en-US" sz="2800" dirty="0">
              <a:solidFill>
                <a:schemeClr val="bg1"/>
              </a:solidFill>
              <a:latin typeface="Arial Nova" panose="020B0504020202020204" pitchFamily="34" charset="0"/>
            </a:endParaRPr>
          </a:p>
        </p:txBody>
      </p:sp>
      <p:sp>
        <p:nvSpPr>
          <p:cNvPr id="4" name="CuadroTexto 3">
            <a:extLst>
              <a:ext uri="{FF2B5EF4-FFF2-40B4-BE49-F238E27FC236}">
                <a16:creationId xmlns:a16="http://schemas.microsoft.com/office/drawing/2014/main" id="{B9FFCDE6-F940-BBB5-69CC-26F738AFC983}"/>
              </a:ext>
            </a:extLst>
          </p:cNvPr>
          <p:cNvSpPr txBox="1"/>
          <p:nvPr/>
        </p:nvSpPr>
        <p:spPr>
          <a:xfrm>
            <a:off x="478108" y="1377880"/>
            <a:ext cx="6480000" cy="784958"/>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s-MX" sz="1600" dirty="0">
                <a:latin typeface="Arial Nova" panose="020B0504020202020204" pitchFamily="34" charset="0"/>
              </a:rPr>
              <a:t>El consumo de tabaco en los primeros años de la adolescencia es cuatro veces más nocivo que en la adultez.</a:t>
            </a:r>
          </a:p>
        </p:txBody>
      </p:sp>
      <p:sp>
        <p:nvSpPr>
          <p:cNvPr id="7" name="CuadroTexto 6">
            <a:extLst>
              <a:ext uri="{FF2B5EF4-FFF2-40B4-BE49-F238E27FC236}">
                <a16:creationId xmlns:a16="http://schemas.microsoft.com/office/drawing/2014/main" id="{C6624F8B-78B7-6EEC-6FC4-2FAE4D553C75}"/>
              </a:ext>
            </a:extLst>
          </p:cNvPr>
          <p:cNvSpPr txBox="1"/>
          <p:nvPr/>
        </p:nvSpPr>
        <p:spPr>
          <a:xfrm>
            <a:off x="1734015" y="2880318"/>
            <a:ext cx="6480000" cy="784958"/>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s-MX" sz="1600" dirty="0">
                <a:latin typeface="Arial Nova" panose="020B0504020202020204" pitchFamily="34" charset="0"/>
              </a:rPr>
              <a:t>La trucha arcoíris sufre más piojos en condiciones de agua bajas porque hay menos oxígeno en el agua.</a:t>
            </a:r>
          </a:p>
        </p:txBody>
      </p:sp>
    </p:spTree>
    <p:extLst>
      <p:ext uri="{BB962C8B-B14F-4D97-AF65-F5344CB8AC3E}">
        <p14:creationId xmlns:p14="http://schemas.microsoft.com/office/powerpoint/2010/main" val="37614177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CONSEJOS PARA EVITAR EL PLAGIO</a:t>
            </a:r>
            <a:endParaRPr lang="zh-CN" altLang="en-US" sz="2800" dirty="0">
              <a:solidFill>
                <a:schemeClr val="bg1"/>
              </a:solidFill>
              <a:latin typeface="Arial Nova" panose="020B0504020202020204" pitchFamily="34" charset="0"/>
            </a:endParaRPr>
          </a:p>
        </p:txBody>
      </p:sp>
      <p:graphicFrame>
        <p:nvGraphicFramePr>
          <p:cNvPr id="2" name="Diagrama 1">
            <a:extLst>
              <a:ext uri="{FF2B5EF4-FFF2-40B4-BE49-F238E27FC236}">
                <a16:creationId xmlns:a16="http://schemas.microsoft.com/office/drawing/2014/main" id="{6BC509FD-C693-B480-12C0-F8DFA57782D2}"/>
              </a:ext>
            </a:extLst>
          </p:cNvPr>
          <p:cNvGraphicFramePr/>
          <p:nvPr>
            <p:extLst>
              <p:ext uri="{D42A27DB-BD31-4B8C-83A1-F6EECF244321}">
                <p14:modId xmlns:p14="http://schemas.microsoft.com/office/powerpoint/2010/main" val="909906327"/>
              </p:ext>
            </p:extLst>
          </p:nvPr>
        </p:nvGraphicFramePr>
        <p:xfrm>
          <a:off x="961292" y="954747"/>
          <a:ext cx="7519768" cy="3638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bombilla png transparente 9408668 PNG">
            <a:extLst>
              <a:ext uri="{FF2B5EF4-FFF2-40B4-BE49-F238E27FC236}">
                <a16:creationId xmlns:a16="http://schemas.microsoft.com/office/drawing/2014/main" id="{543244DF-6FB4-52EC-4123-22C33D9FF29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4890" y="121158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ombilla png transparente 9408668 PNG">
            <a:extLst>
              <a:ext uri="{FF2B5EF4-FFF2-40B4-BE49-F238E27FC236}">
                <a16:creationId xmlns:a16="http://schemas.microsoft.com/office/drawing/2014/main" id="{867761D2-B02F-273E-6612-C1DD67DFEA2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06830" y="227880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bombilla png transparente 9408668 PNG">
            <a:extLst>
              <a:ext uri="{FF2B5EF4-FFF2-40B4-BE49-F238E27FC236}">
                <a16:creationId xmlns:a16="http://schemas.microsoft.com/office/drawing/2014/main" id="{65880E38-9BBA-6B48-CA91-1F027F12E2C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4890" y="3390900"/>
            <a:ext cx="900000"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8164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23"/>
          <p:cNvSpPr/>
          <p:nvPr/>
        </p:nvSpPr>
        <p:spPr>
          <a:xfrm flipH="1">
            <a:off x="-2" y="521495"/>
            <a:ext cx="2644141" cy="515541"/>
          </a:xfrm>
          <a:custGeom>
            <a:avLst/>
            <a:gdLst>
              <a:gd name="connsiteX0" fmla="*/ 2323883 w 2323883"/>
              <a:gd name="connsiteY0" fmla="*/ 0 h 688369"/>
              <a:gd name="connsiteX1" fmla="*/ 2034284 w 2323883"/>
              <a:gd name="connsiteY1" fmla="*/ 0 h 688369"/>
              <a:gd name="connsiteX2" fmla="*/ 719189 w 2323883"/>
              <a:gd name="connsiteY2" fmla="*/ 0 h 688369"/>
              <a:gd name="connsiteX3" fmla="*/ 344184 w 2323883"/>
              <a:gd name="connsiteY3" fmla="*/ 0 h 688369"/>
              <a:gd name="connsiteX4" fmla="*/ 0 w 2323883"/>
              <a:gd name="connsiteY4" fmla="*/ 344185 h 688369"/>
              <a:gd name="connsiteX5" fmla="*/ 344184 w 2323883"/>
              <a:gd name="connsiteY5" fmla="*/ 688369 h 688369"/>
              <a:gd name="connsiteX6" fmla="*/ 719189 w 2323883"/>
              <a:gd name="connsiteY6" fmla="*/ 688369 h 688369"/>
              <a:gd name="connsiteX7" fmla="*/ 2034284 w 2323883"/>
              <a:gd name="connsiteY7" fmla="*/ 688369 h 688369"/>
              <a:gd name="connsiteX8" fmla="*/ 2323883 w 2323883"/>
              <a:gd name="connsiteY8" fmla="*/ 688369 h 6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883" h="688369">
                <a:moveTo>
                  <a:pt x="2323883" y="0"/>
                </a:moveTo>
                <a:lnTo>
                  <a:pt x="2034284" y="0"/>
                </a:lnTo>
                <a:lnTo>
                  <a:pt x="719189" y="0"/>
                </a:lnTo>
                <a:lnTo>
                  <a:pt x="344184" y="0"/>
                </a:lnTo>
                <a:lnTo>
                  <a:pt x="0" y="344185"/>
                </a:lnTo>
                <a:lnTo>
                  <a:pt x="344184" y="688369"/>
                </a:lnTo>
                <a:lnTo>
                  <a:pt x="719189" y="688369"/>
                </a:lnTo>
                <a:lnTo>
                  <a:pt x="2034284" y="688369"/>
                </a:lnTo>
                <a:lnTo>
                  <a:pt x="2323883" y="688369"/>
                </a:lnTo>
                <a:close/>
              </a:path>
            </a:pathLst>
          </a:custGeom>
          <a:gradFill>
            <a:gsLst>
              <a:gs pos="0">
                <a:schemeClr val="accent1"/>
              </a:gs>
              <a:gs pos="51000">
                <a:schemeClr val="accent1">
                  <a:lumMod val="40000"/>
                  <a:lumOff val="60000"/>
                </a:schemeClr>
              </a:gs>
              <a:gs pos="49000">
                <a:schemeClr val="accent1">
                  <a:lumMod val="60000"/>
                  <a:lumOff val="40000"/>
                </a:schemeClr>
              </a:gs>
              <a:gs pos="100000">
                <a:schemeClr val="accent1"/>
              </a:gs>
            </a:gsLst>
            <a:lin ang="16200000" scaled="1"/>
          </a:gradFill>
          <a:ln w="12700" cap="flat" cmpd="sng" algn="ctr">
            <a:noFill/>
            <a:prstDash val="solid"/>
            <a:miter lim="800000"/>
          </a:ln>
          <a:effectLst>
            <a:outerShdw blurRad="50800" dist="38100" dir="2700000" algn="tl" rotWithShape="0">
              <a:prstClr val="black">
                <a:alpha val="20000"/>
              </a:prstClr>
            </a:outerShdw>
          </a:effectLst>
        </p:spPr>
        <p:txBody>
          <a:bodyPr lIns="0" rIns="21600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CAPÍTULO</a:t>
            </a:r>
            <a:endParaRPr kumimoji="0" lang="zh-CN" altLang="en-US"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文本框 2"/>
          <p:cNvSpPr txBox="1"/>
          <p:nvPr/>
        </p:nvSpPr>
        <p:spPr>
          <a:xfrm>
            <a:off x="4067610" y="1378287"/>
            <a:ext cx="1133644" cy="101566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6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文本框 20"/>
          <p:cNvSpPr txBox="1"/>
          <p:nvPr/>
        </p:nvSpPr>
        <p:spPr>
          <a:xfrm>
            <a:off x="3645236" y="2267634"/>
            <a:ext cx="2200795" cy="6463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Add text</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p:cNvSpPr txBox="1"/>
          <p:nvPr/>
        </p:nvSpPr>
        <p:spPr>
          <a:xfrm>
            <a:off x="4169149" y="2913965"/>
            <a:ext cx="1130118"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Add text</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80" y="2913965"/>
            <a:ext cx="2392304" cy="2146300"/>
          </a:xfrm>
          <a:prstGeom prst="rect">
            <a:avLst/>
          </a:prstGeom>
        </p:spPr>
      </p:pic>
      <p:grpSp>
        <p:nvGrpSpPr>
          <p:cNvPr id="10" name="Grupo 9">
            <a:extLst>
              <a:ext uri="{FF2B5EF4-FFF2-40B4-BE49-F238E27FC236}">
                <a16:creationId xmlns:a16="http://schemas.microsoft.com/office/drawing/2014/main" id="{AD43CCD3-6A4F-27AD-FF9F-426560FC6D14}"/>
              </a:ext>
            </a:extLst>
          </p:cNvPr>
          <p:cNvGrpSpPr/>
          <p:nvPr/>
        </p:nvGrpSpPr>
        <p:grpSpPr>
          <a:xfrm>
            <a:off x="2206797" y="110081"/>
            <a:ext cx="5418015" cy="4818316"/>
            <a:chOff x="2206797" y="110081"/>
            <a:chExt cx="5418015" cy="4818316"/>
          </a:xfrm>
        </p:grpSpPr>
        <p:grpSp>
          <p:nvGrpSpPr>
            <p:cNvPr id="4" name="Grupo 3">
              <a:extLst>
                <a:ext uri="{FF2B5EF4-FFF2-40B4-BE49-F238E27FC236}">
                  <a16:creationId xmlns:a16="http://schemas.microsoft.com/office/drawing/2014/main" id="{8F11959F-99B5-09A7-97CB-23E57AD6AEEC}"/>
                </a:ext>
              </a:extLst>
            </p:cNvPr>
            <p:cNvGrpSpPr/>
            <p:nvPr/>
          </p:nvGrpSpPr>
          <p:grpSpPr>
            <a:xfrm>
              <a:off x="2206797" y="110081"/>
              <a:ext cx="5418015" cy="4818316"/>
              <a:chOff x="3022600" y="656036"/>
              <a:chExt cx="3276600" cy="3276600"/>
            </a:xfrm>
          </p:grpSpPr>
          <p:sp>
            <p:nvSpPr>
              <p:cNvPr id="5" name="椭圆 19">
                <a:extLst>
                  <a:ext uri="{FF2B5EF4-FFF2-40B4-BE49-F238E27FC236}">
                    <a16:creationId xmlns:a16="http://schemas.microsoft.com/office/drawing/2014/main" id="{C90DDC53-63A2-87BD-D150-2D6C53C06E7A}"/>
                  </a:ext>
                </a:extLst>
              </p:cNvPr>
              <p:cNvSpPr/>
              <p:nvPr/>
            </p:nvSpPr>
            <p:spPr>
              <a:xfrm>
                <a:off x="3022600" y="656036"/>
                <a:ext cx="3276600" cy="3276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 name="椭圆 1">
                <a:extLst>
                  <a:ext uri="{FF2B5EF4-FFF2-40B4-BE49-F238E27FC236}">
                    <a16:creationId xmlns:a16="http://schemas.microsoft.com/office/drawing/2014/main" id="{EC73398D-634A-2010-BD2D-9ACF1A44565C}"/>
                  </a:ext>
                </a:extLst>
              </p:cNvPr>
              <p:cNvSpPr/>
              <p:nvPr/>
            </p:nvSpPr>
            <p:spPr>
              <a:xfrm>
                <a:off x="3514794" y="1148230"/>
                <a:ext cx="2292212" cy="2292212"/>
              </a:xfrm>
              <a:prstGeom prst="ellipse">
                <a:avLst/>
              </a:prstGeom>
              <a:solidFill>
                <a:srgbClr val="99FFCC">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chemeClr val="tx1"/>
                  </a:solidFill>
                  <a:effectLst/>
                  <a:uLnTx/>
                  <a:uFillTx/>
                  <a:latin typeface="Calibri" panose="020F0502020204030204"/>
                  <a:ea typeface="等线" panose="02010600030101010101" pitchFamily="2" charset="-122"/>
                  <a:cs typeface="+mn-cs"/>
                </a:endParaRPr>
              </a:p>
            </p:txBody>
          </p:sp>
          <p:sp>
            <p:nvSpPr>
              <p:cNvPr id="7" name="椭圆 16">
                <a:extLst>
                  <a:ext uri="{FF2B5EF4-FFF2-40B4-BE49-F238E27FC236}">
                    <a16:creationId xmlns:a16="http://schemas.microsoft.com/office/drawing/2014/main" id="{E2A70577-30F7-4B33-B2DA-DB84C1AD4DAF}"/>
                  </a:ext>
                </a:extLst>
              </p:cNvPr>
              <p:cNvSpPr/>
              <p:nvPr/>
            </p:nvSpPr>
            <p:spPr>
              <a:xfrm>
                <a:off x="3331764" y="965200"/>
                <a:ext cx="2658272" cy="265827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8" name="文本框 2">
              <a:extLst>
                <a:ext uri="{FF2B5EF4-FFF2-40B4-BE49-F238E27FC236}">
                  <a16:creationId xmlns:a16="http://schemas.microsoft.com/office/drawing/2014/main" id="{01AE9F81-6665-0E65-EB42-8550637F1D6D}"/>
                </a:ext>
              </a:extLst>
            </p:cNvPr>
            <p:cNvSpPr txBox="1"/>
            <p:nvPr/>
          </p:nvSpPr>
          <p:spPr>
            <a:xfrm>
              <a:off x="4298915" y="1533533"/>
              <a:ext cx="1133644" cy="101566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02</a:t>
              </a:r>
              <a:endParaRPr kumimoji="0" lang="zh-CN" altLang="en-US" sz="6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9" name="文本框 20">
              <a:extLst>
                <a:ext uri="{FF2B5EF4-FFF2-40B4-BE49-F238E27FC236}">
                  <a16:creationId xmlns:a16="http://schemas.microsoft.com/office/drawing/2014/main" id="{BBA2DEE4-6E06-9C16-0541-7B317D9C50C2}"/>
                </a:ext>
              </a:extLst>
            </p:cNvPr>
            <p:cNvSpPr txBox="1"/>
            <p:nvPr/>
          </p:nvSpPr>
          <p:spPr>
            <a:xfrm>
              <a:off x="3198571" y="2615207"/>
              <a:ext cx="3488776" cy="6463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Marco</a:t>
              </a:r>
              <a:r>
                <a:rPr kumimoji="0" lang="en-US" altLang="zh-CN" sz="3600" b="1" i="0" u="none" strike="noStrike" kern="1200" cap="none" spc="0" normalizeH="0" noProof="0" dirty="0">
                  <a:ln>
                    <a:noFill/>
                  </a:ln>
                  <a:effectLst/>
                  <a:uLnTx/>
                  <a:uFillTx/>
                  <a:latin typeface="微软雅黑" panose="020B0503020204020204" pitchFamily="34" charset="-122"/>
                  <a:ea typeface="微软雅黑" panose="020B0503020204020204" pitchFamily="34" charset="-122"/>
                  <a:cs typeface="+mn-cs"/>
                </a:rPr>
                <a:t> </a:t>
              </a:r>
              <a:r>
                <a:rPr lang="en-US" altLang="zh-CN" sz="3600" b="1" dirty="0">
                  <a:latin typeface="微软雅黑" panose="020B0503020204020204" pitchFamily="34" charset="-122"/>
                  <a:ea typeface="微软雅黑" panose="020B0503020204020204" pitchFamily="34" charset="-122"/>
                </a:rPr>
                <a:t>T</a:t>
              </a:r>
              <a:r>
                <a:rPr kumimoji="0" lang="en-US" altLang="zh-CN" sz="3600" b="1" i="0" u="none" strike="noStrike" kern="1200" cap="none" spc="0" normalizeH="0" noProof="0" dirty="0" err="1">
                  <a:ln>
                    <a:noFill/>
                  </a:ln>
                  <a:effectLst/>
                  <a:uLnTx/>
                  <a:uFillTx/>
                  <a:latin typeface="微软雅黑" panose="020B0503020204020204" pitchFamily="34" charset="-122"/>
                  <a:ea typeface="微软雅黑" panose="020B0503020204020204" pitchFamily="34" charset="-122"/>
                  <a:cs typeface="+mn-cs"/>
                </a:rPr>
                <a:t>eórico</a:t>
              </a:r>
              <a:endParaRPr kumimoji="0" lang="zh-CN" altLang="en-US" sz="3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gr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075" y="43695"/>
            <a:ext cx="2651224" cy="1580338"/>
          </a:xfrm>
          <a:prstGeom prst="rect">
            <a:avLst/>
          </a:prstGeom>
        </p:spPr>
      </p:pic>
    </p:spTree>
    <p:extLst>
      <p:ext uri="{BB962C8B-B14F-4D97-AF65-F5344CB8AC3E}">
        <p14:creationId xmlns:p14="http://schemas.microsoft.com/office/powerpoint/2010/main" val="15421913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 grpId="0"/>
      <p:bldP spid="21" grpId="0"/>
      <p:bldP spid="2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MARCO TEÓRICO</a:t>
            </a:r>
            <a:endParaRPr lang="zh-CN" altLang="en-US" sz="2800" dirty="0">
              <a:solidFill>
                <a:schemeClr val="bg1"/>
              </a:solidFill>
              <a:latin typeface="Arial Nova" panose="020B0504020202020204" pitchFamily="34" charset="0"/>
            </a:endParaRPr>
          </a:p>
        </p:txBody>
      </p:sp>
      <p:pic>
        <p:nvPicPr>
          <p:cNvPr id="3080" name="Picture 8" descr="3d White People Reading Books And Laptop Stock Illustration ...">
            <a:extLst>
              <a:ext uri="{FF2B5EF4-FFF2-40B4-BE49-F238E27FC236}">
                <a16:creationId xmlns:a16="http://schemas.microsoft.com/office/drawing/2014/main" id="{3EAD806F-C650-2EE5-EEC7-617B4736AE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5502"/>
          <a:stretch/>
        </p:blipFill>
        <p:spPr bwMode="auto">
          <a:xfrm>
            <a:off x="2255102" y="1836119"/>
            <a:ext cx="4514850" cy="307785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E615852C-2FF5-F3F5-2432-128BD98E4DFB}"/>
              </a:ext>
            </a:extLst>
          </p:cNvPr>
          <p:cNvSpPr txBox="1"/>
          <p:nvPr/>
        </p:nvSpPr>
        <p:spPr>
          <a:xfrm>
            <a:off x="239751" y="846299"/>
            <a:ext cx="8740698" cy="1154290"/>
          </a:xfrm>
          <a:prstGeom prst="rect">
            <a:avLst/>
          </a:prstGeom>
          <a:noFill/>
        </p:spPr>
        <p:txBody>
          <a:bodyPr wrap="square">
            <a:spAutoFit/>
          </a:bodyPr>
          <a:lstStyle/>
          <a:p>
            <a:pPr>
              <a:lnSpc>
                <a:spcPct val="150000"/>
              </a:lnSpc>
            </a:pPr>
            <a:r>
              <a:rPr lang="es-MX" sz="1600" dirty="0">
                <a:latin typeface="Arial Nova" panose="020B0504020202020204" pitchFamily="34" charset="0"/>
                <a:cs typeface="Arial" panose="020B0604020202020204" pitchFamily="34" charset="0"/>
              </a:rPr>
              <a:t>Fundamentación teórica que establece las bases conceptuales y principios que guiarán la investigación.</a:t>
            </a:r>
          </a:p>
          <a:p>
            <a:pPr>
              <a:lnSpc>
                <a:spcPct val="150000"/>
              </a:lnSpc>
            </a:pPr>
            <a:r>
              <a:rPr lang="es-MX" sz="1600" dirty="0">
                <a:latin typeface="Arial Nova" panose="020B0504020202020204" pitchFamily="34" charset="0"/>
                <a:cs typeface="Arial" panose="020B0604020202020204" pitchFamily="34" charset="0"/>
              </a:rPr>
              <a:t>Identifica y explora las teorías relevantes en el área de estudio</a:t>
            </a:r>
            <a:endParaRPr lang="es-MX" sz="1400" dirty="0">
              <a:latin typeface="Arial Nova" panose="020B0504020202020204" pitchFamily="34" charset="0"/>
            </a:endParaRPr>
          </a:p>
        </p:txBody>
      </p:sp>
    </p:spTree>
    <p:extLst>
      <p:ext uri="{BB962C8B-B14F-4D97-AF65-F5344CB8AC3E}">
        <p14:creationId xmlns:p14="http://schemas.microsoft.com/office/powerpoint/2010/main" val="24574818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7620"/>
            <a:ext cx="9144000" cy="5143500"/>
          </a:xfrm>
          <a:prstGeom prst="rect">
            <a:avLst/>
          </a:prstGeom>
          <a:solidFill>
            <a:srgbClr val="3C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7261" y="99060"/>
            <a:ext cx="1212919" cy="722995"/>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33482">
            <a:off x="1379" y="3871628"/>
            <a:ext cx="1433942" cy="1286487"/>
          </a:xfrm>
          <a:prstGeom prst="rect">
            <a:avLst/>
          </a:prstGeom>
        </p:spPr>
      </p:pic>
      <p:graphicFrame>
        <p:nvGraphicFramePr>
          <p:cNvPr id="2" name="Diagrama 1">
            <a:extLst>
              <a:ext uri="{FF2B5EF4-FFF2-40B4-BE49-F238E27FC236}">
                <a16:creationId xmlns:a16="http://schemas.microsoft.com/office/drawing/2014/main" id="{3371FD9A-C403-4120-9876-69C211E26370}"/>
              </a:ext>
            </a:extLst>
          </p:cNvPr>
          <p:cNvGraphicFramePr/>
          <p:nvPr>
            <p:extLst>
              <p:ext uri="{D42A27DB-BD31-4B8C-83A1-F6EECF244321}">
                <p14:modId xmlns:p14="http://schemas.microsoft.com/office/powerpoint/2010/main" val="3461581960"/>
              </p:ext>
            </p:extLst>
          </p:nvPr>
        </p:nvGraphicFramePr>
        <p:xfrm>
          <a:off x="-838200" y="-632460"/>
          <a:ext cx="11887200" cy="66332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07336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1000"/>
                                        <p:tgtEl>
                                          <p:spTgt spid="7"/>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Finalidad del Marco Teórico</a:t>
            </a:r>
            <a:endParaRPr lang="zh-CN" altLang="en-US" sz="2800" dirty="0">
              <a:solidFill>
                <a:schemeClr val="bg1"/>
              </a:solidFill>
              <a:latin typeface="Arial Nova" panose="020B0504020202020204" pitchFamily="34" charset="0"/>
            </a:endParaRPr>
          </a:p>
        </p:txBody>
      </p:sp>
      <p:sp>
        <p:nvSpPr>
          <p:cNvPr id="2" name="Marcador de contenido 2">
            <a:extLst>
              <a:ext uri="{FF2B5EF4-FFF2-40B4-BE49-F238E27FC236}">
                <a16:creationId xmlns:a16="http://schemas.microsoft.com/office/drawing/2014/main" id="{F00C7125-6EAC-3799-1A4A-6D2FEF18D86E}"/>
              </a:ext>
            </a:extLst>
          </p:cNvPr>
          <p:cNvSpPr txBox="1">
            <a:spLocks/>
          </p:cNvSpPr>
          <p:nvPr/>
        </p:nvSpPr>
        <p:spPr>
          <a:xfrm>
            <a:off x="557561" y="1039440"/>
            <a:ext cx="8153400" cy="342848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150000"/>
              </a:lnSpc>
              <a:buFont typeface="Wingdings" panose="05000000000000000000" pitchFamily="2" charset="2"/>
              <a:buChar char="§"/>
            </a:pPr>
            <a:r>
              <a:rPr lang="es-MX" sz="1600">
                <a:latin typeface="Arial Nova" panose="020B0504020202020204" pitchFamily="34" charset="0"/>
              </a:rPr>
              <a:t>Orientar la investigación desde un punto de vista innovador y original marcando las posibles diferencias con otros estudios.</a:t>
            </a:r>
          </a:p>
          <a:p>
            <a:pPr fontAlgn="base">
              <a:lnSpc>
                <a:spcPct val="150000"/>
              </a:lnSpc>
              <a:buFont typeface="Wingdings" panose="05000000000000000000" pitchFamily="2" charset="2"/>
              <a:buChar char="§"/>
            </a:pPr>
            <a:r>
              <a:rPr lang="es-MX" sz="1600">
                <a:latin typeface="Arial Nova" panose="020B0504020202020204" pitchFamily="34" charset="0"/>
              </a:rPr>
              <a:t>Situar el problema de investigación dentro de un conjunto de definiciones y conocimientos.</a:t>
            </a:r>
          </a:p>
          <a:p>
            <a:pPr fontAlgn="base">
              <a:lnSpc>
                <a:spcPct val="150000"/>
              </a:lnSpc>
              <a:buFont typeface="Wingdings" panose="05000000000000000000" pitchFamily="2" charset="2"/>
              <a:buChar char="§"/>
            </a:pPr>
            <a:r>
              <a:rPr lang="es-MX" sz="1600">
                <a:latin typeface="Arial Nova" panose="020B0504020202020204" pitchFamily="34" charset="0"/>
              </a:rPr>
              <a:t>Ofrecer conceptos de términos que serán empleados durante el análisis de nuestro tema de investigación: su forma más común es el glosario.</a:t>
            </a:r>
          </a:p>
          <a:p>
            <a:pPr fontAlgn="base">
              <a:lnSpc>
                <a:spcPct val="150000"/>
              </a:lnSpc>
              <a:buFont typeface="Wingdings" panose="05000000000000000000" pitchFamily="2" charset="2"/>
              <a:buChar char="§"/>
            </a:pPr>
            <a:r>
              <a:rPr lang="es-MX" sz="1600">
                <a:latin typeface="Arial Nova" panose="020B0504020202020204" pitchFamily="34" charset="0"/>
              </a:rPr>
              <a:t>Dar confiabilidad a la escogencia de una determinada metodología, los instrumentos de medición, el proceso de recolección de datos y la evaluación de los resultados.</a:t>
            </a:r>
          </a:p>
          <a:p>
            <a:pPr>
              <a:lnSpc>
                <a:spcPct val="150000"/>
              </a:lnSpc>
              <a:buFont typeface="Wingdings" panose="05000000000000000000" pitchFamily="2" charset="2"/>
              <a:buChar char="§"/>
            </a:pPr>
            <a:endParaRPr lang="es-MX" sz="1600" dirty="0">
              <a:latin typeface="Arial Nova" panose="020B0504020202020204" pitchFamily="34" charset="0"/>
            </a:endParaRPr>
          </a:p>
        </p:txBody>
      </p:sp>
    </p:spTree>
    <p:extLst>
      <p:ext uri="{BB962C8B-B14F-4D97-AF65-F5344CB8AC3E}">
        <p14:creationId xmlns:p14="http://schemas.microsoft.com/office/powerpoint/2010/main" val="16525452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urbo-Charge Data Scientist Productivity with a Data Catalog | Karmel Soft">
            <a:extLst>
              <a:ext uri="{FF2B5EF4-FFF2-40B4-BE49-F238E27FC236}">
                <a16:creationId xmlns:a16="http://schemas.microsoft.com/office/drawing/2014/main" id="{47B04CF5-AE9A-A444-F894-4781F4D459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318" b="18828"/>
          <a:stretch/>
        </p:blipFill>
        <p:spPr bwMode="auto">
          <a:xfrm>
            <a:off x="2476500" y="1933979"/>
            <a:ext cx="4191000" cy="3011401"/>
          </a:xfrm>
          <a:prstGeom prst="rect">
            <a:avLst/>
          </a:prstGeom>
          <a:noFill/>
          <a:extLst>
            <a:ext uri="{909E8E84-426E-40DD-AFC4-6F175D3DCCD1}">
              <a14:hiddenFill xmlns:a14="http://schemas.microsoft.com/office/drawing/2010/main">
                <a:solidFill>
                  <a:srgbClr val="FFFFFF"/>
                </a:solidFill>
              </a14:hiddenFill>
            </a:ext>
          </a:extLst>
        </p:spPr>
      </p:pic>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ESTADO DEL ARTE</a:t>
            </a:r>
            <a:endParaRPr lang="zh-CN" altLang="en-US" sz="2800" dirty="0">
              <a:solidFill>
                <a:schemeClr val="bg1"/>
              </a:solidFill>
              <a:latin typeface="Arial Nova" panose="020B0504020202020204" pitchFamily="34" charset="0"/>
            </a:endParaRPr>
          </a:p>
        </p:txBody>
      </p:sp>
      <p:sp>
        <p:nvSpPr>
          <p:cNvPr id="2" name="CuadroTexto 1">
            <a:extLst>
              <a:ext uri="{FF2B5EF4-FFF2-40B4-BE49-F238E27FC236}">
                <a16:creationId xmlns:a16="http://schemas.microsoft.com/office/drawing/2014/main" id="{81D783C6-295B-0CCC-3C87-CA309E1A90E4}"/>
              </a:ext>
            </a:extLst>
          </p:cNvPr>
          <p:cNvSpPr txBox="1"/>
          <p:nvPr/>
        </p:nvSpPr>
        <p:spPr>
          <a:xfrm>
            <a:off x="569479" y="1072560"/>
            <a:ext cx="8005041" cy="1154290"/>
          </a:xfrm>
          <a:prstGeom prst="rect">
            <a:avLst/>
          </a:prstGeom>
          <a:noFill/>
        </p:spPr>
        <p:txBody>
          <a:bodyPr wrap="square" rtlCol="0">
            <a:spAutoFit/>
          </a:bodyPr>
          <a:lstStyle/>
          <a:p>
            <a:pPr algn="just">
              <a:lnSpc>
                <a:spcPct val="150000"/>
              </a:lnSpc>
            </a:pPr>
            <a:r>
              <a:rPr lang="es-MX" sz="1600" dirty="0">
                <a:latin typeface="Arial Nova" panose="020B0504020202020204" pitchFamily="34" charset="0"/>
              </a:rPr>
              <a:t>Revisión exhaustiva de investigaciones previas y desarrollos actuales en el área de estudio. Resume el conocimiento existente y destaca las lagunas o áreas que necesita investigación adicional.</a:t>
            </a:r>
          </a:p>
        </p:txBody>
      </p:sp>
    </p:spTree>
    <p:extLst>
      <p:ext uri="{BB962C8B-B14F-4D97-AF65-F5344CB8AC3E}">
        <p14:creationId xmlns:p14="http://schemas.microsoft.com/office/powerpoint/2010/main" val="1826437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MARCO CONCEPTUAL</a:t>
            </a:r>
            <a:endParaRPr lang="zh-CN" altLang="en-US" sz="2800" dirty="0">
              <a:solidFill>
                <a:schemeClr val="bg1"/>
              </a:solidFill>
              <a:latin typeface="Arial Nova" panose="020B0504020202020204" pitchFamily="34" charset="0"/>
            </a:endParaRPr>
          </a:p>
        </p:txBody>
      </p:sp>
      <p:sp>
        <p:nvSpPr>
          <p:cNvPr id="2" name="CuadroTexto 1">
            <a:extLst>
              <a:ext uri="{FF2B5EF4-FFF2-40B4-BE49-F238E27FC236}">
                <a16:creationId xmlns:a16="http://schemas.microsoft.com/office/drawing/2014/main" id="{A300F178-B53D-2DF8-3311-B5930906056C}"/>
              </a:ext>
            </a:extLst>
          </p:cNvPr>
          <p:cNvSpPr txBox="1"/>
          <p:nvPr/>
        </p:nvSpPr>
        <p:spPr>
          <a:xfrm>
            <a:off x="569479" y="1072560"/>
            <a:ext cx="8005041" cy="784958"/>
          </a:xfrm>
          <a:prstGeom prst="rect">
            <a:avLst/>
          </a:prstGeom>
          <a:noFill/>
        </p:spPr>
        <p:txBody>
          <a:bodyPr wrap="square" rtlCol="0">
            <a:spAutoFit/>
          </a:bodyPr>
          <a:lstStyle/>
          <a:p>
            <a:pPr algn="just">
              <a:lnSpc>
                <a:spcPct val="150000"/>
              </a:lnSpc>
            </a:pPr>
            <a:r>
              <a:rPr lang="es-MX" sz="1600" dirty="0">
                <a:latin typeface="Arial Nova" panose="020B0504020202020204" pitchFamily="34" charset="0"/>
              </a:rPr>
              <a:t>Define y organiza los conceptos clave utilizados en la investigación estableciendo relaciones y conexiones entre ellos. Puede incluir definiciones operativas de variables.</a:t>
            </a:r>
          </a:p>
        </p:txBody>
      </p:sp>
      <p:pic>
        <p:nvPicPr>
          <p:cNvPr id="5122" name="Picture 2" descr="从盒马鲜生看“新零售”体验 - Thoughtworks洞见">
            <a:extLst>
              <a:ext uri="{FF2B5EF4-FFF2-40B4-BE49-F238E27FC236}">
                <a16:creationId xmlns:a16="http://schemas.microsoft.com/office/drawing/2014/main" id="{773EB60C-4F7D-EACC-6E05-61668129F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734" y="2064099"/>
            <a:ext cx="4062530" cy="2863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5283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23"/>
          <p:cNvSpPr/>
          <p:nvPr/>
        </p:nvSpPr>
        <p:spPr>
          <a:xfrm flipH="1">
            <a:off x="0" y="521495"/>
            <a:ext cx="2713436" cy="515541"/>
          </a:xfrm>
          <a:custGeom>
            <a:avLst/>
            <a:gdLst>
              <a:gd name="connsiteX0" fmla="*/ 2323883 w 2323883"/>
              <a:gd name="connsiteY0" fmla="*/ 0 h 688369"/>
              <a:gd name="connsiteX1" fmla="*/ 2034284 w 2323883"/>
              <a:gd name="connsiteY1" fmla="*/ 0 h 688369"/>
              <a:gd name="connsiteX2" fmla="*/ 719189 w 2323883"/>
              <a:gd name="connsiteY2" fmla="*/ 0 h 688369"/>
              <a:gd name="connsiteX3" fmla="*/ 344184 w 2323883"/>
              <a:gd name="connsiteY3" fmla="*/ 0 h 688369"/>
              <a:gd name="connsiteX4" fmla="*/ 0 w 2323883"/>
              <a:gd name="connsiteY4" fmla="*/ 344185 h 688369"/>
              <a:gd name="connsiteX5" fmla="*/ 344184 w 2323883"/>
              <a:gd name="connsiteY5" fmla="*/ 688369 h 688369"/>
              <a:gd name="connsiteX6" fmla="*/ 719189 w 2323883"/>
              <a:gd name="connsiteY6" fmla="*/ 688369 h 688369"/>
              <a:gd name="connsiteX7" fmla="*/ 2034284 w 2323883"/>
              <a:gd name="connsiteY7" fmla="*/ 688369 h 688369"/>
              <a:gd name="connsiteX8" fmla="*/ 2323883 w 2323883"/>
              <a:gd name="connsiteY8" fmla="*/ 688369 h 6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883" h="688369">
                <a:moveTo>
                  <a:pt x="2323883" y="0"/>
                </a:moveTo>
                <a:lnTo>
                  <a:pt x="2034284" y="0"/>
                </a:lnTo>
                <a:lnTo>
                  <a:pt x="719189" y="0"/>
                </a:lnTo>
                <a:lnTo>
                  <a:pt x="344184" y="0"/>
                </a:lnTo>
                <a:lnTo>
                  <a:pt x="0" y="344185"/>
                </a:lnTo>
                <a:lnTo>
                  <a:pt x="344184" y="688369"/>
                </a:lnTo>
                <a:lnTo>
                  <a:pt x="719189" y="688369"/>
                </a:lnTo>
                <a:lnTo>
                  <a:pt x="2034284" y="688369"/>
                </a:lnTo>
                <a:lnTo>
                  <a:pt x="2323883" y="688369"/>
                </a:lnTo>
                <a:close/>
              </a:path>
            </a:pathLst>
          </a:custGeom>
          <a:gradFill>
            <a:gsLst>
              <a:gs pos="0">
                <a:schemeClr val="accent1"/>
              </a:gs>
              <a:gs pos="51000">
                <a:schemeClr val="accent1">
                  <a:lumMod val="40000"/>
                  <a:lumOff val="60000"/>
                </a:schemeClr>
              </a:gs>
              <a:gs pos="49000">
                <a:schemeClr val="accent1">
                  <a:lumMod val="60000"/>
                  <a:lumOff val="40000"/>
                </a:schemeClr>
              </a:gs>
              <a:gs pos="100000">
                <a:schemeClr val="accent1"/>
              </a:gs>
            </a:gsLst>
            <a:lin ang="16200000" scaled="1"/>
          </a:gradFill>
          <a:ln w="12700" cap="flat" cmpd="sng" algn="ctr">
            <a:noFill/>
            <a:prstDash val="solid"/>
            <a:miter lim="800000"/>
          </a:ln>
          <a:effectLst>
            <a:outerShdw blurRad="50800" dist="38100" dir="2700000" algn="tl" rotWithShape="0">
              <a:prstClr val="black">
                <a:alpha val="20000"/>
              </a:prstClr>
            </a:outerShdw>
          </a:effectLst>
        </p:spPr>
        <p:txBody>
          <a:bodyPr lIns="0" rIns="21600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CAPÍTULO</a:t>
            </a:r>
            <a:endPar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文本框 2"/>
          <p:cNvSpPr txBox="1"/>
          <p:nvPr/>
        </p:nvSpPr>
        <p:spPr>
          <a:xfrm>
            <a:off x="4067610" y="1378287"/>
            <a:ext cx="1133644" cy="101566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6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文本框 20"/>
          <p:cNvSpPr txBox="1"/>
          <p:nvPr/>
        </p:nvSpPr>
        <p:spPr>
          <a:xfrm>
            <a:off x="3645236" y="2267634"/>
            <a:ext cx="2200795" cy="6463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Add text</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p:cNvSpPr txBox="1"/>
          <p:nvPr/>
        </p:nvSpPr>
        <p:spPr>
          <a:xfrm>
            <a:off x="4169149" y="2913965"/>
            <a:ext cx="1130118"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Add text</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4" name="Grupo 3">
            <a:extLst>
              <a:ext uri="{FF2B5EF4-FFF2-40B4-BE49-F238E27FC236}">
                <a16:creationId xmlns:a16="http://schemas.microsoft.com/office/drawing/2014/main" id="{DEC2EB38-9CA5-F973-1A7F-DC8D4C2291AC}"/>
              </a:ext>
            </a:extLst>
          </p:cNvPr>
          <p:cNvGrpSpPr/>
          <p:nvPr/>
        </p:nvGrpSpPr>
        <p:grpSpPr>
          <a:xfrm>
            <a:off x="2191929" y="58042"/>
            <a:ext cx="5418015" cy="4818316"/>
            <a:chOff x="2206797" y="110081"/>
            <a:chExt cx="5418015" cy="4818316"/>
          </a:xfrm>
        </p:grpSpPr>
        <p:grpSp>
          <p:nvGrpSpPr>
            <p:cNvPr id="5" name="Grupo 4">
              <a:extLst>
                <a:ext uri="{FF2B5EF4-FFF2-40B4-BE49-F238E27FC236}">
                  <a16:creationId xmlns:a16="http://schemas.microsoft.com/office/drawing/2014/main" id="{C27C57D2-B3B4-6CB1-D9BC-304CA0C79757}"/>
                </a:ext>
              </a:extLst>
            </p:cNvPr>
            <p:cNvGrpSpPr/>
            <p:nvPr/>
          </p:nvGrpSpPr>
          <p:grpSpPr>
            <a:xfrm>
              <a:off x="2206797" y="110081"/>
              <a:ext cx="5418015" cy="4818316"/>
              <a:chOff x="3022600" y="656036"/>
              <a:chExt cx="3276600" cy="3276600"/>
            </a:xfrm>
          </p:grpSpPr>
          <p:sp>
            <p:nvSpPr>
              <p:cNvPr id="8" name="椭圆 19">
                <a:extLst>
                  <a:ext uri="{FF2B5EF4-FFF2-40B4-BE49-F238E27FC236}">
                    <a16:creationId xmlns:a16="http://schemas.microsoft.com/office/drawing/2014/main" id="{AEB4600D-B806-B711-6709-06452DA600FD}"/>
                  </a:ext>
                </a:extLst>
              </p:cNvPr>
              <p:cNvSpPr/>
              <p:nvPr/>
            </p:nvSpPr>
            <p:spPr>
              <a:xfrm>
                <a:off x="3022600" y="656036"/>
                <a:ext cx="3276600" cy="3276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椭圆 1">
                <a:extLst>
                  <a:ext uri="{FF2B5EF4-FFF2-40B4-BE49-F238E27FC236}">
                    <a16:creationId xmlns:a16="http://schemas.microsoft.com/office/drawing/2014/main" id="{98B56259-8845-55F2-56FD-F0EF3A473259}"/>
                  </a:ext>
                </a:extLst>
              </p:cNvPr>
              <p:cNvSpPr/>
              <p:nvPr/>
            </p:nvSpPr>
            <p:spPr>
              <a:xfrm>
                <a:off x="3514794" y="1148230"/>
                <a:ext cx="2292212" cy="2292212"/>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chemeClr val="tx1"/>
                  </a:solidFill>
                  <a:effectLst/>
                  <a:uLnTx/>
                  <a:uFillTx/>
                  <a:latin typeface="Calibri" panose="020F0502020204030204"/>
                  <a:ea typeface="等线" panose="02010600030101010101" pitchFamily="2" charset="-122"/>
                  <a:cs typeface="+mn-cs"/>
                </a:endParaRPr>
              </a:p>
            </p:txBody>
          </p:sp>
          <p:sp>
            <p:nvSpPr>
              <p:cNvPr id="10" name="椭圆 16">
                <a:extLst>
                  <a:ext uri="{FF2B5EF4-FFF2-40B4-BE49-F238E27FC236}">
                    <a16:creationId xmlns:a16="http://schemas.microsoft.com/office/drawing/2014/main" id="{43BD145B-C71F-A6BF-5A74-D7E8886C778C}"/>
                  </a:ext>
                </a:extLst>
              </p:cNvPr>
              <p:cNvSpPr/>
              <p:nvPr/>
            </p:nvSpPr>
            <p:spPr>
              <a:xfrm>
                <a:off x="3331764" y="965200"/>
                <a:ext cx="2658272" cy="265827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6" name="文本框 2">
              <a:extLst>
                <a:ext uri="{FF2B5EF4-FFF2-40B4-BE49-F238E27FC236}">
                  <a16:creationId xmlns:a16="http://schemas.microsoft.com/office/drawing/2014/main" id="{247825CD-AEE4-6FFF-7CCF-4FEACC3D9507}"/>
                </a:ext>
              </a:extLst>
            </p:cNvPr>
            <p:cNvSpPr txBox="1"/>
            <p:nvPr/>
          </p:nvSpPr>
          <p:spPr>
            <a:xfrm>
              <a:off x="4298915" y="1533533"/>
              <a:ext cx="1133644" cy="101566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0</a:t>
              </a:r>
              <a:r>
                <a:rPr lang="en-US" altLang="zh-CN" sz="6000" b="1" dirty="0">
                  <a:latin typeface="微软雅黑" panose="020B0503020204020204" pitchFamily="34" charset="-122"/>
                  <a:ea typeface="微软雅黑" panose="020B0503020204020204" pitchFamily="34" charset="-122"/>
                </a:rPr>
                <a:t>3</a:t>
              </a:r>
              <a:endParaRPr kumimoji="0" lang="zh-CN" altLang="en-US" sz="6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7" name="文本框 20">
              <a:extLst>
                <a:ext uri="{FF2B5EF4-FFF2-40B4-BE49-F238E27FC236}">
                  <a16:creationId xmlns:a16="http://schemas.microsoft.com/office/drawing/2014/main" id="{EF7FD146-8C11-62AD-C3A1-C7787E2BBCB2}"/>
                </a:ext>
              </a:extLst>
            </p:cNvPr>
            <p:cNvSpPr txBox="1"/>
            <p:nvPr/>
          </p:nvSpPr>
          <p:spPr>
            <a:xfrm>
              <a:off x="3327292" y="2704442"/>
              <a:ext cx="3177024" cy="6463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effectLst/>
                  <a:uLnTx/>
                  <a:uFillTx/>
                  <a:latin typeface="微软雅黑" panose="020B0503020204020204" pitchFamily="34" charset="-122"/>
                  <a:ea typeface="微软雅黑" panose="020B0503020204020204" pitchFamily="34" charset="-122"/>
                  <a:cs typeface="+mn-cs"/>
                </a:rPr>
                <a:t>Metodología</a:t>
              </a:r>
              <a:endParaRPr kumimoji="0" lang="zh-CN" altLang="en-US" sz="3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gr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302294">
            <a:off x="6637167" y="116273"/>
            <a:ext cx="2392304" cy="2146300"/>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63" y="3362407"/>
            <a:ext cx="2651224" cy="1580338"/>
          </a:xfrm>
          <a:prstGeom prst="rect">
            <a:avLst/>
          </a:prstGeom>
        </p:spPr>
      </p:pic>
    </p:spTree>
    <p:extLst>
      <p:ext uri="{BB962C8B-B14F-4D97-AF65-F5344CB8AC3E}">
        <p14:creationId xmlns:p14="http://schemas.microsoft.com/office/powerpoint/2010/main" val="29388922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 grpId="0"/>
      <p:bldP spid="21" grpId="0"/>
      <p:bldP spid="2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METODOLOGÍA</a:t>
            </a:r>
            <a:endParaRPr lang="zh-CN" altLang="en-US" sz="2800" dirty="0">
              <a:solidFill>
                <a:schemeClr val="bg1"/>
              </a:solidFill>
              <a:latin typeface="Arial Nova" panose="020B0504020202020204" pitchFamily="34" charset="0"/>
            </a:endParaRPr>
          </a:p>
        </p:txBody>
      </p:sp>
      <p:sp>
        <p:nvSpPr>
          <p:cNvPr id="3" name="CuadroTexto 2">
            <a:extLst>
              <a:ext uri="{FF2B5EF4-FFF2-40B4-BE49-F238E27FC236}">
                <a16:creationId xmlns:a16="http://schemas.microsoft.com/office/drawing/2014/main" id="{EEDE6CBA-FB1E-3987-4D34-C703112DD1A4}"/>
              </a:ext>
            </a:extLst>
          </p:cNvPr>
          <p:cNvSpPr txBox="1"/>
          <p:nvPr/>
        </p:nvSpPr>
        <p:spPr>
          <a:xfrm>
            <a:off x="383787" y="991193"/>
            <a:ext cx="8376425" cy="1154290"/>
          </a:xfrm>
          <a:prstGeom prst="rect">
            <a:avLst/>
          </a:prstGeom>
          <a:noFill/>
        </p:spPr>
        <p:txBody>
          <a:bodyPr wrap="square">
            <a:spAutoFit/>
          </a:bodyPr>
          <a:lstStyle/>
          <a:p>
            <a:pPr algn="just" eaLnBrk="1" fontAlgn="auto" hangingPunct="1">
              <a:lnSpc>
                <a:spcPct val="150000"/>
              </a:lnSpc>
              <a:spcBef>
                <a:spcPts val="0"/>
              </a:spcBef>
              <a:spcAft>
                <a:spcPts val="0"/>
              </a:spcAft>
              <a:defRPr/>
            </a:pPr>
            <a:r>
              <a:rPr lang="es-MX" sz="1600" dirty="0">
                <a:solidFill>
                  <a:schemeClr val="tx1"/>
                </a:solidFill>
                <a:latin typeface="Arial Nova" panose="020B0504020202020204" pitchFamily="34" charset="0"/>
              </a:rPr>
              <a:t>Consiste en todos los pasos realizados al  planificar y gestionar un proyecto (Diseño de investigación). Así mismo incluye todos los aspectos relacionados con la ejecución del  proyecto</a:t>
            </a:r>
            <a:r>
              <a:rPr lang="es-MX" sz="1600" dirty="0">
                <a:latin typeface="Arial Nova" panose="020B0504020202020204" pitchFamily="34" charset="0"/>
              </a:rPr>
              <a:t>.</a:t>
            </a:r>
            <a:endParaRPr lang="es-MX" sz="1600" dirty="0">
              <a:solidFill>
                <a:schemeClr val="tx1"/>
              </a:solidFill>
              <a:latin typeface="Arial Nova" panose="020B0504020202020204" pitchFamily="34" charset="0"/>
            </a:endParaRPr>
          </a:p>
        </p:txBody>
      </p:sp>
      <p:pic>
        <p:nvPicPr>
          <p:cNvPr id="6146" name="Picture 2" descr="البحث العلمي Png">
            <a:extLst>
              <a:ext uri="{FF2B5EF4-FFF2-40B4-BE49-F238E27FC236}">
                <a16:creationId xmlns:a16="http://schemas.microsoft.com/office/drawing/2014/main" id="{75D7784A-BA14-DF21-E561-3949030F4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095" y="1962615"/>
            <a:ext cx="3007809" cy="3007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6367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METODOLOGÍA</a:t>
            </a:r>
            <a:endParaRPr lang="zh-CN" altLang="en-US" sz="2800" dirty="0">
              <a:solidFill>
                <a:schemeClr val="bg1"/>
              </a:solidFill>
              <a:latin typeface="Arial Nova" panose="020B0504020202020204" pitchFamily="34" charset="0"/>
            </a:endParaRPr>
          </a:p>
        </p:txBody>
      </p:sp>
      <p:sp>
        <p:nvSpPr>
          <p:cNvPr id="3" name="CuadroTexto 2">
            <a:extLst>
              <a:ext uri="{FF2B5EF4-FFF2-40B4-BE49-F238E27FC236}">
                <a16:creationId xmlns:a16="http://schemas.microsoft.com/office/drawing/2014/main" id="{9DA977A3-F52D-4426-8A1E-B88C0A7E776B}"/>
              </a:ext>
            </a:extLst>
          </p:cNvPr>
          <p:cNvSpPr txBox="1"/>
          <p:nvPr/>
        </p:nvSpPr>
        <p:spPr>
          <a:xfrm>
            <a:off x="351262" y="890552"/>
            <a:ext cx="7930375" cy="338554"/>
          </a:xfrm>
          <a:prstGeom prst="rect">
            <a:avLst/>
          </a:prstGeom>
          <a:noFill/>
        </p:spPr>
        <p:txBody>
          <a:bodyPr wrap="square">
            <a:spAutoFit/>
          </a:bodyPr>
          <a:lstStyle/>
          <a:p>
            <a:r>
              <a:rPr lang="es-MX" sz="1600" dirty="0">
                <a:latin typeface="Arial Nova" panose="020B0504020202020204" pitchFamily="34" charset="0"/>
              </a:rPr>
              <a:t>Al redactar la metodología en una tesis, es esencial incluir ciertos elementos clave:</a:t>
            </a:r>
          </a:p>
        </p:txBody>
      </p:sp>
      <p:sp>
        <p:nvSpPr>
          <p:cNvPr id="6" name="CuadroTexto 5">
            <a:extLst>
              <a:ext uri="{FF2B5EF4-FFF2-40B4-BE49-F238E27FC236}">
                <a16:creationId xmlns:a16="http://schemas.microsoft.com/office/drawing/2014/main" id="{F0F70DEB-B863-714E-47F4-3351888EA5DB}"/>
              </a:ext>
            </a:extLst>
          </p:cNvPr>
          <p:cNvSpPr txBox="1"/>
          <p:nvPr/>
        </p:nvSpPr>
        <p:spPr>
          <a:xfrm>
            <a:off x="871653" y="1459258"/>
            <a:ext cx="6384073" cy="69839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s-MX" sz="1400" dirty="0">
                <a:latin typeface="Arial Nova" panose="020B0504020202020204" pitchFamily="34" charset="0"/>
              </a:rPr>
              <a:t>Diseño de investigación: Describe la naturaleza de la investigación, ya sea cualitativa, cuantitativa o mixta, y justifica la elección del diseño.</a:t>
            </a:r>
          </a:p>
        </p:txBody>
      </p:sp>
      <p:sp>
        <p:nvSpPr>
          <p:cNvPr id="8" name="CuadroTexto 7">
            <a:extLst>
              <a:ext uri="{FF2B5EF4-FFF2-40B4-BE49-F238E27FC236}">
                <a16:creationId xmlns:a16="http://schemas.microsoft.com/office/drawing/2014/main" id="{0D918A9B-1356-E17B-DE45-740A356B72C4}"/>
              </a:ext>
            </a:extLst>
          </p:cNvPr>
          <p:cNvSpPr txBox="1"/>
          <p:nvPr/>
        </p:nvSpPr>
        <p:spPr>
          <a:xfrm>
            <a:off x="871653" y="2255312"/>
            <a:ext cx="6384072" cy="69839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s-MX" sz="1400" dirty="0">
                <a:latin typeface="Arial Nova" panose="020B0504020202020204" pitchFamily="34" charset="0"/>
              </a:rPr>
              <a:t>Instrumentos de recolección de datos:* Detalla los instrumentos utilizados (cuestionarios, entrevistas, etc.) y su validez y confiabilidad.</a:t>
            </a:r>
          </a:p>
        </p:txBody>
      </p:sp>
      <p:sp>
        <p:nvSpPr>
          <p:cNvPr id="9" name="CuadroTexto 8">
            <a:extLst>
              <a:ext uri="{FF2B5EF4-FFF2-40B4-BE49-F238E27FC236}">
                <a16:creationId xmlns:a16="http://schemas.microsoft.com/office/drawing/2014/main" id="{693249D3-678D-CC7D-1F5F-68A4CDBCFD2A}"/>
              </a:ext>
            </a:extLst>
          </p:cNvPr>
          <p:cNvSpPr txBox="1"/>
          <p:nvPr/>
        </p:nvSpPr>
        <p:spPr>
          <a:xfrm>
            <a:off x="871652" y="3124905"/>
            <a:ext cx="6443850" cy="69839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s-MX" sz="1400" dirty="0">
                <a:latin typeface="Arial Nova" panose="020B0504020202020204" pitchFamily="34" charset="0"/>
              </a:rPr>
              <a:t>Procedimiento: Explica paso a paso cómo se llevará a cabo la investigación, desde la obtención de datos hasta su análisis.</a:t>
            </a:r>
          </a:p>
        </p:txBody>
      </p:sp>
    </p:spTree>
    <p:extLst>
      <p:ext uri="{BB962C8B-B14F-4D97-AF65-F5344CB8AC3E}">
        <p14:creationId xmlns:p14="http://schemas.microsoft.com/office/powerpoint/2010/main" val="93925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88" y="141288"/>
            <a:ext cx="7144814" cy="519112"/>
          </a:xfrm>
          <a:solidFill>
            <a:srgbClr val="3C4856"/>
          </a:solidFill>
        </p:spPr>
        <p:txBody>
          <a:bodyPr rtlCol="0">
            <a:noAutofit/>
          </a:bodyPr>
          <a:lstStyle/>
          <a:p>
            <a:pPr>
              <a:defRPr/>
            </a:pPr>
            <a:r>
              <a:rPr lang="es-MX" altLang="zh-CN" sz="2800" dirty="0">
                <a:solidFill>
                  <a:schemeClr val="bg1"/>
                </a:solidFill>
                <a:latin typeface="Arial Nova" panose="020B0504020202020204" pitchFamily="34" charset="0"/>
              </a:rPr>
              <a:t>METODOLOGÍA</a:t>
            </a:r>
            <a:endParaRPr lang="zh-CN" altLang="en-US" sz="2800" dirty="0">
              <a:solidFill>
                <a:schemeClr val="bg1"/>
              </a:solidFill>
              <a:latin typeface="Arial Nova" panose="020B0504020202020204" pitchFamily="34" charset="0"/>
            </a:endParaRPr>
          </a:p>
        </p:txBody>
      </p:sp>
      <p:sp>
        <p:nvSpPr>
          <p:cNvPr id="4" name="CuadroTexto 3">
            <a:extLst>
              <a:ext uri="{FF2B5EF4-FFF2-40B4-BE49-F238E27FC236}">
                <a16:creationId xmlns:a16="http://schemas.microsoft.com/office/drawing/2014/main" id="{3BB822AC-6FAB-5679-56D4-E94366DC3FA8}"/>
              </a:ext>
            </a:extLst>
          </p:cNvPr>
          <p:cNvSpPr txBox="1"/>
          <p:nvPr/>
        </p:nvSpPr>
        <p:spPr>
          <a:xfrm>
            <a:off x="797313" y="932034"/>
            <a:ext cx="7291038" cy="69839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s-MX" sz="1400" dirty="0">
                <a:latin typeface="Arial Nova" panose="020B0504020202020204" pitchFamily="34" charset="0"/>
              </a:rPr>
              <a:t>Análisis de datos: Describe las técnicas estadísticas o cualitativas que se emplearán para analizar la información recolectada.</a:t>
            </a:r>
          </a:p>
        </p:txBody>
      </p:sp>
      <p:sp>
        <p:nvSpPr>
          <p:cNvPr id="6" name="CuadroTexto 5">
            <a:extLst>
              <a:ext uri="{FF2B5EF4-FFF2-40B4-BE49-F238E27FC236}">
                <a16:creationId xmlns:a16="http://schemas.microsoft.com/office/drawing/2014/main" id="{234A1980-FF55-382F-2C78-E1E6C7663E0B}"/>
              </a:ext>
            </a:extLst>
          </p:cNvPr>
          <p:cNvSpPr txBox="1"/>
          <p:nvPr/>
        </p:nvSpPr>
        <p:spPr>
          <a:xfrm>
            <a:off x="797312" y="1830684"/>
            <a:ext cx="7291037" cy="69839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s-MX" sz="1400" dirty="0">
                <a:latin typeface="Arial Nova" panose="020B0504020202020204" pitchFamily="34" charset="0"/>
              </a:rPr>
              <a:t>Consideraciones éticas: Aborda cualquier preocupación ética relacionada con la investigación, como la privacidad y el consentimiento informado.</a:t>
            </a:r>
          </a:p>
        </p:txBody>
      </p:sp>
      <p:sp>
        <p:nvSpPr>
          <p:cNvPr id="8" name="CuadroTexto 7">
            <a:extLst>
              <a:ext uri="{FF2B5EF4-FFF2-40B4-BE49-F238E27FC236}">
                <a16:creationId xmlns:a16="http://schemas.microsoft.com/office/drawing/2014/main" id="{F758D165-6D39-48B7-6F69-18A6DBE1DBF1}"/>
              </a:ext>
            </a:extLst>
          </p:cNvPr>
          <p:cNvSpPr txBox="1"/>
          <p:nvPr/>
        </p:nvSpPr>
        <p:spPr>
          <a:xfrm>
            <a:off x="797312" y="2800714"/>
            <a:ext cx="7447156" cy="69839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s-MX" sz="1400" dirty="0">
                <a:latin typeface="Arial Nova" panose="020B0504020202020204" pitchFamily="34" charset="0"/>
              </a:rPr>
              <a:t>Limitaciones: Reconoce las posibles limitaciones del estudio, como restricciones de tiempo o acceso a recursos.</a:t>
            </a:r>
          </a:p>
        </p:txBody>
      </p:sp>
      <p:sp>
        <p:nvSpPr>
          <p:cNvPr id="10" name="CuadroTexto 9">
            <a:extLst>
              <a:ext uri="{FF2B5EF4-FFF2-40B4-BE49-F238E27FC236}">
                <a16:creationId xmlns:a16="http://schemas.microsoft.com/office/drawing/2014/main" id="{18CB3FAF-4CE6-090B-DE65-27DF96A9B7CC}"/>
              </a:ext>
            </a:extLst>
          </p:cNvPr>
          <p:cNvSpPr txBox="1"/>
          <p:nvPr/>
        </p:nvSpPr>
        <p:spPr>
          <a:xfrm>
            <a:off x="797311" y="3770744"/>
            <a:ext cx="7291037" cy="69839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s-MX" sz="1400" dirty="0">
                <a:latin typeface="Arial Nova" panose="020B0504020202020204" pitchFamily="34" charset="0"/>
              </a:rPr>
              <a:t>Validación del estudio: Ofrece argumentos para respaldar la validez interna y externa de la investigación.</a:t>
            </a:r>
          </a:p>
        </p:txBody>
      </p:sp>
    </p:spTree>
    <p:extLst>
      <p:ext uri="{BB962C8B-B14F-4D97-AF65-F5344CB8AC3E}">
        <p14:creationId xmlns:p14="http://schemas.microsoft.com/office/powerpoint/2010/main" val="22867203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98">
      <a:dk1>
        <a:sysClr val="windowText" lastClr="000000"/>
      </a:dk1>
      <a:lt1>
        <a:sysClr val="window" lastClr="FFFFFF"/>
      </a:lt1>
      <a:dk2>
        <a:srgbClr val="44546A"/>
      </a:dk2>
      <a:lt2>
        <a:srgbClr val="E7E6E6"/>
      </a:lt2>
      <a:accent1>
        <a:srgbClr val="3C4856"/>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5001</TotalTime>
  <Words>8318</Words>
  <Application>Microsoft Office PowerPoint</Application>
  <PresentationFormat>Presentación en pantalla (16:9)</PresentationFormat>
  <Paragraphs>869</Paragraphs>
  <Slides>110</Slides>
  <Notes>72</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110</vt:i4>
      </vt:variant>
    </vt:vector>
  </HeadingPairs>
  <TitlesOfParts>
    <vt:vector size="123" baseType="lpstr">
      <vt:lpstr>等线</vt:lpstr>
      <vt:lpstr>等线 Light</vt:lpstr>
      <vt:lpstr>微软雅黑</vt:lpstr>
      <vt:lpstr>Arial</vt:lpstr>
      <vt:lpstr>Arial Black</vt:lpstr>
      <vt:lpstr>Arial Nova</vt:lpstr>
      <vt:lpstr>Calibri</vt:lpstr>
      <vt:lpstr>Calibri Light</vt:lpstr>
      <vt:lpstr>Symbol</vt:lpstr>
      <vt:lpstr>Tahoma</vt:lpstr>
      <vt:lpstr>Wingdings</vt:lpstr>
      <vt:lpstr>Office 主题​​</vt:lpstr>
      <vt:lpstr>1_Office 主题​​</vt:lpstr>
      <vt:lpstr>Presentación de PowerPoint</vt:lpstr>
      <vt:lpstr> OBJETIVO DE LA ASIGNATURA</vt:lpstr>
      <vt:lpstr>APORTE AL PERFIL DEL EGRESADO</vt:lpstr>
      <vt:lpstr>CRITERIOS DE EVALUACIÓN</vt:lpstr>
      <vt:lpstr>Presentación de PowerPoint</vt:lpstr>
      <vt:lpstr>HERRAMIENTAS DE BÚSQUEDA</vt:lpstr>
      <vt:lpstr>FUENTES DE INFORMACIÓN CONFIABLE </vt:lpstr>
      <vt:lpstr>   PLAGIO</vt:lpstr>
      <vt:lpstr>CONSEJOS PARA EVITAR EL PLAGIO</vt:lpstr>
      <vt:lpstr>CONSEJOS PARA EVITAR EL PLAGIO</vt:lpstr>
      <vt:lpstr>VERIFICADORES ANTIPLAGIO</vt:lpstr>
      <vt:lpstr>¡20 consejos para escribir bien!</vt:lpstr>
      <vt:lpstr>¡20 consejos para escribir bien! </vt:lpstr>
      <vt:lpstr>Presentación de PowerPoint</vt:lpstr>
      <vt:lpstr>Presentación de PowerPoint</vt:lpstr>
      <vt:lpstr>EL ARTE DE CITAR</vt:lpstr>
      <vt:lpstr>Presentación de PowerPoint</vt:lpstr>
      <vt:lpstr>Ejemplo:</vt:lpstr>
      <vt:lpstr>ATENCIÓN</vt:lpstr>
      <vt:lpstr> ¿QUÉ SE DEBE CITAR?</vt:lpstr>
      <vt:lpstr>Formato general según APA 7</vt:lpstr>
      <vt:lpstr>VERBOS PARA CITAR A UN AUTOR</vt:lpstr>
      <vt:lpstr>Expresiones útiles para citar</vt:lpstr>
      <vt:lpstr>Expresiones útiles para citar</vt:lpstr>
      <vt:lpstr>EL PARAFRASEO</vt:lpstr>
      <vt:lpstr>Presentación de PowerPoint</vt:lpstr>
      <vt:lpstr>LA INVESTIGACIÓN CIENTÍFICA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INFOGRAFÍA </vt:lpstr>
      <vt:lpstr>¿CÓMO HACER UNA INFOGRAFÍA?</vt:lpstr>
      <vt:lpstr>¿CÓMO HACER UNA INFOGRAFÍA?</vt:lpstr>
      <vt:lpstr>Presentación de PowerPoint</vt:lpstr>
      <vt:lpstr>ARTÍCULO DE DIVULGACIÓN CIENTÍFICA</vt:lpstr>
      <vt:lpstr>Características principales</vt:lpstr>
      <vt:lpstr>Presentación de PowerPoint</vt:lpstr>
      <vt:lpstr>¿Cómo se organiza?</vt:lpstr>
      <vt:lpstr>Secciones de un artículo</vt:lpstr>
      <vt:lpstr>Secciones de un artículo</vt:lpstr>
      <vt:lpstr>Ejemplo de cómo redactar un abstract</vt:lpstr>
      <vt:lpstr>Secciones de un articulo</vt:lpstr>
      <vt:lpstr>Secciones de un articulo</vt:lpstr>
      <vt:lpstr>Secciones de un articulo</vt:lpstr>
      <vt:lpstr>Secciones de un artículo</vt:lpstr>
      <vt:lpstr>Presentación de PowerPoint</vt:lpstr>
      <vt:lpstr>Presentación de PowerPoint</vt:lpstr>
      <vt:lpstr>Presentación de PowerPoint</vt:lpstr>
      <vt:lpstr>GLOSARIO DE TÉRMINOS</vt:lpstr>
      <vt:lpstr>Presentación de PowerPoint</vt:lpstr>
      <vt:lpstr>INTRODUCCIÓN</vt:lpstr>
      <vt:lpstr>PROBLEMÁTICA</vt:lpstr>
      <vt:lpstr>Presentación de PowerPoint</vt:lpstr>
      <vt:lpstr>Presentación de PowerPoint</vt:lpstr>
      <vt:lpstr>Presentación de PowerPoint</vt:lpstr>
      <vt:lpstr>Presentación de PowerPoint</vt:lpstr>
      <vt:lpstr>Presentación de PowerPoint</vt:lpstr>
      <vt:lpstr>Presentación de PowerPoint</vt:lpstr>
      <vt:lpstr>JUSTIFICACIÓN</vt:lpstr>
      <vt:lpstr>Presentación de PowerPoint</vt:lpstr>
      <vt:lpstr>Presentación de PowerPoint</vt:lpstr>
      <vt:lpstr>Presentación de PowerPoint</vt:lpstr>
      <vt:lpstr>PREGUNTAS DE INVESTIGACIÓN</vt:lpstr>
      <vt:lpstr>Ejemplo</vt:lpstr>
      <vt:lpstr>PREGUNTAS DE INVESTIGACIÓN</vt:lpstr>
      <vt:lpstr>PREGUNTAS DE INVESTIGACIÓN</vt:lpstr>
      <vt:lpstr>OBJETIVOS</vt:lpstr>
      <vt:lpstr>Presentación de PowerPoint</vt:lpstr>
      <vt:lpstr>¿Qué es el objetivo general?</vt:lpstr>
      <vt:lpstr>Verbos utilizados generalmente para objetivos generales.</vt:lpstr>
      <vt:lpstr>¿Qué son los objetivos específicos?</vt:lpstr>
      <vt:lpstr>Presentación de PowerPoint</vt:lpstr>
      <vt:lpstr>¿Cómo redactar objetivos de aprendizaje?</vt:lpstr>
      <vt:lpstr>Presentación de PowerPoint</vt:lpstr>
      <vt:lpstr>Presentación de PowerPoint</vt:lpstr>
      <vt:lpstr>Características de los objetivos</vt:lpstr>
      <vt:lpstr>Requisitos para plantear los objetivos:</vt:lpstr>
      <vt:lpstr>HIPÓTESIS</vt:lpstr>
      <vt:lpstr>Presentación de PowerPoint</vt:lpstr>
      <vt:lpstr>Ejemplo:</vt:lpstr>
      <vt:lpstr>Presentación de PowerPoint</vt:lpstr>
      <vt:lpstr>MARCO TEÓRICO</vt:lpstr>
      <vt:lpstr>Presentación de PowerPoint</vt:lpstr>
      <vt:lpstr>Finalidad del Marco Teórico</vt:lpstr>
      <vt:lpstr>ESTADO DEL ARTE</vt:lpstr>
      <vt:lpstr>MARCO CONCEPTUAL</vt:lpstr>
      <vt:lpstr>Presentación de PowerPoint</vt:lpstr>
      <vt:lpstr>METODOLOGÍA</vt:lpstr>
      <vt:lpstr>METODOLOGÍA</vt:lpstr>
      <vt:lpstr>METODOLOGÍA</vt:lpstr>
      <vt:lpstr>RESULTADOS</vt:lpstr>
      <vt:lpstr>DISCUSIONES</vt:lpstr>
      <vt:lpstr>Presentación de PowerPoint</vt:lpstr>
      <vt:lpstr>Presentación de PowerPoint</vt:lpstr>
      <vt:lpstr>Presentación de PowerPoint</vt:lpstr>
      <vt:lpstr>CONCLUSIONES </vt:lpstr>
      <vt:lpstr>RECOMENDACIONES </vt:lpstr>
      <vt:lpstr>Presentación de PowerPoint</vt:lpstr>
      <vt:lpstr>BIBLIOGRAFÍA</vt:lpstr>
      <vt:lpstr>ANEXOS</vt:lpstr>
      <vt:lpstr>Presentación de PowerPoint</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Rocio Salazar</cp:lastModifiedBy>
  <cp:revision>37</cp:revision>
  <dcterms:created xsi:type="dcterms:W3CDTF">2016-12-25T02:27:54Z</dcterms:created>
  <dcterms:modified xsi:type="dcterms:W3CDTF">2024-01-18T18:22:50Z</dcterms:modified>
</cp:coreProperties>
</file>